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embeddedFontLs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  <p:embeddedFont>
      <p:font typeface="Varela Round" panose="00000500000000000000" pitchFamily="2" charset="-79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D7803307-2575-4B20-9832-67FE86705A69}"/>
    <pc:docChg chg="modSld">
      <pc:chgData name="Peters, David S." userId="89b4e851-90dd-44f4-a02f-c1f7ca487ce8" providerId="ADAL" clId="{D7803307-2575-4B20-9832-67FE86705A69}" dt="2023-08-29T19:11:09.170" v="31" actId="404"/>
      <pc:docMkLst>
        <pc:docMk/>
      </pc:docMkLst>
      <pc:sldChg chg="modSp mod">
        <pc:chgData name="Peters, David S." userId="89b4e851-90dd-44f4-a02f-c1f7ca487ce8" providerId="ADAL" clId="{D7803307-2575-4B20-9832-67FE86705A69}" dt="2023-08-29T19:11:09.170" v="31" actId="404"/>
        <pc:sldMkLst>
          <pc:docMk/>
          <pc:sldMk cId="0" sldId="257"/>
        </pc:sldMkLst>
        <pc:spChg chg="mod">
          <ac:chgData name="Peters, David S." userId="89b4e851-90dd-44f4-a02f-c1f7ca487ce8" providerId="ADAL" clId="{D7803307-2575-4B20-9832-67FE86705A69}" dt="2023-08-29T19:11:09.170" v="31" actId="404"/>
          <ac:spMkLst>
            <pc:docMk/>
            <pc:sldMk cId="0" sldId="257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71a8ee93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d71a8ee93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71a8ee93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d71a8ee93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71a8ee93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d71a8ee93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71a8ee93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d71a8ee93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71a8ee93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d71a8ee93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71a8ee93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d71a8ee93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71a8ee93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3d71a8ee93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71a8ee93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d71a8ee93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71a8ee93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d71a8ee93_1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71a8ee93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d71a8ee93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71a8ee93_1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3d71a8ee93_1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71a8ee93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3d71a8ee93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d71a8ee93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3d71a8ee93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71a8ee93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d71a8ee93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71a8ee93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3d71a8ee93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71a8ee93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3d71a8ee93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d71a8ee93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3d71a8ee93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d71a8ee93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3d71a8ee93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71a8ee93_1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3d71a8ee93_1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71a8ee93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d71a8ee93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d71a8ee93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3d71a8ee93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d71a8ee93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3d71a8ee93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71a8ee93_1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3d71a8ee93_1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71a8ee9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d71a8ee9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71a8ee9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d71a8ee93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71a8ee93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d71a8ee93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71a8ee93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d71a8ee93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1261174"/>
            <a:ext cx="8520600" cy="258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SEL Survey</a:t>
            </a:r>
            <a:r>
              <a:rPr lang="en" sz="52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" sz="52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52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Vocabulary Mini-Lesson</a:t>
            </a:r>
            <a:br>
              <a:rPr lang="en" sz="52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4000" b="1" i="0" u="none" strike="noStrike" cap="none" dirty="0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  <a:t>for younger students</a:t>
            </a:r>
            <a:endParaRPr sz="52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462075" y="1348450"/>
            <a:ext cx="8287200" cy="88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075" y="1573726"/>
            <a:ext cx="8299807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298749" y="353075"/>
            <a:ext cx="790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500" b="1">
                <a:latin typeface="Proxima Nova"/>
                <a:ea typeface="Proxima Nova"/>
                <a:cs typeface="Proxima Nova"/>
                <a:sym typeface="Proxima Nova"/>
              </a:rPr>
              <a:t>Questions about how often something happens</a:t>
            </a:r>
            <a:endParaRPr sz="2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6" name="Google Shape;146;p2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679000" y="280095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Does not happen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217975" y="280095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A few times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756924" y="2800950"/>
            <a:ext cx="13716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Sometimes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5601836" y="280095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A lot of the time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7199373" y="280095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Almost all the time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Understanding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Survey Questions</a:t>
            </a:r>
            <a:endParaRPr sz="5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656400" y="1701575"/>
            <a:ext cx="3714300" cy="23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Meanings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Positive: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good, happy :)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Negative: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bad, sad :(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Energy: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feeling, mood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4610250" y="1853975"/>
            <a:ext cx="42576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When do you feel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positive?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Who has good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energy?</a:t>
            </a:r>
            <a:r>
              <a:rPr lang="en" sz="2400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negative energy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7" name="Google Shape;167;p2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656400" y="1701575"/>
            <a:ext cx="3714300" cy="23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Participate: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take part in, be a part of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4610250" y="1853975"/>
            <a:ext cx="42576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How do you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in class?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7" name="Google Shape;177;p2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3025" y="3349601"/>
            <a:ext cx="2544800" cy="16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768900" y="1853975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Behavior: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someone is acting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Help, helpful: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make easier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Hurt, hurtful: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make harder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What’s an example of a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helpful behavior?</a:t>
            </a: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behavior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8" name="Google Shape;188;p2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625" y="3504200"/>
            <a:ext cx="3006250" cy="14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313" y="3322600"/>
            <a:ext cx="1323376" cy="16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768900" y="1853975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Expectations: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someone thinks you can do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High expectations: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someone thinks you can do great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Do you have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high expectations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for </a:t>
            </a:r>
            <a:br>
              <a:rPr lang="en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yourself this year?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expectations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0" name="Google Shape;200;p2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1" name="Google Shape;20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125" y="3214775"/>
            <a:ext cx="1865648" cy="17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768900" y="1853975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Focus: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pay attention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helps you </a:t>
            </a:r>
            <a:br>
              <a:rPr lang="en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focus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in class?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focus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1" name="Google Shape;211;p2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2" name="Google Shape;21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768900" y="1853975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Encourage: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 you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 you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Who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encourages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you </a:t>
            </a:r>
            <a:br>
              <a:rPr lang="en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to work hard?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</a:t>
            </a:r>
            <a:r>
              <a:rPr lang="en" sz="27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mean?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1" name="Google Shape;221;p3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8125" y="3304013"/>
            <a:ext cx="18097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768900" y="1853975"/>
            <a:ext cx="3437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Bully, bullied: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being picked on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bully 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mean?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1" name="Google Shape;231;p3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950" y="1317850"/>
            <a:ext cx="2467375" cy="34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Respect, respectful: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being nice</a:t>
            </a:r>
            <a:endParaRPr sz="2400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Disrespect, disrespectful: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being nice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How are you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respectful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to your teacher?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2" name="Google Shape;242;p3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4750" y="3400600"/>
            <a:ext cx="2179275" cy="14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Overview for Teachers</a:t>
            </a:r>
            <a:endParaRPr sz="27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7" name="Google Shape;67;p1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98500" y="1105350"/>
            <a:ext cx="8469300" cy="3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The purpose of these slides is to </a:t>
            </a:r>
            <a:r>
              <a:rPr lang="en" sz="18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students in practicing and understanding the language</a:t>
            </a: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that they will see on the student survey. </a:t>
            </a:r>
            <a:endParaRPr sz="18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endParaRPr sz="18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1800"/>
              <a:buFont typeface="Varela Round"/>
              <a:buChar char="●"/>
            </a:pPr>
            <a:r>
              <a:rPr lang="en" sz="1800" b="1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Slides 3-10 </a:t>
            </a: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walk students through </a:t>
            </a:r>
            <a:r>
              <a:rPr lang="en" sz="1800" b="1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common language</a:t>
            </a: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they’ll see in the answer choices.  </a:t>
            </a:r>
            <a:endParaRPr sz="18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endParaRPr sz="18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1800"/>
              <a:buFont typeface="Varela Round"/>
              <a:buChar char="●"/>
            </a:pPr>
            <a:r>
              <a:rPr lang="en" sz="1800" b="1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Slides 11-31</a:t>
            </a: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highlight </a:t>
            </a:r>
            <a:r>
              <a:rPr lang="en" sz="1800" b="1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 words</a:t>
            </a: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that will be in the survey questions.</a:t>
            </a:r>
            <a:endParaRPr sz="18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1800"/>
              <a:buFont typeface="Varela Round"/>
              <a:buChar char="●"/>
            </a:pPr>
            <a:r>
              <a:rPr lang="en" sz="1800" b="1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Throughout the deck</a:t>
            </a: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you’ll see some </a:t>
            </a:r>
            <a:r>
              <a:rPr lang="en" sz="1800" b="1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“Let’s Practice”</a:t>
            </a:r>
            <a:r>
              <a:rPr lang="en" sz="1800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sections to give students a chance to answer a question using these new words. Use these to gauge understanding and reteach as needed.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/>
          <p:nvPr/>
        </p:nvSpPr>
        <p:spPr>
          <a:xfrm>
            <a:off x="656400" y="1701575"/>
            <a:ext cx="36813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Complicated: </a:t>
            </a:r>
            <a:b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Tricky to know what something means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complicated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2" name="Google Shape;252;p3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425" y="1860100"/>
            <a:ext cx="4328398" cy="219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Talent, talented: </a:t>
            </a:r>
            <a:b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having the ability to do something well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is something you are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talented</a:t>
            </a: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at?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talented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3" name="Google Shape;263;p3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275" y="3429000"/>
            <a:ext cx="1472600" cy="15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5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8125" y="3098670"/>
            <a:ext cx="2003074" cy="185593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Topics: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the new knowledge you learn during class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is a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topic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you like to learn about?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topics?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75" name="Google Shape;275;p3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6" name="Google Shape;27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Effort: </a:t>
            </a:r>
            <a:b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work put in to do something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5178775" y="185397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is something that takes a lot of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effort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240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effort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85" name="Google Shape;285;p3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6" name="Google Shape;2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6575" y="3497300"/>
            <a:ext cx="1486800" cy="1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Relaxed: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happy and comfortable because nothing is worrying you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it mean to be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relaxed?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95" name="Google Shape;295;p3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6" name="Google Shape;29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5325" y="1801200"/>
            <a:ext cx="2547825" cy="25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Confident: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that you can do something well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it mean to be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6" name="Google Shape;30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750" y="1707538"/>
            <a:ext cx="1871525" cy="26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Pressure: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that you must do something 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it mean to feel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pressured?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15" name="Google Shape;315;p3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 rotWithShape="1">
          <a:blip r:embed="rId4">
            <a:alphaModFix/>
          </a:blip>
          <a:srcRect l="13871" r="38411" b="7885"/>
          <a:stretch/>
        </p:blipFill>
        <p:spPr>
          <a:xfrm>
            <a:off x="5901725" y="1853975"/>
            <a:ext cx="1181700" cy="24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0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Intelligence: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smart you are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intelligence</a:t>
            </a: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5" name="Google Shape;325;p4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6" name="Google Shape;32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1991" y="1583550"/>
            <a:ext cx="2461109" cy="31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1"/>
          <p:cNvSpPr/>
          <p:nvPr/>
        </p:nvSpPr>
        <p:spPr>
          <a:xfrm>
            <a:off x="768900" y="1853975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Emotions: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you feel (happy, sad, angry, tired)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emotions?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5" name="Google Shape;335;p4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550" y="1288850"/>
            <a:ext cx="25527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2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Control: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 be in charge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Emotions: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you feel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4" name="Google Shape;344;p42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it mean to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control your emotions?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5" name="Google Shape;345;p4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6" name="Google Shape;34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2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725" y="1738850"/>
            <a:ext cx="2672750" cy="26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Understanding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5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Choices</a:t>
            </a:r>
            <a:endParaRPr sz="5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3"/>
          <p:cNvSpPr/>
          <p:nvPr/>
        </p:nvSpPr>
        <p:spPr>
          <a:xfrm>
            <a:off x="768900" y="1853975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Pursue: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 keep trying to reach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Goal: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something you want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4" name="Google Shape;354;p43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does it mean to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pursue a goal?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5" name="Google Shape;355;p4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6" name="Google Shape;35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350" y="1370125"/>
            <a:ext cx="3025726" cy="35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4"/>
          <p:cNvSpPr/>
          <p:nvPr/>
        </p:nvSpPr>
        <p:spPr>
          <a:xfrm>
            <a:off x="768900" y="1853975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Meaning</a:t>
            </a: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Distraction: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something that stops you from paying attention</a:t>
            </a:r>
            <a:endParaRPr sz="24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4" name="Google Shape;364;p44"/>
          <p:cNvSpPr txBox="1"/>
          <p:nvPr/>
        </p:nvSpPr>
        <p:spPr>
          <a:xfrm>
            <a:off x="298750" y="35307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distractions?</a:t>
            </a:r>
            <a:endParaRPr sz="2700" b="1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5" name="Google Shape;365;p4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6" name="Google Shape;36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6350" y="1366950"/>
            <a:ext cx="2792824" cy="32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75" y="1792775"/>
            <a:ext cx="83248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Questions about your feelings</a:t>
            </a:r>
            <a:endParaRPr sz="27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2" name="Google Shape;82;p1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633000" y="325790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235490" y="325790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938230" y="325790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In the middle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659558" y="325790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Very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7329173" y="3257908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Super</a:t>
            </a:r>
            <a:endParaRPr sz="18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656400" y="1701575"/>
            <a:ext cx="3714300" cy="23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n" sz="24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</a:t>
            </a:r>
            <a:r>
              <a:rPr lang="en" sz="240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40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610250" y="1853975"/>
            <a:ext cx="38256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n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</a:t>
            </a: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 sz="2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98753" y="353075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Not at all excited </a:t>
            </a: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→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Not excited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656400" y="1701575"/>
            <a:ext cx="3714300" cy="23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r>
              <a:rPr lang="en" sz="240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40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610250" y="1853975"/>
            <a:ext cx="33624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 sz="2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298753" y="353075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Slightly </a:t>
            </a: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→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A bit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656400" y="1701575"/>
            <a:ext cx="3714300" cy="23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somewhat</a:t>
            </a:r>
            <a:r>
              <a:rPr lang="en" sz="240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40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somewhat</a:t>
            </a: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 sz="2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98753" y="353075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Somewhat </a:t>
            </a: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→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middle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7" name="Google Shape;117;p2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656400" y="1701575"/>
            <a:ext cx="3714300" cy="23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very</a:t>
            </a:r>
            <a:r>
              <a:rPr lang="en" sz="240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40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very </a:t>
            </a: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do?</a:t>
            </a:r>
            <a:endParaRPr sz="2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98753" y="353075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Quite </a:t>
            </a: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→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Very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656400" y="1701575"/>
            <a:ext cx="3714300" cy="23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</a:t>
            </a:r>
            <a:r>
              <a:rPr lang="en" sz="240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40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n" sz="2400" b="1" i="0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 i="0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n" sz="24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 </a:t>
            </a:r>
            <a:r>
              <a:rPr lang="en" sz="2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do?</a:t>
            </a:r>
            <a:endParaRPr sz="2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98753" y="353075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n" sz="2700" b="1">
                <a:latin typeface="Proxima Nova"/>
                <a:ea typeface="Proxima Nova"/>
                <a:cs typeface="Proxima Nova"/>
                <a:sym typeface="Proxima Nova"/>
              </a:rPr>
              <a:t>Extremely </a:t>
            </a: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→</a:t>
            </a:r>
            <a:r>
              <a:rPr lang="en" sz="27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Super</a:t>
            </a: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7" name="Google Shape;137;p2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850</Words>
  <Application>Microsoft Office PowerPoint</Application>
  <PresentationFormat>On-screen Show (16:9)</PresentationFormat>
  <Paragraphs>139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Proxima Nova</vt:lpstr>
      <vt:lpstr>Varela Round</vt:lpstr>
      <vt:lpstr>Arial</vt:lpstr>
      <vt:lpstr>Helvetica Neue</vt:lpstr>
      <vt:lpstr>Carme</vt:lpstr>
      <vt:lpstr>Simple Light</vt:lpstr>
      <vt:lpstr>Student SEL Survey  Vocabulary Mini-Lesson for younger students</vt:lpstr>
      <vt:lpstr>PowerPoint Presentation</vt:lpstr>
      <vt:lpstr>Understanding Answer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Survey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SEL Survey  Vocabulary Mini-Lesson</dc:title>
  <dc:creator>Peters, David S.</dc:creator>
  <cp:lastModifiedBy>Peters, David S.</cp:lastModifiedBy>
  <cp:revision>1</cp:revision>
  <dcterms:modified xsi:type="dcterms:W3CDTF">2023-08-29T19:11:28Z</dcterms:modified>
</cp:coreProperties>
</file>