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4" r:id="rId3"/>
    <p:sldId id="348" r:id="rId4"/>
    <p:sldId id="290" r:id="rId5"/>
    <p:sldId id="286" r:id="rId6"/>
    <p:sldId id="291" r:id="rId7"/>
    <p:sldId id="292" r:id="rId8"/>
    <p:sldId id="330" r:id="rId9"/>
    <p:sldId id="331" r:id="rId10"/>
    <p:sldId id="332" r:id="rId11"/>
    <p:sldId id="333" r:id="rId12"/>
    <p:sldId id="344" r:id="rId13"/>
    <p:sldId id="294" r:id="rId14"/>
    <p:sldId id="342" r:id="rId15"/>
    <p:sldId id="345" r:id="rId16"/>
    <p:sldId id="295" r:id="rId17"/>
    <p:sldId id="311" r:id="rId18"/>
    <p:sldId id="347" r:id="rId19"/>
    <p:sldId id="349" r:id="rId20"/>
    <p:sldId id="346" r:id="rId21"/>
    <p:sldId id="297" r:id="rId22"/>
    <p:sldId id="296" r:id="rId23"/>
    <p:sldId id="340" r:id="rId24"/>
    <p:sldId id="304" r:id="rId25"/>
  </p:sldIdLst>
  <p:sldSz cx="12192000" cy="6858000"/>
  <p:notesSz cx="6781800" cy="9067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31E"/>
    <a:srgbClr val="1F497D"/>
    <a:srgbClr val="0099CC"/>
    <a:srgbClr val="009900"/>
    <a:srgbClr val="00447C"/>
    <a:srgbClr val="CC6600"/>
    <a:srgbClr val="261CA4"/>
    <a:srgbClr val="DE5C38"/>
    <a:srgbClr val="F3462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8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36304-BE5E-A046-BC6B-AB0FF0993A0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02D9E7-7818-E54F-85B6-CC4BD2BE3221}">
      <dgm:prSet phldrT="[Text]" custT="1"/>
      <dgm:spPr>
        <a:xfrm>
          <a:off x="1605984" y="99410"/>
          <a:ext cx="2757041" cy="1378520"/>
        </a:xfrm>
      </dgm:spPr>
      <dgm:t>
        <a:bodyPr/>
        <a:lstStyle/>
        <a:p>
          <a:r>
            <a:rPr lang="en-US" sz="3200" dirty="0">
              <a:latin typeface="Calibri"/>
              <a:ea typeface="+mn-ea"/>
              <a:cs typeface="+mn-cs"/>
            </a:rPr>
            <a:t>Interim Smarter Balanced Assessment</a:t>
          </a:r>
        </a:p>
      </dgm:t>
    </dgm:pt>
    <dgm:pt modelId="{B3AEE439-E6DD-9F42-945F-2DF6643C7B22}" type="parTrans" cxnId="{92C8DCC9-0356-E145-8C0E-D860187D20B7}">
      <dgm:prSet/>
      <dgm:spPr/>
      <dgm:t>
        <a:bodyPr/>
        <a:lstStyle/>
        <a:p>
          <a:endParaRPr lang="en-US"/>
        </a:p>
      </dgm:t>
    </dgm:pt>
    <dgm:pt modelId="{5E99E889-F3C6-7348-9254-A8CB18D8AA1A}" type="sibTrans" cxnId="{92C8DCC9-0356-E145-8C0E-D860187D20B7}">
      <dgm:prSet/>
      <dgm:spPr/>
      <dgm:t>
        <a:bodyPr/>
        <a:lstStyle/>
        <a:p>
          <a:endParaRPr lang="en-US"/>
        </a:p>
      </dgm:t>
    </dgm:pt>
    <dgm:pt modelId="{503F5EFE-06C6-9F44-A717-6F58082DCBBE}">
      <dgm:prSet phldrT="[Text]" custT="1"/>
      <dgm:spPr>
        <a:xfrm>
          <a:off x="1469" y="2321489"/>
          <a:ext cx="2757041" cy="1378520"/>
        </a:xfrm>
      </dgm:spPr>
      <dgm:t>
        <a:bodyPr/>
        <a:lstStyle/>
        <a:p>
          <a:r>
            <a:rPr lang="en-US" sz="2000">
              <a:latin typeface="Calibri"/>
              <a:ea typeface="+mn-ea"/>
              <a:cs typeface="+mn-cs"/>
            </a:rPr>
            <a:t>Interim Comprehensive Assessment (ICA)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FAFF9479-26B2-DF43-9B3B-99F3896695C6}" type="parTrans" cxnId="{83EA0593-B27D-EC46-8603-D3B134434B83}">
      <dgm:prSet/>
      <dgm:spPr>
        <a:xfrm>
          <a:off x="1379990" y="1477931"/>
          <a:ext cx="1604515" cy="843558"/>
        </a:xfrm>
      </dgm:spPr>
      <dgm:t>
        <a:bodyPr/>
        <a:lstStyle/>
        <a:p>
          <a:endParaRPr lang="en-US"/>
        </a:p>
      </dgm:t>
    </dgm:pt>
    <dgm:pt modelId="{976B5727-36EB-624E-9039-8B30E21AABDB}" type="sibTrans" cxnId="{83EA0593-B27D-EC46-8603-D3B134434B83}">
      <dgm:prSet/>
      <dgm:spPr/>
      <dgm:t>
        <a:bodyPr/>
        <a:lstStyle/>
        <a:p>
          <a:endParaRPr lang="en-US"/>
        </a:p>
      </dgm:t>
    </dgm:pt>
    <dgm:pt modelId="{5697FFE3-3085-D342-A6A7-6FAFF830014C}">
      <dgm:prSet phldrT="[Text]" custT="1"/>
      <dgm:spPr>
        <a:xfrm>
          <a:off x="3337489" y="2321489"/>
          <a:ext cx="2757041" cy="1378520"/>
        </a:xfrm>
      </dgm:spPr>
      <dgm:t>
        <a:bodyPr/>
        <a:lstStyle/>
        <a:p>
          <a:r>
            <a:rPr lang="en-US" sz="2000">
              <a:latin typeface="Calibri"/>
              <a:ea typeface="+mn-ea"/>
              <a:cs typeface="+mn-cs"/>
            </a:rPr>
            <a:t>Interim Assessment Blocks (IAB)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57F3B070-018E-5D49-9034-567AC9287271}" type="parTrans" cxnId="{BB6C6F36-372C-194A-8E12-E2C085BA5C1D}">
      <dgm:prSet/>
      <dgm:spPr>
        <a:xfrm>
          <a:off x="2984505" y="1477931"/>
          <a:ext cx="1731504" cy="843558"/>
        </a:xfrm>
      </dgm:spPr>
      <dgm:t>
        <a:bodyPr/>
        <a:lstStyle/>
        <a:p>
          <a:endParaRPr lang="en-US"/>
        </a:p>
      </dgm:t>
    </dgm:pt>
    <dgm:pt modelId="{81AD7D01-8439-9B42-ABCA-0A71E7C69A9E}" type="sibTrans" cxnId="{BB6C6F36-372C-194A-8E12-E2C085BA5C1D}">
      <dgm:prSet/>
      <dgm:spPr/>
      <dgm:t>
        <a:bodyPr/>
        <a:lstStyle/>
        <a:p>
          <a:endParaRPr lang="en-US"/>
        </a:p>
      </dgm:t>
    </dgm:pt>
    <dgm:pt modelId="{92E58B26-1269-4D5D-844A-3AFD4A175B34}">
      <dgm:prSet phldrT="[Text]" custT="1"/>
      <dgm:spPr>
        <a:xfrm>
          <a:off x="3337489" y="2321489"/>
          <a:ext cx="2757041" cy="1378520"/>
        </a:xfrm>
      </dgm:spPr>
      <dgm:t>
        <a:bodyPr/>
        <a:lstStyle/>
        <a:p>
          <a:r>
            <a:rPr lang="en-US" sz="2000" dirty="0">
              <a:latin typeface="Calibri"/>
              <a:ea typeface="+mn-ea"/>
              <a:cs typeface="+mn-cs"/>
            </a:rPr>
            <a:t>Focused Interim Assessment Blocks (Focused IAB)</a:t>
          </a:r>
        </a:p>
      </dgm:t>
    </dgm:pt>
    <dgm:pt modelId="{3486957A-CBF0-43E1-B9D5-2E5B24E95887}" type="parTrans" cxnId="{AF639D06-A261-42B9-9332-6DF461D2BDF6}">
      <dgm:prSet/>
      <dgm:spPr/>
      <dgm:t>
        <a:bodyPr/>
        <a:lstStyle/>
        <a:p>
          <a:endParaRPr lang="en-US"/>
        </a:p>
      </dgm:t>
    </dgm:pt>
    <dgm:pt modelId="{A5BB4942-ABD4-4969-B33F-1DA22B46E0CA}" type="sibTrans" cxnId="{AF639D06-A261-42B9-9332-6DF461D2BDF6}">
      <dgm:prSet/>
      <dgm:spPr/>
      <dgm:t>
        <a:bodyPr/>
        <a:lstStyle/>
        <a:p>
          <a:endParaRPr lang="en-US"/>
        </a:p>
      </dgm:t>
    </dgm:pt>
    <dgm:pt modelId="{128187ED-DCFA-E241-913C-08E56E5759BE}" type="pres">
      <dgm:prSet presAssocID="{DC636304-BE5E-A046-BC6B-AB0FF0993A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D4868A-12BB-BA48-9C6E-F8BEBB010AFD}" type="pres">
      <dgm:prSet presAssocID="{D602D9E7-7818-E54F-85B6-CC4BD2BE3221}" presName="hierRoot1" presStyleCnt="0">
        <dgm:presLayoutVars>
          <dgm:hierBranch val="init"/>
        </dgm:presLayoutVars>
      </dgm:prSet>
      <dgm:spPr/>
    </dgm:pt>
    <dgm:pt modelId="{9EE65554-0421-164C-B032-FE4890A04F33}" type="pres">
      <dgm:prSet presAssocID="{D602D9E7-7818-E54F-85B6-CC4BD2BE3221}" presName="rootComposite1" presStyleCnt="0"/>
      <dgm:spPr/>
    </dgm:pt>
    <dgm:pt modelId="{AB344150-E1A0-3F4B-A12F-7021ADE0169D}" type="pres">
      <dgm:prSet presAssocID="{D602D9E7-7818-E54F-85B6-CC4BD2BE3221}" presName="rootText1" presStyleLbl="node0" presStyleIdx="0" presStyleCnt="1" custScaleX="157586" custScaleY="112804" custLinFactNeighborX="-20860" custLinFactNeighborY="-12855">
        <dgm:presLayoutVars>
          <dgm:chPref val="3"/>
        </dgm:presLayoutVars>
      </dgm:prSet>
      <dgm:spPr>
        <a:prstGeom prst="rect">
          <a:avLst/>
        </a:prstGeom>
      </dgm:spPr>
    </dgm:pt>
    <dgm:pt modelId="{23334CC3-F442-6F46-8540-E2A3811352AB}" type="pres">
      <dgm:prSet presAssocID="{D602D9E7-7818-E54F-85B6-CC4BD2BE3221}" presName="rootConnector1" presStyleLbl="node1" presStyleIdx="0" presStyleCnt="0"/>
      <dgm:spPr/>
    </dgm:pt>
    <dgm:pt modelId="{F8F89D2B-0012-3544-8BD3-DCFF970ECC6A}" type="pres">
      <dgm:prSet presAssocID="{D602D9E7-7818-E54F-85B6-CC4BD2BE3221}" presName="hierChild2" presStyleCnt="0"/>
      <dgm:spPr/>
    </dgm:pt>
    <dgm:pt modelId="{21C6D987-B26C-B347-8064-6AAA346D5FEB}" type="pres">
      <dgm:prSet presAssocID="{FAFF9479-26B2-DF43-9B3B-99F3896695C6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604515" y="0"/>
              </a:moveTo>
              <a:lnTo>
                <a:pt x="1604515" y="554068"/>
              </a:lnTo>
              <a:lnTo>
                <a:pt x="0" y="554068"/>
              </a:lnTo>
              <a:lnTo>
                <a:pt x="0" y="843558"/>
              </a:lnTo>
            </a:path>
          </a:pathLst>
        </a:custGeom>
      </dgm:spPr>
    </dgm:pt>
    <dgm:pt modelId="{C9E91677-27CD-A242-BB59-63D76D251D6D}" type="pres">
      <dgm:prSet presAssocID="{503F5EFE-06C6-9F44-A717-6F58082DCBBE}" presName="hierRoot2" presStyleCnt="0">
        <dgm:presLayoutVars>
          <dgm:hierBranch val="init"/>
        </dgm:presLayoutVars>
      </dgm:prSet>
      <dgm:spPr/>
    </dgm:pt>
    <dgm:pt modelId="{B75C2C20-5964-B547-A3D3-C4EF868BFDF6}" type="pres">
      <dgm:prSet presAssocID="{503F5EFE-06C6-9F44-A717-6F58082DCBBE}" presName="rootComposite" presStyleCnt="0"/>
      <dgm:spPr/>
    </dgm:pt>
    <dgm:pt modelId="{BDBF40B3-8AEA-C341-9DA7-536A6D2E498C}" type="pres">
      <dgm:prSet presAssocID="{503F5EFE-06C6-9F44-A717-6F58082DCBBE}" presName="rootText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</dgm:pt>
    <dgm:pt modelId="{5DDA50A5-4CBA-B844-B978-D2F91703AA9C}" type="pres">
      <dgm:prSet presAssocID="{503F5EFE-06C6-9F44-A717-6F58082DCBBE}" presName="rootConnector" presStyleLbl="node2" presStyleIdx="0" presStyleCnt="3"/>
      <dgm:spPr/>
    </dgm:pt>
    <dgm:pt modelId="{21A0E17B-D81B-2948-B79B-F7A8029BBA22}" type="pres">
      <dgm:prSet presAssocID="{503F5EFE-06C6-9F44-A717-6F58082DCBBE}" presName="hierChild4" presStyleCnt="0"/>
      <dgm:spPr/>
    </dgm:pt>
    <dgm:pt modelId="{4482EB58-93DD-4F4C-81F0-D7F33C136647}" type="pres">
      <dgm:prSet presAssocID="{503F5EFE-06C6-9F44-A717-6F58082DCBBE}" presName="hierChild5" presStyleCnt="0"/>
      <dgm:spPr/>
    </dgm:pt>
    <dgm:pt modelId="{EC864E2F-10C5-8849-87FD-B519E3287AE2}" type="pres">
      <dgm:prSet presAssocID="{57F3B070-018E-5D49-9034-567AC9287271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068"/>
              </a:lnTo>
              <a:lnTo>
                <a:pt x="1731504" y="554068"/>
              </a:lnTo>
              <a:lnTo>
                <a:pt x="1731504" y="843558"/>
              </a:lnTo>
            </a:path>
          </a:pathLst>
        </a:custGeom>
      </dgm:spPr>
    </dgm:pt>
    <dgm:pt modelId="{E8E7F3A3-84C2-BC47-932E-A7CAB9E838D4}" type="pres">
      <dgm:prSet presAssocID="{5697FFE3-3085-D342-A6A7-6FAFF830014C}" presName="hierRoot2" presStyleCnt="0">
        <dgm:presLayoutVars>
          <dgm:hierBranch val="init"/>
        </dgm:presLayoutVars>
      </dgm:prSet>
      <dgm:spPr/>
    </dgm:pt>
    <dgm:pt modelId="{E6CF18F7-BA1C-E246-BD5F-5FB36984CCC4}" type="pres">
      <dgm:prSet presAssocID="{5697FFE3-3085-D342-A6A7-6FAFF830014C}" presName="rootComposite" presStyleCnt="0"/>
      <dgm:spPr/>
    </dgm:pt>
    <dgm:pt modelId="{4716943B-DF70-B14B-8462-A322BA4D1910}" type="pres">
      <dgm:prSet presAssocID="{5697FFE3-3085-D342-A6A7-6FAFF830014C}" presName="rootText" presStyleLbl="node2" presStyleIdx="1" presStyleCnt="3" custScaleX="111394" custScaleY="125631">
        <dgm:presLayoutVars>
          <dgm:chPref val="3"/>
        </dgm:presLayoutVars>
      </dgm:prSet>
      <dgm:spPr>
        <a:prstGeom prst="rect">
          <a:avLst/>
        </a:prstGeom>
      </dgm:spPr>
    </dgm:pt>
    <dgm:pt modelId="{B0746925-D94D-944A-8011-BD6BE1AC946B}" type="pres">
      <dgm:prSet presAssocID="{5697FFE3-3085-D342-A6A7-6FAFF830014C}" presName="rootConnector" presStyleLbl="node2" presStyleIdx="1" presStyleCnt="3"/>
      <dgm:spPr/>
    </dgm:pt>
    <dgm:pt modelId="{75445228-805D-CE4E-89A8-D5E5757FA1B7}" type="pres">
      <dgm:prSet presAssocID="{5697FFE3-3085-D342-A6A7-6FAFF830014C}" presName="hierChild4" presStyleCnt="0"/>
      <dgm:spPr/>
    </dgm:pt>
    <dgm:pt modelId="{5E6FC36D-D169-2F4D-AFEC-DC283E9771EE}" type="pres">
      <dgm:prSet presAssocID="{5697FFE3-3085-D342-A6A7-6FAFF830014C}" presName="hierChild5" presStyleCnt="0"/>
      <dgm:spPr/>
    </dgm:pt>
    <dgm:pt modelId="{05DB4333-AA05-4798-B72B-EB3A963EBF17}" type="pres">
      <dgm:prSet presAssocID="{3486957A-CBF0-43E1-B9D5-2E5B24E95887}" presName="Name37" presStyleLbl="parChTrans1D2" presStyleIdx="2" presStyleCnt="3"/>
      <dgm:spPr/>
    </dgm:pt>
    <dgm:pt modelId="{7B9343BD-6727-4EFE-B5A3-AEA98A141160}" type="pres">
      <dgm:prSet presAssocID="{92E58B26-1269-4D5D-844A-3AFD4A175B34}" presName="hierRoot2" presStyleCnt="0">
        <dgm:presLayoutVars>
          <dgm:hierBranch val="init"/>
        </dgm:presLayoutVars>
      </dgm:prSet>
      <dgm:spPr/>
    </dgm:pt>
    <dgm:pt modelId="{BC7A589C-25A7-4851-876B-0DACF3BC9514}" type="pres">
      <dgm:prSet presAssocID="{92E58B26-1269-4D5D-844A-3AFD4A175B34}" presName="rootComposite" presStyleCnt="0"/>
      <dgm:spPr/>
    </dgm:pt>
    <dgm:pt modelId="{589B9DAC-1FC6-4D4F-890C-9A227C5E7A47}" type="pres">
      <dgm:prSet presAssocID="{92E58B26-1269-4D5D-844A-3AFD4A175B34}" presName="rootText" presStyleLbl="node2" presStyleIdx="2" presStyleCnt="3" custScaleX="116690" custScaleY="125631">
        <dgm:presLayoutVars>
          <dgm:chPref val="3"/>
        </dgm:presLayoutVars>
      </dgm:prSet>
      <dgm:spPr>
        <a:prstGeom prst="rect">
          <a:avLst/>
        </a:prstGeom>
      </dgm:spPr>
    </dgm:pt>
    <dgm:pt modelId="{827D6222-F26C-47E4-8A90-F897CAEF03AC}" type="pres">
      <dgm:prSet presAssocID="{92E58B26-1269-4D5D-844A-3AFD4A175B34}" presName="rootConnector" presStyleLbl="node2" presStyleIdx="2" presStyleCnt="3"/>
      <dgm:spPr/>
    </dgm:pt>
    <dgm:pt modelId="{802510B4-E9EC-4DB7-9D77-56E35A44EE8B}" type="pres">
      <dgm:prSet presAssocID="{92E58B26-1269-4D5D-844A-3AFD4A175B34}" presName="hierChild4" presStyleCnt="0"/>
      <dgm:spPr/>
    </dgm:pt>
    <dgm:pt modelId="{388F3387-8345-4F1B-A806-E605A3BF657A}" type="pres">
      <dgm:prSet presAssocID="{92E58B26-1269-4D5D-844A-3AFD4A175B34}" presName="hierChild5" presStyleCnt="0"/>
      <dgm:spPr/>
    </dgm:pt>
    <dgm:pt modelId="{C9426983-44C5-8847-B3C7-FE948C448A1A}" type="pres">
      <dgm:prSet presAssocID="{D602D9E7-7818-E54F-85B6-CC4BD2BE3221}" presName="hierChild3" presStyleCnt="0"/>
      <dgm:spPr/>
    </dgm:pt>
  </dgm:ptLst>
  <dgm:cxnLst>
    <dgm:cxn modelId="{A9DE9406-6342-4AA6-A16F-641D6A69B587}" type="presOf" srcId="{D602D9E7-7818-E54F-85B6-CC4BD2BE3221}" destId="{23334CC3-F442-6F46-8540-E2A3811352AB}" srcOrd="1" destOrd="0" presId="urn:microsoft.com/office/officeart/2005/8/layout/orgChart1"/>
    <dgm:cxn modelId="{AF639D06-A261-42B9-9332-6DF461D2BDF6}" srcId="{D602D9E7-7818-E54F-85B6-CC4BD2BE3221}" destId="{92E58B26-1269-4D5D-844A-3AFD4A175B34}" srcOrd="2" destOrd="0" parTransId="{3486957A-CBF0-43E1-B9D5-2E5B24E95887}" sibTransId="{A5BB4942-ABD4-4969-B33F-1DA22B46E0CA}"/>
    <dgm:cxn modelId="{63B69215-6E6D-4202-8E4C-DD289244C90E}" type="presOf" srcId="{FAFF9479-26B2-DF43-9B3B-99F3896695C6}" destId="{21C6D987-B26C-B347-8064-6AAA346D5FEB}" srcOrd="0" destOrd="0" presId="urn:microsoft.com/office/officeart/2005/8/layout/orgChart1"/>
    <dgm:cxn modelId="{B8E3732E-7515-4DA8-9E2A-B0602BC9CF4F}" type="presOf" srcId="{57F3B070-018E-5D49-9034-567AC9287271}" destId="{EC864E2F-10C5-8849-87FD-B519E3287AE2}" srcOrd="0" destOrd="0" presId="urn:microsoft.com/office/officeart/2005/8/layout/orgChart1"/>
    <dgm:cxn modelId="{BB6C6F36-372C-194A-8E12-E2C085BA5C1D}" srcId="{D602D9E7-7818-E54F-85B6-CC4BD2BE3221}" destId="{5697FFE3-3085-D342-A6A7-6FAFF830014C}" srcOrd="1" destOrd="0" parTransId="{57F3B070-018E-5D49-9034-567AC9287271}" sibTransId="{81AD7D01-8439-9B42-ABCA-0A71E7C69A9E}"/>
    <dgm:cxn modelId="{4776A866-16EB-4B45-A43F-B040707BD5B0}" type="presOf" srcId="{92E58B26-1269-4D5D-844A-3AFD4A175B34}" destId="{589B9DAC-1FC6-4D4F-890C-9A227C5E7A47}" srcOrd="0" destOrd="0" presId="urn:microsoft.com/office/officeart/2005/8/layout/orgChart1"/>
    <dgm:cxn modelId="{29794182-F22D-42E7-8D70-AD7AB4AAA131}" type="presOf" srcId="{DC636304-BE5E-A046-BC6B-AB0FF0993A00}" destId="{128187ED-DCFA-E241-913C-08E56E5759BE}" srcOrd="0" destOrd="0" presId="urn:microsoft.com/office/officeart/2005/8/layout/orgChart1"/>
    <dgm:cxn modelId="{83EA0593-B27D-EC46-8603-D3B134434B83}" srcId="{D602D9E7-7818-E54F-85B6-CC4BD2BE3221}" destId="{503F5EFE-06C6-9F44-A717-6F58082DCBBE}" srcOrd="0" destOrd="0" parTransId="{FAFF9479-26B2-DF43-9B3B-99F3896695C6}" sibTransId="{976B5727-36EB-624E-9039-8B30E21AABDB}"/>
    <dgm:cxn modelId="{BA1F0596-ECAB-43FA-AACA-6FA33C9B4EF8}" type="presOf" srcId="{503F5EFE-06C6-9F44-A717-6F58082DCBBE}" destId="{BDBF40B3-8AEA-C341-9DA7-536A6D2E498C}" srcOrd="0" destOrd="0" presId="urn:microsoft.com/office/officeart/2005/8/layout/orgChart1"/>
    <dgm:cxn modelId="{4B78629A-9242-40EB-8B59-0A185C0E7FF8}" type="presOf" srcId="{D602D9E7-7818-E54F-85B6-CC4BD2BE3221}" destId="{AB344150-E1A0-3F4B-A12F-7021ADE0169D}" srcOrd="0" destOrd="0" presId="urn:microsoft.com/office/officeart/2005/8/layout/orgChart1"/>
    <dgm:cxn modelId="{9A10C19D-306B-4150-A247-5DC4FCBC0056}" type="presOf" srcId="{5697FFE3-3085-D342-A6A7-6FAFF830014C}" destId="{B0746925-D94D-944A-8011-BD6BE1AC946B}" srcOrd="1" destOrd="0" presId="urn:microsoft.com/office/officeart/2005/8/layout/orgChart1"/>
    <dgm:cxn modelId="{3D531DA2-350F-443D-9D61-6676AA01FED5}" type="presOf" srcId="{3486957A-CBF0-43E1-B9D5-2E5B24E95887}" destId="{05DB4333-AA05-4798-B72B-EB3A963EBF17}" srcOrd="0" destOrd="0" presId="urn:microsoft.com/office/officeart/2005/8/layout/orgChart1"/>
    <dgm:cxn modelId="{251C1CAD-BD48-4EB8-AD92-CE9FECF3C7E5}" type="presOf" srcId="{92E58B26-1269-4D5D-844A-3AFD4A175B34}" destId="{827D6222-F26C-47E4-8A90-F897CAEF03AC}" srcOrd="1" destOrd="0" presId="urn:microsoft.com/office/officeart/2005/8/layout/orgChart1"/>
    <dgm:cxn modelId="{5DA396C6-D2E8-4E48-9FFC-D44A6ED8B81F}" type="presOf" srcId="{503F5EFE-06C6-9F44-A717-6F58082DCBBE}" destId="{5DDA50A5-4CBA-B844-B978-D2F91703AA9C}" srcOrd="1" destOrd="0" presId="urn:microsoft.com/office/officeart/2005/8/layout/orgChart1"/>
    <dgm:cxn modelId="{92C8DCC9-0356-E145-8C0E-D860187D20B7}" srcId="{DC636304-BE5E-A046-BC6B-AB0FF0993A00}" destId="{D602D9E7-7818-E54F-85B6-CC4BD2BE3221}" srcOrd="0" destOrd="0" parTransId="{B3AEE439-E6DD-9F42-945F-2DF6643C7B22}" sibTransId="{5E99E889-F3C6-7348-9254-A8CB18D8AA1A}"/>
    <dgm:cxn modelId="{CB9E55ED-C84F-4F6B-84B2-3B023DA48FF1}" type="presOf" srcId="{5697FFE3-3085-D342-A6A7-6FAFF830014C}" destId="{4716943B-DF70-B14B-8462-A322BA4D1910}" srcOrd="0" destOrd="0" presId="urn:microsoft.com/office/officeart/2005/8/layout/orgChart1"/>
    <dgm:cxn modelId="{FA34CB6D-B74F-46B8-8FD2-63E80B3787A5}" type="presParOf" srcId="{128187ED-DCFA-E241-913C-08E56E5759BE}" destId="{E0D4868A-12BB-BA48-9C6E-F8BEBB010AFD}" srcOrd="0" destOrd="0" presId="urn:microsoft.com/office/officeart/2005/8/layout/orgChart1"/>
    <dgm:cxn modelId="{E2249335-0CCD-430B-A147-AF48FC3B35B3}" type="presParOf" srcId="{E0D4868A-12BB-BA48-9C6E-F8BEBB010AFD}" destId="{9EE65554-0421-164C-B032-FE4890A04F33}" srcOrd="0" destOrd="0" presId="urn:microsoft.com/office/officeart/2005/8/layout/orgChart1"/>
    <dgm:cxn modelId="{E2CD85C1-5B5F-40CF-A964-2D7E56111B1B}" type="presParOf" srcId="{9EE65554-0421-164C-B032-FE4890A04F33}" destId="{AB344150-E1A0-3F4B-A12F-7021ADE0169D}" srcOrd="0" destOrd="0" presId="urn:microsoft.com/office/officeart/2005/8/layout/orgChart1"/>
    <dgm:cxn modelId="{529B9D4D-1CC6-47C5-BE04-70FF41E8A0F6}" type="presParOf" srcId="{9EE65554-0421-164C-B032-FE4890A04F33}" destId="{23334CC3-F442-6F46-8540-E2A3811352AB}" srcOrd="1" destOrd="0" presId="urn:microsoft.com/office/officeart/2005/8/layout/orgChart1"/>
    <dgm:cxn modelId="{2F2B1282-5FC1-4635-93DB-8B2804EBACD4}" type="presParOf" srcId="{E0D4868A-12BB-BA48-9C6E-F8BEBB010AFD}" destId="{F8F89D2B-0012-3544-8BD3-DCFF970ECC6A}" srcOrd="1" destOrd="0" presId="urn:microsoft.com/office/officeart/2005/8/layout/orgChart1"/>
    <dgm:cxn modelId="{EA84199E-7779-4115-92D3-BD1BA4BFA107}" type="presParOf" srcId="{F8F89D2B-0012-3544-8BD3-DCFF970ECC6A}" destId="{21C6D987-B26C-B347-8064-6AAA346D5FEB}" srcOrd="0" destOrd="0" presId="urn:microsoft.com/office/officeart/2005/8/layout/orgChart1"/>
    <dgm:cxn modelId="{832E9432-B77A-4129-BDFB-4D90AAAFC419}" type="presParOf" srcId="{F8F89D2B-0012-3544-8BD3-DCFF970ECC6A}" destId="{C9E91677-27CD-A242-BB59-63D76D251D6D}" srcOrd="1" destOrd="0" presId="urn:microsoft.com/office/officeart/2005/8/layout/orgChart1"/>
    <dgm:cxn modelId="{A5482C60-571B-4505-8413-3819D0F6CF6E}" type="presParOf" srcId="{C9E91677-27CD-A242-BB59-63D76D251D6D}" destId="{B75C2C20-5964-B547-A3D3-C4EF868BFDF6}" srcOrd="0" destOrd="0" presId="urn:microsoft.com/office/officeart/2005/8/layout/orgChart1"/>
    <dgm:cxn modelId="{6E55F6B1-039B-4F01-AC5D-BCCC75637ED1}" type="presParOf" srcId="{B75C2C20-5964-B547-A3D3-C4EF868BFDF6}" destId="{BDBF40B3-8AEA-C341-9DA7-536A6D2E498C}" srcOrd="0" destOrd="0" presId="urn:microsoft.com/office/officeart/2005/8/layout/orgChart1"/>
    <dgm:cxn modelId="{5A287D57-64B5-4F82-9603-FE57A67D0998}" type="presParOf" srcId="{B75C2C20-5964-B547-A3D3-C4EF868BFDF6}" destId="{5DDA50A5-4CBA-B844-B978-D2F91703AA9C}" srcOrd="1" destOrd="0" presId="urn:microsoft.com/office/officeart/2005/8/layout/orgChart1"/>
    <dgm:cxn modelId="{A6CC7A88-3E61-4EE9-B3EE-831FBC25DA2B}" type="presParOf" srcId="{C9E91677-27CD-A242-BB59-63D76D251D6D}" destId="{21A0E17B-D81B-2948-B79B-F7A8029BBA22}" srcOrd="1" destOrd="0" presId="urn:microsoft.com/office/officeart/2005/8/layout/orgChart1"/>
    <dgm:cxn modelId="{4CF36508-6DF6-4F92-B622-9628089B83D5}" type="presParOf" srcId="{C9E91677-27CD-A242-BB59-63D76D251D6D}" destId="{4482EB58-93DD-4F4C-81F0-D7F33C136647}" srcOrd="2" destOrd="0" presId="urn:microsoft.com/office/officeart/2005/8/layout/orgChart1"/>
    <dgm:cxn modelId="{8E65DE69-FCD3-4135-A82A-39D22B5CE305}" type="presParOf" srcId="{F8F89D2B-0012-3544-8BD3-DCFF970ECC6A}" destId="{EC864E2F-10C5-8849-87FD-B519E3287AE2}" srcOrd="2" destOrd="0" presId="urn:microsoft.com/office/officeart/2005/8/layout/orgChart1"/>
    <dgm:cxn modelId="{1A631C76-D7CF-439A-B048-A4F48238F1B6}" type="presParOf" srcId="{F8F89D2B-0012-3544-8BD3-DCFF970ECC6A}" destId="{E8E7F3A3-84C2-BC47-932E-A7CAB9E838D4}" srcOrd="3" destOrd="0" presId="urn:microsoft.com/office/officeart/2005/8/layout/orgChart1"/>
    <dgm:cxn modelId="{5471E870-E5D0-4084-A95E-D0A03DF4B6C3}" type="presParOf" srcId="{E8E7F3A3-84C2-BC47-932E-A7CAB9E838D4}" destId="{E6CF18F7-BA1C-E246-BD5F-5FB36984CCC4}" srcOrd="0" destOrd="0" presId="urn:microsoft.com/office/officeart/2005/8/layout/orgChart1"/>
    <dgm:cxn modelId="{27A921B8-079F-4D9D-96BC-8F6D5A3C00CA}" type="presParOf" srcId="{E6CF18F7-BA1C-E246-BD5F-5FB36984CCC4}" destId="{4716943B-DF70-B14B-8462-A322BA4D1910}" srcOrd="0" destOrd="0" presId="urn:microsoft.com/office/officeart/2005/8/layout/orgChart1"/>
    <dgm:cxn modelId="{98EACD42-ECB1-4D0C-9946-E78FA7E2FE0C}" type="presParOf" srcId="{E6CF18F7-BA1C-E246-BD5F-5FB36984CCC4}" destId="{B0746925-D94D-944A-8011-BD6BE1AC946B}" srcOrd="1" destOrd="0" presId="urn:microsoft.com/office/officeart/2005/8/layout/orgChart1"/>
    <dgm:cxn modelId="{DD92458B-3979-4C2A-BD86-E2395268A96D}" type="presParOf" srcId="{E8E7F3A3-84C2-BC47-932E-A7CAB9E838D4}" destId="{75445228-805D-CE4E-89A8-D5E5757FA1B7}" srcOrd="1" destOrd="0" presId="urn:microsoft.com/office/officeart/2005/8/layout/orgChart1"/>
    <dgm:cxn modelId="{BDC8A9AA-047D-4442-8951-38CE89908A70}" type="presParOf" srcId="{E8E7F3A3-84C2-BC47-932E-A7CAB9E838D4}" destId="{5E6FC36D-D169-2F4D-AFEC-DC283E9771EE}" srcOrd="2" destOrd="0" presId="urn:microsoft.com/office/officeart/2005/8/layout/orgChart1"/>
    <dgm:cxn modelId="{22E8F890-D7A0-489D-8CEF-837B07A8D116}" type="presParOf" srcId="{F8F89D2B-0012-3544-8BD3-DCFF970ECC6A}" destId="{05DB4333-AA05-4798-B72B-EB3A963EBF17}" srcOrd="4" destOrd="0" presId="urn:microsoft.com/office/officeart/2005/8/layout/orgChart1"/>
    <dgm:cxn modelId="{D296EE0F-CCB7-4192-8239-26DAC2FDB7E7}" type="presParOf" srcId="{F8F89D2B-0012-3544-8BD3-DCFF970ECC6A}" destId="{7B9343BD-6727-4EFE-B5A3-AEA98A141160}" srcOrd="5" destOrd="0" presId="urn:microsoft.com/office/officeart/2005/8/layout/orgChart1"/>
    <dgm:cxn modelId="{931FA529-08BA-44D1-96C1-87AD6466BC2B}" type="presParOf" srcId="{7B9343BD-6727-4EFE-B5A3-AEA98A141160}" destId="{BC7A589C-25A7-4851-876B-0DACF3BC9514}" srcOrd="0" destOrd="0" presId="urn:microsoft.com/office/officeart/2005/8/layout/orgChart1"/>
    <dgm:cxn modelId="{0FF2D3EC-71FC-455F-B740-6ABBF66EBCAE}" type="presParOf" srcId="{BC7A589C-25A7-4851-876B-0DACF3BC9514}" destId="{589B9DAC-1FC6-4D4F-890C-9A227C5E7A47}" srcOrd="0" destOrd="0" presId="urn:microsoft.com/office/officeart/2005/8/layout/orgChart1"/>
    <dgm:cxn modelId="{AD165E61-2891-4066-837E-E947050622DA}" type="presParOf" srcId="{BC7A589C-25A7-4851-876B-0DACF3BC9514}" destId="{827D6222-F26C-47E4-8A90-F897CAEF03AC}" srcOrd="1" destOrd="0" presId="urn:microsoft.com/office/officeart/2005/8/layout/orgChart1"/>
    <dgm:cxn modelId="{C04D6665-BF10-4374-A279-47061EE8B29E}" type="presParOf" srcId="{7B9343BD-6727-4EFE-B5A3-AEA98A141160}" destId="{802510B4-E9EC-4DB7-9D77-56E35A44EE8B}" srcOrd="1" destOrd="0" presId="urn:microsoft.com/office/officeart/2005/8/layout/orgChart1"/>
    <dgm:cxn modelId="{FB0E3C91-38F4-476A-8488-DF30FC03F556}" type="presParOf" srcId="{7B9343BD-6727-4EFE-B5A3-AEA98A141160}" destId="{388F3387-8345-4F1B-A806-E605A3BF657A}" srcOrd="2" destOrd="0" presId="urn:microsoft.com/office/officeart/2005/8/layout/orgChart1"/>
    <dgm:cxn modelId="{8D3BC185-3A09-4092-AD85-4B80268B39D6}" type="presParOf" srcId="{E0D4868A-12BB-BA48-9C6E-F8BEBB010AFD}" destId="{C9426983-44C5-8847-B3C7-FE948C448A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B4333-AA05-4798-B72B-EB3A963EBF17}">
      <dsp:nvSpPr>
        <dsp:cNvPr id="0" name=""/>
        <dsp:cNvSpPr/>
      </dsp:nvSpPr>
      <dsp:spPr>
        <a:xfrm>
          <a:off x="4401213" y="1491938"/>
          <a:ext cx="3903159" cy="556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264"/>
              </a:lnTo>
              <a:lnTo>
                <a:pt x="3903159" y="278264"/>
              </a:lnTo>
              <a:lnTo>
                <a:pt x="3903159" y="556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64E2F-10C5-8849-87FD-B519E3287AE2}">
      <dsp:nvSpPr>
        <dsp:cNvPr id="0" name=""/>
        <dsp:cNvSpPr/>
      </dsp:nvSpPr>
      <dsp:spPr>
        <a:xfrm>
          <a:off x="4401213" y="1491938"/>
          <a:ext cx="331045" cy="556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068"/>
              </a:lnTo>
              <a:lnTo>
                <a:pt x="1731504" y="554068"/>
              </a:lnTo>
              <a:lnTo>
                <a:pt x="1731504" y="843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D987-B26C-B347-8064-6AAA346D5FEB}">
      <dsp:nvSpPr>
        <dsp:cNvPr id="0" name=""/>
        <dsp:cNvSpPr/>
      </dsp:nvSpPr>
      <dsp:spPr>
        <a:xfrm>
          <a:off x="1380886" y="1491938"/>
          <a:ext cx="3020327" cy="556009"/>
        </a:xfrm>
        <a:custGeom>
          <a:avLst/>
          <a:gdLst/>
          <a:ahLst/>
          <a:cxnLst/>
          <a:rect l="0" t="0" r="0" b="0"/>
          <a:pathLst>
            <a:path>
              <a:moveTo>
                <a:pt x="1604515" y="0"/>
              </a:moveTo>
              <a:lnTo>
                <a:pt x="1604515" y="554068"/>
              </a:lnTo>
              <a:lnTo>
                <a:pt x="0" y="554068"/>
              </a:lnTo>
              <a:lnTo>
                <a:pt x="0" y="843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44150-E1A0-3F4B-A12F-7021ADE0169D}">
      <dsp:nvSpPr>
        <dsp:cNvPr id="0" name=""/>
        <dsp:cNvSpPr/>
      </dsp:nvSpPr>
      <dsp:spPr>
        <a:xfrm>
          <a:off x="2316991" y="0"/>
          <a:ext cx="4168444" cy="1491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/>
              <a:ea typeface="+mn-ea"/>
              <a:cs typeface="+mn-cs"/>
            </a:rPr>
            <a:t>Interim Smarter Balanced Assessment</a:t>
          </a:r>
        </a:p>
      </dsp:txBody>
      <dsp:txXfrm>
        <a:off x="2316991" y="0"/>
        <a:ext cx="4168444" cy="1491938"/>
      </dsp:txXfrm>
    </dsp:sp>
    <dsp:sp modelId="{BDBF40B3-8AEA-C341-9DA7-536A6D2E498C}">
      <dsp:nvSpPr>
        <dsp:cNvPr id="0" name=""/>
        <dsp:cNvSpPr/>
      </dsp:nvSpPr>
      <dsp:spPr>
        <a:xfrm>
          <a:off x="58292" y="2047948"/>
          <a:ext cx="2645187" cy="1322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/>
              <a:ea typeface="+mn-ea"/>
              <a:cs typeface="+mn-cs"/>
            </a:rPr>
            <a:t>Interim Comprehensive Assessment (ICA)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58292" y="2047948"/>
        <a:ext cx="2645187" cy="1322593"/>
      </dsp:txXfrm>
    </dsp:sp>
    <dsp:sp modelId="{4716943B-DF70-B14B-8462-A322BA4D1910}">
      <dsp:nvSpPr>
        <dsp:cNvPr id="0" name=""/>
        <dsp:cNvSpPr/>
      </dsp:nvSpPr>
      <dsp:spPr>
        <a:xfrm>
          <a:off x="3258969" y="2047948"/>
          <a:ext cx="2946580" cy="1661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/>
              <a:ea typeface="+mn-ea"/>
              <a:cs typeface="+mn-cs"/>
            </a:rPr>
            <a:t>Interim Assessment Blocks (IAB)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3258969" y="2047948"/>
        <a:ext cx="2946580" cy="1661587"/>
      </dsp:txXfrm>
    </dsp:sp>
    <dsp:sp modelId="{589B9DAC-1FC6-4D4F-890C-9A227C5E7A47}">
      <dsp:nvSpPr>
        <dsp:cNvPr id="0" name=""/>
        <dsp:cNvSpPr/>
      </dsp:nvSpPr>
      <dsp:spPr>
        <a:xfrm>
          <a:off x="6761038" y="2047948"/>
          <a:ext cx="3086669" cy="1661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/>
              <a:ea typeface="+mn-ea"/>
              <a:cs typeface="+mn-cs"/>
            </a:rPr>
            <a:t>Focused Interim Assessment Blocks (Focused IAB)</a:t>
          </a:r>
        </a:p>
      </dsp:txBody>
      <dsp:txXfrm>
        <a:off x="6761038" y="2047948"/>
        <a:ext cx="3086669" cy="1661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53390"/>
          </a:xfrm>
          <a:prstGeom prst="rect">
            <a:avLst/>
          </a:prstGeom>
        </p:spPr>
        <p:txBody>
          <a:bodyPr vert="horz" lIns="90554" tIns="45278" rIns="90554" bIns="45278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0" y="0"/>
            <a:ext cx="2938780" cy="453390"/>
          </a:xfrm>
          <a:prstGeom prst="rect">
            <a:avLst/>
          </a:prstGeom>
        </p:spPr>
        <p:txBody>
          <a:bodyPr vert="horz" lIns="90554" tIns="45278" rIns="90554" bIns="45278" rtlCol="0"/>
          <a:lstStyle>
            <a:lvl1pPr algn="r">
              <a:defRPr sz="1100"/>
            </a:lvl1pPr>
          </a:lstStyle>
          <a:p>
            <a:fld id="{5FC364D8-1D5A-479D-8E74-16F48070B4EE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2837"/>
            <a:ext cx="2938780" cy="453390"/>
          </a:xfrm>
          <a:prstGeom prst="rect">
            <a:avLst/>
          </a:prstGeom>
        </p:spPr>
        <p:txBody>
          <a:bodyPr vert="horz" lIns="90554" tIns="45278" rIns="90554" bIns="45278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0" y="8612837"/>
            <a:ext cx="2938780" cy="453390"/>
          </a:xfrm>
          <a:prstGeom prst="rect">
            <a:avLst/>
          </a:prstGeom>
        </p:spPr>
        <p:txBody>
          <a:bodyPr vert="horz" lIns="90554" tIns="45278" rIns="90554" bIns="45278" rtlCol="0" anchor="b"/>
          <a:lstStyle>
            <a:lvl1pPr algn="r">
              <a:defRPr sz="1100"/>
            </a:lvl1pPr>
          </a:lstStyle>
          <a:p>
            <a:fld id="{6E8404CB-BF2C-4A14-881D-710FF0CCE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03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395" cy="453700"/>
          </a:xfrm>
          <a:prstGeom prst="rect">
            <a:avLst/>
          </a:prstGeom>
        </p:spPr>
        <p:txBody>
          <a:bodyPr vert="horz" lIns="88866" tIns="44432" rIns="88866" bIns="4443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0871" y="0"/>
            <a:ext cx="2939395" cy="453700"/>
          </a:xfrm>
          <a:prstGeom prst="rect">
            <a:avLst/>
          </a:prstGeom>
        </p:spPr>
        <p:txBody>
          <a:bodyPr vert="horz" lIns="88866" tIns="44432" rIns="88866" bIns="44432" rtlCol="0"/>
          <a:lstStyle>
            <a:lvl1pPr algn="r">
              <a:defRPr sz="1100"/>
            </a:lvl1pPr>
          </a:lstStyle>
          <a:p>
            <a:fld id="{E92318CE-7F16-447A-BF50-D79B449E2545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52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866" tIns="44432" rIns="88866" bIns="444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795" y="4307825"/>
            <a:ext cx="5424212" cy="4080201"/>
          </a:xfrm>
          <a:prstGeom prst="rect">
            <a:avLst/>
          </a:prstGeom>
        </p:spPr>
        <p:txBody>
          <a:bodyPr vert="horz" lIns="88866" tIns="44432" rIns="88866" bIns="444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2552"/>
            <a:ext cx="2939395" cy="453700"/>
          </a:xfrm>
          <a:prstGeom prst="rect">
            <a:avLst/>
          </a:prstGeom>
        </p:spPr>
        <p:txBody>
          <a:bodyPr vert="horz" lIns="88866" tIns="44432" rIns="88866" bIns="4443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0871" y="8612552"/>
            <a:ext cx="2939395" cy="453700"/>
          </a:xfrm>
          <a:prstGeom prst="rect">
            <a:avLst/>
          </a:prstGeom>
        </p:spPr>
        <p:txBody>
          <a:bodyPr vert="horz" lIns="88866" tIns="44432" rIns="88866" bIns="44432" rtlCol="0" anchor="b"/>
          <a:lstStyle>
            <a:lvl1pPr algn="r">
              <a:defRPr sz="1100"/>
            </a:lvl1pPr>
          </a:lstStyle>
          <a:p>
            <a:fld id="{ED781A0D-3A8D-4F34-8452-9FAAD1D47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679450"/>
            <a:ext cx="6045200" cy="3400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components to the Interim Assessments Comprehensive and Blocks.</a:t>
            </a:r>
          </a:p>
          <a:p>
            <a:endParaRPr lang="en-US" dirty="0"/>
          </a:p>
          <a:p>
            <a:pPr marL="222164" indent="-222164">
              <a:buFont typeface="+mj-lt"/>
              <a:buAutoNum type="arabicPeriod"/>
            </a:pPr>
            <a:r>
              <a:rPr lang="en-US" dirty="0"/>
              <a:t>Comprehensive, mirrors summative Smarter Balanced Assessments.</a:t>
            </a:r>
          </a:p>
          <a:p>
            <a:pPr marL="222164" indent="-222164">
              <a:buFont typeface="+mj-lt"/>
              <a:buAutoNum type="arabicPeriod"/>
            </a:pPr>
            <a:endParaRPr lang="en-US" dirty="0"/>
          </a:p>
          <a:p>
            <a:pPr marL="222164" indent="-222164">
              <a:buFont typeface="+mj-lt"/>
              <a:buAutoNum type="arabicPeriod"/>
            </a:pPr>
            <a:r>
              <a:rPr lang="en-US" dirty="0"/>
              <a:t>Whereas, Blocks are smaller assessments focused on a more narrow set of standards.</a:t>
            </a:r>
          </a:p>
          <a:p>
            <a:endParaRPr lang="en-US" dirty="0"/>
          </a:p>
          <a:p>
            <a:r>
              <a:rPr lang="en-US" dirty="0"/>
              <a:t>Interims are voluntary to administer. They can be used to guide instruction or inform about student learning.</a:t>
            </a:r>
          </a:p>
          <a:p>
            <a:endParaRPr lang="en-US" dirty="0"/>
          </a:p>
          <a:p>
            <a:r>
              <a:rPr lang="en-US" dirty="0"/>
              <a:t>Last year you didn’t know what was on the interims or what the scores meant: below, at or near, above.</a:t>
            </a:r>
          </a:p>
          <a:p>
            <a:endParaRPr lang="en-US" dirty="0"/>
          </a:p>
          <a:p>
            <a:r>
              <a:rPr lang="en-US" dirty="0"/>
              <a:t>This year, there is a process that we will be discussing that allows you to view the assessments and determine which assessments will better aid</a:t>
            </a:r>
            <a:r>
              <a:rPr lang="en-US" baseline="0" dirty="0"/>
              <a:t> current curriculum lessons</a:t>
            </a:r>
            <a:r>
              <a:rPr lang="en-US" dirty="0"/>
              <a:t> and also allow you to see the structure of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34DE-280E-4A1A-94BD-FC3FA3A48F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5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679450"/>
            <a:ext cx="6045200" cy="3400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34DE-280E-4A1A-94BD-FC3FA3A48F4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9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935-2CB9-4AAA-A8A6-D5ADA5D7D4BD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276F-994E-47D6-B1DA-67AFFC76BD61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3A07-8506-444A-8DCB-425037844F7B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1A7F-161B-4B8E-82CC-97B0B329452A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438-C8A4-48BF-8AAF-422AD2DD209A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59DC-0475-4203-ADB1-7A8539121483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99F9-8C86-4E8C-83F6-419CEA50D76E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67B2-D234-427B-8B27-FB53342992BC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2A2-5EC3-4FCA-B033-84A2D1779E40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BFD4-7EFB-4703-8394-AC759805B4ED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2D8B-0119-4ECD-8A66-1E1B4CD372F9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F5ECA10-F6BB-425B-8BEE-87F71DFE33B5}" type="datetime1">
              <a:rPr lang="en-US" smtClean="0"/>
              <a:t>10/23/2023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a.portal.cambiumast.com/-/media/project/client-portals/washington/pdf/interim-test-administration-manual-and-ta-script-of-student-directions.pdf" TargetMode="External"/><Relationship Id="rId2" Type="http://schemas.openxmlformats.org/officeDocument/2006/relationships/hyperlink" Target="https://wa.portal.cambiumast.com/-/media/project/client-portals/washington/pdf/manuals/interim-tam_tas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a.portal.cambiumast.com/en/resources/trainings/tasc-training-module" TargetMode="External"/><Relationship Id="rId2" Type="http://schemas.openxmlformats.org/officeDocument/2006/relationships/hyperlink" Target="https://wa.portal.cambiumast.com/-/media/project/client-portals/washington/pdf/manuals/interim-tam_tasc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qhennigan@everettsd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696200" cy="2974975"/>
          </a:xfrm>
        </p:spPr>
        <p:txBody>
          <a:bodyPr/>
          <a:lstStyle/>
          <a:p>
            <a:r>
              <a:rPr lang="en-US" sz="4800" b="1" dirty="0">
                <a:latin typeface="Myriad Pro" pitchFamily="34" charset="0"/>
              </a:rPr>
              <a:t>Exploring Interim Assessment Blocks as a Team</a:t>
            </a:r>
            <a:endParaRPr lang="en-US" sz="4800" dirty="0">
              <a:latin typeface="Myriad Pro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Quiana Hennigan</a:t>
            </a:r>
          </a:p>
          <a:p>
            <a:r>
              <a:rPr lang="en-US" dirty="0"/>
              <a:t>Assessment &amp; Research Department</a:t>
            </a:r>
          </a:p>
          <a:p>
            <a:r>
              <a:rPr lang="en-US" dirty="0"/>
              <a:t>Everett Public Schools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E201A-7817-4B1B-9B96-4405AAD98D56}"/>
              </a:ext>
            </a:extLst>
          </p:cNvPr>
          <p:cNvSpPr txBox="1"/>
          <p:nvPr/>
        </p:nvSpPr>
        <p:spPr>
          <a:xfrm>
            <a:off x="7093524" y="6398489"/>
            <a:ext cx="260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Updated 3/2/2023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37D01-5CA6-4366-96EB-9BB953F494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1" y="5257801"/>
            <a:ext cx="2601595" cy="110426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398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10515F81-DFD4-4DC3-8898-FDDADEA9B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00" y="1392358"/>
            <a:ext cx="8101601" cy="51251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74588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IAB Blueprints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/>
              <a:t>EPS Assessment and Research Department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681133" y="1664806"/>
            <a:ext cx="842887" cy="95186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29000" y="1150934"/>
            <a:ext cx="4406754" cy="67686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15055" y="1666994"/>
            <a:ext cx="1029133" cy="106089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54012" y="372389"/>
            <a:ext cx="2057400" cy="609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40975" y="1803110"/>
            <a:ext cx="4352723" cy="7886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72401" y="469259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G3_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0" y="48616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1E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_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94051" y="486166"/>
            <a:ext cx="69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NBT_</a:t>
            </a:r>
          </a:p>
        </p:txBody>
      </p:sp>
    </p:spTree>
    <p:extLst>
      <p:ext uri="{BB962C8B-B14F-4D97-AF65-F5344CB8AC3E}">
        <p14:creationId xmlns:p14="http://schemas.microsoft.com/office/powerpoint/2010/main" val="10245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  <p:bldP spid="27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8535F59-8CF6-4404-B265-BB47CE0D57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98" y="1270073"/>
            <a:ext cx="8182981" cy="42304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74588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IAB Blueprints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/>
              <a:t>EPS Assessment and Research Department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84006" y="2306950"/>
            <a:ext cx="3408795" cy="10876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41265" y="2128397"/>
            <a:ext cx="1174184" cy="242725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24001" y="1185419"/>
            <a:ext cx="1639715" cy="767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53543" y="535339"/>
            <a:ext cx="60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prstClr val="black"/>
                </a:solidFill>
              </a:rPr>
              <a:t>C 2_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59987" y="535339"/>
            <a:ext cx="61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prstClr val="black"/>
                </a:solidFill>
              </a:rPr>
              <a:t>T1.b</a:t>
            </a: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86522" y="552707"/>
            <a:ext cx="58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prstClr val="black"/>
                </a:solidFill>
              </a:rPr>
              <a:t>G08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0000" y="396903"/>
            <a:ext cx="2147072" cy="609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1266" y="5191499"/>
            <a:ext cx="3377227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prstClr val="black"/>
                </a:solidFill>
              </a:rPr>
              <a:t>Claim 1: 	Reading</a:t>
            </a: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</a:rPr>
              <a:t>Claim 2: 	Writing</a:t>
            </a: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</a:rPr>
              <a:t>Claim 3:	Speaking and Listening </a:t>
            </a: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</a:rPr>
              <a:t>Claim4: 	Research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28357" y="4555647"/>
            <a:ext cx="0" cy="6096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6930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2" animBg="1"/>
      <p:bldP spid="22" grpId="2" animBg="1"/>
      <p:bldP spid="23" grpId="2" animBg="1"/>
      <p:bldP spid="24" grpId="0"/>
      <p:bldP spid="25" grpId="0"/>
      <p:bldP spid="29" grpId="0"/>
      <p:bldP spid="31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74638"/>
            <a:ext cx="9144000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Assessment Viewing Application (AVA)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/>
              <a:t>EPS Assessment and Research Department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1" y="1219200"/>
            <a:ext cx="8382001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endParaRPr lang="en-US" sz="2800" dirty="0" err="1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1143000"/>
            <a:ext cx="853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EC824C2-60C4-40E0-B7DB-EB0D69045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921" y="1563786"/>
            <a:ext cx="4802157" cy="10249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AB2290-B6C6-4F32-92B9-6977926E7E28}"/>
              </a:ext>
            </a:extLst>
          </p:cNvPr>
          <p:cNvSpPr txBox="1"/>
          <p:nvPr/>
        </p:nvSpPr>
        <p:spPr>
          <a:xfrm>
            <a:off x="1054230" y="1194454"/>
            <a:ext cx="792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Go to WCAP Portal through Managed Bookmarks and click the Interim tile.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5237F9-BA9A-4D40-BC71-56CB0BE47C7A}"/>
              </a:ext>
            </a:extLst>
          </p:cNvPr>
          <p:cNvSpPr txBox="1"/>
          <p:nvPr/>
        </p:nvSpPr>
        <p:spPr>
          <a:xfrm>
            <a:off x="1168924" y="2671884"/>
            <a:ext cx="781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Scroll down and click on the AVA system tile. Log in.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A231E1-1846-4A18-858C-BB152D4C3C49}"/>
              </a:ext>
            </a:extLst>
          </p:cNvPr>
          <p:cNvSpPr txBox="1"/>
          <p:nvPr/>
        </p:nvSpPr>
        <p:spPr>
          <a:xfrm>
            <a:off x="1143000" y="4636211"/>
            <a:ext cx="78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Select the grade level and click on the interim you want to view.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99B523-041D-4944-81C3-8D4EAC029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197" y="2738112"/>
            <a:ext cx="2028881" cy="1667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4ECEFB-09EF-4290-9165-7D8211A22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719" y="5032830"/>
            <a:ext cx="3496216" cy="15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6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How do I prepare for an IAB?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19200"/>
            <a:ext cx="10591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2800" dirty="0">
                <a:latin typeface="Gill Sans MT" panose="020B0502020104020203" pitchFamily="34" charset="0"/>
              </a:rPr>
              <a:t>Check your roster and accommodations.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latin typeface="Gill Sans MT" panose="020B0502020104020203" pitchFamily="34" charset="0"/>
              </a:rPr>
              <a:t>Contact your TIDE manager for help if:</a:t>
            </a:r>
          </a:p>
          <a:p>
            <a:pPr lvl="2">
              <a:lnSpc>
                <a:spcPct val="114000"/>
              </a:lnSpc>
            </a:pPr>
            <a:r>
              <a:rPr lang="en-US" sz="2000" dirty="0">
                <a:latin typeface="Gill Sans MT" panose="020B0502020104020203" pitchFamily="34" charset="0"/>
              </a:rPr>
              <a:t>you are missing students or have extras</a:t>
            </a:r>
          </a:p>
          <a:p>
            <a:pPr lvl="2">
              <a:lnSpc>
                <a:spcPct val="114000"/>
              </a:lnSpc>
            </a:pPr>
            <a:r>
              <a:rPr lang="en-US" sz="2000" dirty="0">
                <a:latin typeface="Gill Sans MT" panose="020B0502020104020203" pitchFamily="34" charset="0"/>
              </a:rPr>
              <a:t>you think a student’s accommodations are wrong in any way</a:t>
            </a:r>
          </a:p>
          <a:p>
            <a:pPr lvl="2">
              <a:lnSpc>
                <a:spcPct val="114000"/>
              </a:lnSpc>
            </a:pPr>
            <a:r>
              <a:rPr lang="en-US" sz="2000" dirty="0">
                <a:latin typeface="Gill Sans MT" panose="020B0502020104020203" pitchFamily="34" charset="0"/>
              </a:rPr>
              <a:t>You need guidance on providing an accommodation or support</a:t>
            </a:r>
          </a:p>
          <a:p>
            <a:pPr>
              <a:lnSpc>
                <a:spcPct val="114000"/>
              </a:lnSpc>
            </a:pPr>
            <a:r>
              <a:rPr lang="en-US" sz="2800" dirty="0">
                <a:latin typeface="Gill Sans MT" panose="020B0502020104020203" pitchFamily="34" charset="0"/>
              </a:rPr>
              <a:t>Provide a *guided* training/practice test: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latin typeface="Gill Sans MT" panose="020B0502020104020203" pitchFamily="34" charset="0"/>
              </a:rPr>
              <a:t>Provides opportunities for students to:</a:t>
            </a:r>
          </a:p>
          <a:p>
            <a:pPr lvl="2">
              <a:lnSpc>
                <a:spcPct val="114000"/>
              </a:lnSpc>
            </a:pPr>
            <a:r>
              <a:rPr lang="en-US" sz="2000" dirty="0">
                <a:latin typeface="Gill Sans MT" panose="020B0502020104020203" pitchFamily="34" charset="0"/>
              </a:rPr>
              <a:t>practice logging in</a:t>
            </a:r>
          </a:p>
          <a:p>
            <a:pPr lvl="2">
              <a:lnSpc>
                <a:spcPct val="114000"/>
              </a:lnSpc>
            </a:pPr>
            <a:r>
              <a:rPr lang="en-US" sz="2000" dirty="0">
                <a:latin typeface="Gill Sans MT" panose="020B0502020104020203" pitchFamily="34" charset="0"/>
              </a:rPr>
              <a:t>be trained in the use of their tools, supports, and accommodations</a:t>
            </a:r>
          </a:p>
          <a:p>
            <a:pPr lvl="2">
              <a:lnSpc>
                <a:spcPct val="114000"/>
              </a:lnSpc>
            </a:pPr>
            <a:r>
              <a:rPr lang="en-US" sz="2000" dirty="0">
                <a:latin typeface="Gill Sans MT" panose="020B0502020104020203" pitchFamily="34" charset="0"/>
              </a:rPr>
              <a:t>be trained in the use of the item types they will see in interim and summative testing</a:t>
            </a:r>
          </a:p>
          <a:p>
            <a:pPr lvl="1">
              <a:lnSpc>
                <a:spcPct val="114000"/>
              </a:lnSpc>
            </a:pPr>
            <a:endParaRPr lang="en-US" dirty="0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09600" y="1066800"/>
            <a:ext cx="906780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89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How do I administer an IAB?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219200"/>
            <a:ext cx="10286999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dirty="0"/>
              <a:t>Use </a:t>
            </a:r>
            <a:r>
              <a:rPr lang="en-US" dirty="0">
                <a:hlinkClick r:id="rId2"/>
              </a:rPr>
              <a:t>Interim Administration Manual</a:t>
            </a:r>
            <a:r>
              <a:rPr lang="en-US" dirty="0"/>
              <a:t>. It contains step by step student and teacher instructions.</a:t>
            </a:r>
            <a:endParaRPr lang="en-US" dirty="0">
              <a:hlinkClick r:id="rId3"/>
            </a:endParaRPr>
          </a:p>
          <a:p>
            <a:pPr>
              <a:lnSpc>
                <a:spcPct val="114000"/>
              </a:lnSpc>
            </a:pPr>
            <a:endParaRPr lang="en-US" dirty="0">
              <a:hlinkClick r:id="rId3"/>
            </a:endParaRPr>
          </a:p>
          <a:p>
            <a:pPr>
              <a:lnSpc>
                <a:spcPct val="114000"/>
              </a:lnSpc>
            </a:pPr>
            <a:endParaRPr lang="en-US" dirty="0"/>
          </a:p>
          <a:p>
            <a:pPr>
              <a:lnSpc>
                <a:spcPct val="114000"/>
              </a:lnSpc>
            </a:pPr>
            <a:r>
              <a:rPr lang="en-US" dirty="0"/>
              <a:t>Gather: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Test tickets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Support/accommodation materials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Scratch paper if required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en-US" dirty="0"/>
          </a:p>
          <a:p>
            <a:pPr>
              <a:lnSpc>
                <a:spcPct val="114000"/>
              </a:lnSpc>
            </a:pPr>
            <a:r>
              <a:rPr lang="en-US" dirty="0"/>
              <a:t>Use the instructions in the Manual to lead students into the Secure Portal to take the assessment. </a:t>
            </a:r>
          </a:p>
          <a:p>
            <a:pPr>
              <a:lnSpc>
                <a:spcPct val="114000"/>
              </a:lnSpc>
            </a:pPr>
            <a:endParaRPr lang="en-US" dirty="0"/>
          </a:p>
          <a:p>
            <a:pPr>
              <a:lnSpc>
                <a:spcPct val="114000"/>
              </a:lnSpc>
            </a:pPr>
            <a:endParaRPr lang="en-US" dirty="0"/>
          </a:p>
          <a:p>
            <a:pPr>
              <a:lnSpc>
                <a:spcPct val="114000"/>
              </a:lnSpc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C884AE9-5725-43B0-A41B-DAABA49FF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032030"/>
            <a:ext cx="3762138" cy="8029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177A80-A24C-4366-8D52-A59063C4B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439" y="2025030"/>
            <a:ext cx="989579" cy="8029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6F6CFD-FC2C-4D3A-A393-FC5EBD793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025029"/>
            <a:ext cx="4542753" cy="73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76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TA Interface: launching a session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1" y="1219200"/>
            <a:ext cx="9753602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2800" dirty="0">
                <a:latin typeface="Gill Sans MT" panose="020B0502020104020203" pitchFamily="34" charset="0"/>
              </a:rPr>
              <a:t>WCAP Portal&gt;Interim tile&gt; TA Interface system tile</a:t>
            </a: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800" dirty="0">
                <a:latin typeface="Gill Sans MT" panose="020B0502020104020203" pitchFamily="34" charset="0"/>
              </a:rPr>
              <a:t> Select test by clicking +/- to only offer the </a:t>
            </a:r>
            <a:r>
              <a:rPr lang="en-US" sz="2800" b="1" dirty="0">
                <a:latin typeface="Gill Sans MT" panose="020B0502020104020203" pitchFamily="34" charset="0"/>
              </a:rPr>
              <a:t>one</a:t>
            </a:r>
            <a:r>
              <a:rPr lang="en-US" sz="2800" dirty="0">
                <a:latin typeface="Gill Sans MT" panose="020B0502020104020203" pitchFamily="34" charset="0"/>
              </a:rPr>
              <a:t> test</a:t>
            </a: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latin typeface="Gill Sans MT" panose="020B0502020104020203" pitchFamily="34" charset="0"/>
              </a:rPr>
              <a:t>Pick a Test Reason in advance with your team and select it before clicking start.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C884AE9-5725-43B0-A41B-DAABA49FF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13174"/>
            <a:ext cx="3595596" cy="767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683C3E-3CD3-4E19-B8AD-D71B945AF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999" y="5175626"/>
            <a:ext cx="2581062" cy="1149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F1A3BF-2975-49A6-82BF-C9748A8F2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206" y="2924554"/>
            <a:ext cx="3162784" cy="15422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949696-2410-4DA6-95CA-32B6F231B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847" y="1684688"/>
            <a:ext cx="1091303" cy="87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5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74638"/>
            <a:ext cx="9702800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How do I get my student scores?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1145309"/>
            <a:ext cx="9906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latin typeface="Gill Sans MT" panose="020B0502020104020203" pitchFamily="34" charset="0"/>
              </a:rPr>
              <a:t>If IAB includes constructed response</a:t>
            </a:r>
          </a:p>
          <a:p>
            <a:pPr marL="2743200" indent="-452438">
              <a:lnSpc>
                <a:spcPct val="114000"/>
              </a:lnSpc>
            </a:pPr>
            <a:r>
              <a:rPr lang="en-US" sz="2400" dirty="0">
                <a:latin typeface="Gill Sans MT" panose="020B0502020104020203" pitchFamily="34" charset="0"/>
              </a:rPr>
              <a:t>requires hand scoring prior to final score appearing in Smarter Reporting.</a:t>
            </a:r>
          </a:p>
          <a:p>
            <a:pPr marL="2743200" indent="-452438">
              <a:lnSpc>
                <a:spcPct val="114000"/>
              </a:lnSpc>
            </a:pPr>
            <a:r>
              <a:rPr lang="en-US" sz="2400" dirty="0">
                <a:latin typeface="Gill Sans MT" panose="020B0502020104020203" pitchFamily="34" charset="0"/>
              </a:rPr>
              <a:t>Tentative scores will be generated for full writes but are not equivalent to teacher hand scoring.</a:t>
            </a:r>
          </a:p>
          <a:p>
            <a:pPr marL="0" indent="0">
              <a:lnSpc>
                <a:spcPct val="114000"/>
              </a:lnSpc>
              <a:buNone/>
            </a:pPr>
            <a:endParaRPr lang="en-US" sz="2400" b="1" dirty="0">
              <a:latin typeface="Gill Sans MT" panose="020B0502020104020203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latin typeface="Gill Sans MT" panose="020B0502020104020203" pitchFamily="34" charset="0"/>
              </a:rPr>
              <a:t>If IAB doesn’t include constructed response</a:t>
            </a:r>
          </a:p>
          <a:p>
            <a:pPr marL="2743200" indent="-452438">
              <a:lnSpc>
                <a:spcPct val="114000"/>
              </a:lnSpc>
            </a:pPr>
            <a:r>
              <a:rPr lang="en-US" sz="2400" dirty="0">
                <a:latin typeface="Gill Sans MT" panose="020B0502020104020203" pitchFamily="34" charset="0"/>
              </a:rPr>
              <a:t>scores in shortly after submission.</a:t>
            </a:r>
          </a:p>
          <a:p>
            <a:pPr marL="0" indent="0">
              <a:lnSpc>
                <a:spcPct val="114000"/>
              </a:lnSpc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1143000" y="1143000"/>
            <a:ext cx="8534400" cy="23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F2B7381-8140-49FF-B3B8-3DF7504FF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548729"/>
            <a:ext cx="2148627" cy="1746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CA2E13-9ABA-493B-BC76-EB0A7DDE5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54174"/>
            <a:ext cx="2179249" cy="17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2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1143000"/>
            <a:ext cx="853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7045"/>
            <a:ext cx="8982061" cy="1143000"/>
          </a:xfrm>
        </p:spPr>
        <p:txBody>
          <a:bodyPr/>
          <a:lstStyle/>
          <a:p>
            <a:r>
              <a:rPr lang="en-US" sz="3400" b="1" dirty="0">
                <a:latin typeface="Myriad Pro" panose="020B0503030403020204" pitchFamily="34" charset="0"/>
              </a:rPr>
              <a:t>Teacher Assessment Scoring Center (TASC)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657600"/>
            <a:ext cx="9982200" cy="2743200"/>
          </a:xfrm>
        </p:spPr>
        <p:txBody>
          <a:bodyPr>
            <a:normAutofit/>
          </a:bodyPr>
          <a:lstStyle/>
          <a:p>
            <a:r>
              <a:rPr lang="en-US" dirty="0"/>
              <a:t>WCAP Portal&gt;Interim assessment tile&gt;TASC system tile (scroll down)</a:t>
            </a:r>
          </a:p>
          <a:p>
            <a:r>
              <a:rPr lang="en-US" dirty="0"/>
              <a:t>Instructions are in the back of the </a:t>
            </a:r>
            <a:r>
              <a:rPr lang="en-US" dirty="0">
                <a:hlinkClick r:id="rId2"/>
              </a:rPr>
              <a:t>Interim Manual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more help, see </a:t>
            </a:r>
            <a:r>
              <a:rPr lang="en-US" dirty="0">
                <a:hlinkClick r:id="rId3"/>
              </a:rPr>
              <a:t>the state’s TASC training slideshow.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TIP: make sure to mark your students complete when you are done scoring or their scores will not show up in Smarter Reporting.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74BA65-1079-44C7-87BE-D9B0931C9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961" y="1357699"/>
            <a:ext cx="2152918" cy="1705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610EAF-D7A9-4C43-8477-A378710B6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407307"/>
            <a:ext cx="3762138" cy="8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1066800" y="1143000"/>
            <a:ext cx="861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9702800" cy="1143000"/>
          </a:xfrm>
        </p:spPr>
        <p:txBody>
          <a:bodyPr/>
          <a:lstStyle/>
          <a:p>
            <a:r>
              <a:rPr lang="en-US" sz="3600" b="1" dirty="0">
                <a:latin typeface="Myriad Pro" panose="020B0503030403020204" pitchFamily="34" charset="0"/>
              </a:rPr>
              <a:t>Smarter Reporting System (SRS)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70270"/>
            <a:ext cx="9601200" cy="3330530"/>
          </a:xfrm>
        </p:spPr>
        <p:txBody>
          <a:bodyPr>
            <a:normAutofit/>
          </a:bodyPr>
          <a:lstStyle/>
          <a:p>
            <a:r>
              <a:rPr lang="en-US" dirty="0"/>
              <a:t>WCAP Portal&gt;Interim assessment tile&gt;SRS system tile (scroll down)</a:t>
            </a:r>
          </a:p>
          <a:p>
            <a:r>
              <a:rPr lang="en-US" dirty="0"/>
              <a:t>Extensive instructions are available here: WCAP Portal&gt;Interim assessment tile&gt;Scores and Reporting task tile&gt;scroll down to resources</a:t>
            </a:r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610EAF-D7A9-4C43-8477-A378710B6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16" y="1385286"/>
            <a:ext cx="3762138" cy="802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8E4D53-AC77-43DE-B10B-B1297FDA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198" y="1385285"/>
            <a:ext cx="2069574" cy="1683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199DCD-4954-4F45-B998-4ED84709F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809" y="4488525"/>
            <a:ext cx="1824182" cy="1480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C91B0E-1807-40EC-ADEA-AF5F1846D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488526"/>
            <a:ext cx="3762138" cy="8029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6AED53-63CF-4D84-AAEA-747EECFFB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463" y="4488525"/>
            <a:ext cx="2103771" cy="15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79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6A1FF3E-0BFB-C71B-6112-32D3C5B23C3F}"/>
              </a:ext>
            </a:extLst>
          </p:cNvPr>
          <p:cNvSpPr/>
          <p:nvPr/>
        </p:nvSpPr>
        <p:spPr>
          <a:xfrm>
            <a:off x="1066800" y="3134832"/>
            <a:ext cx="3550016" cy="12531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Use Key/Distractor Analysis to see each question response by % selected.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066800" y="1143000"/>
            <a:ext cx="861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9702800" cy="1143000"/>
          </a:xfrm>
        </p:spPr>
        <p:txBody>
          <a:bodyPr/>
          <a:lstStyle/>
          <a:p>
            <a:r>
              <a:rPr lang="en-US" sz="3600" b="1" dirty="0">
                <a:latin typeface="Myriad Pro" panose="020B0503030403020204" pitchFamily="34" charset="0"/>
              </a:rPr>
              <a:t>Smarter Reporting System (SRS)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FA4577-8A33-5892-D894-2B03FC9F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16" y="1295401"/>
            <a:ext cx="2552304" cy="14477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8F2313-86FA-9B1E-1F44-3CC4CEACE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295401"/>
            <a:ext cx="1741191" cy="13715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5AA385-B74A-04E2-DB52-E89B2C130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943" y="3324772"/>
            <a:ext cx="6107253" cy="2973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2DDB11-1015-DCB1-3CAB-E1C2DF353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767" y="4444079"/>
            <a:ext cx="2257740" cy="20481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B61C015-CD5E-4EEF-E2DF-4FC42A585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1515974"/>
            <a:ext cx="3038899" cy="647790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E5E5C69B-0BAD-37F4-12F2-5E279D810768}"/>
              </a:ext>
            </a:extLst>
          </p:cNvPr>
          <p:cNvSpPr/>
          <p:nvPr/>
        </p:nvSpPr>
        <p:spPr>
          <a:xfrm>
            <a:off x="3354969" y="1356513"/>
            <a:ext cx="3216699" cy="10013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46574AE-7042-CF22-5F83-15AABD1BDCB9}"/>
              </a:ext>
            </a:extLst>
          </p:cNvPr>
          <p:cNvSpPr/>
          <p:nvPr/>
        </p:nvSpPr>
        <p:spPr>
          <a:xfrm>
            <a:off x="2745369" y="2262100"/>
            <a:ext cx="1085268" cy="248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Graphic 46" descr="Arrow: Clockwise curve with solid fill">
            <a:extLst>
              <a:ext uri="{FF2B5EF4-FFF2-40B4-BE49-F238E27FC236}">
                <a16:creationId xmlns:a16="http://schemas.microsoft.com/office/drawing/2014/main" id="{0E8463C0-BBDB-AEDA-B349-EAF95D2D4A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868736">
            <a:off x="2934786" y="1570010"/>
            <a:ext cx="914400" cy="914400"/>
          </a:xfrm>
          <a:prstGeom prst="rect">
            <a:avLst/>
          </a:prstGeom>
        </p:spPr>
      </p:pic>
      <p:pic>
        <p:nvPicPr>
          <p:cNvPr id="50" name="Graphic 49" descr="Cursor with solid fill">
            <a:extLst>
              <a:ext uri="{FF2B5EF4-FFF2-40B4-BE49-F238E27FC236}">
                <a16:creationId xmlns:a16="http://schemas.microsoft.com/office/drawing/2014/main" id="{1BA7698F-56A7-F0F6-DA74-D01E1DD7D2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05123" y="1267121"/>
            <a:ext cx="621929" cy="621929"/>
          </a:xfrm>
          <a:prstGeom prst="rect">
            <a:avLst/>
          </a:prstGeom>
        </p:spPr>
      </p:pic>
      <p:pic>
        <p:nvPicPr>
          <p:cNvPr id="51" name="Graphic 50" descr="Cursor with solid fill">
            <a:extLst>
              <a:ext uri="{FF2B5EF4-FFF2-40B4-BE49-F238E27FC236}">
                <a16:creationId xmlns:a16="http://schemas.microsoft.com/office/drawing/2014/main" id="{1B35FDB7-E504-5B07-E704-EF28319629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35826" y="1640171"/>
            <a:ext cx="621929" cy="621929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B82F0510-0327-AF1F-7891-47F49B32A432}"/>
              </a:ext>
            </a:extLst>
          </p:cNvPr>
          <p:cNvSpPr/>
          <p:nvPr/>
        </p:nvSpPr>
        <p:spPr>
          <a:xfrm>
            <a:off x="4940337" y="5524894"/>
            <a:ext cx="1085268" cy="248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Graphic 53" descr="Arrow: Clockwise curve with solid fill">
            <a:extLst>
              <a:ext uri="{FF2B5EF4-FFF2-40B4-BE49-F238E27FC236}">
                <a16:creationId xmlns:a16="http://schemas.microsoft.com/office/drawing/2014/main" id="{F10EBF1E-6183-5DEB-F62E-62DC4A4796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31264" flipH="1">
            <a:off x="4465653" y="4780309"/>
            <a:ext cx="914400" cy="914400"/>
          </a:xfrm>
          <a:prstGeom prst="rect">
            <a:avLst/>
          </a:prstGeom>
        </p:spPr>
      </p:pic>
      <p:pic>
        <p:nvPicPr>
          <p:cNvPr id="55" name="Graphic 54" descr="Cursor with solid fill">
            <a:extLst>
              <a:ext uri="{FF2B5EF4-FFF2-40B4-BE49-F238E27FC236}">
                <a16:creationId xmlns:a16="http://schemas.microsoft.com/office/drawing/2014/main" id="{B15A4CAB-E0BF-0762-43E8-8B0764336D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04228" y="5524894"/>
            <a:ext cx="621929" cy="621929"/>
          </a:xfrm>
          <a:prstGeom prst="rect">
            <a:avLst/>
          </a:prstGeom>
        </p:spPr>
      </p:pic>
      <p:pic>
        <p:nvPicPr>
          <p:cNvPr id="57" name="Graphic 56" descr="Stars with solid fill">
            <a:extLst>
              <a:ext uri="{FF2B5EF4-FFF2-40B4-BE49-F238E27FC236}">
                <a16:creationId xmlns:a16="http://schemas.microsoft.com/office/drawing/2014/main" id="{32EB02E3-39EE-B723-34B3-544617EB67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9962" y="5787955"/>
            <a:ext cx="795407" cy="795407"/>
          </a:xfrm>
          <a:prstGeom prst="rect">
            <a:avLst/>
          </a:prstGeom>
        </p:spPr>
      </p:pic>
      <p:pic>
        <p:nvPicPr>
          <p:cNvPr id="60" name="Graphic 59" descr="Badge 1 with solid fill">
            <a:extLst>
              <a:ext uri="{FF2B5EF4-FFF2-40B4-BE49-F238E27FC236}">
                <a16:creationId xmlns:a16="http://schemas.microsoft.com/office/drawing/2014/main" id="{D33AA4A7-0461-9188-CC7D-F381370598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2223" y="1120885"/>
            <a:ext cx="457200" cy="457200"/>
          </a:xfrm>
          <a:prstGeom prst="rect">
            <a:avLst/>
          </a:prstGeom>
        </p:spPr>
      </p:pic>
      <p:pic>
        <p:nvPicPr>
          <p:cNvPr id="62" name="Graphic 61" descr="Badge with solid fill">
            <a:extLst>
              <a:ext uri="{FF2B5EF4-FFF2-40B4-BE49-F238E27FC236}">
                <a16:creationId xmlns:a16="http://schemas.microsoft.com/office/drawing/2014/main" id="{9D7B4278-ABB6-9144-1392-D747BAF669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08791" y="1211153"/>
            <a:ext cx="457200" cy="457200"/>
          </a:xfrm>
          <a:prstGeom prst="rect">
            <a:avLst/>
          </a:prstGeom>
        </p:spPr>
      </p:pic>
      <p:pic>
        <p:nvPicPr>
          <p:cNvPr id="64" name="Graphic 63" descr="Badge 3 with solid fill">
            <a:extLst>
              <a:ext uri="{FF2B5EF4-FFF2-40B4-BE49-F238E27FC236}">
                <a16:creationId xmlns:a16="http://schemas.microsoft.com/office/drawing/2014/main" id="{E47C9E31-240B-EE0F-01AF-D1E503C44F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904233" y="519926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0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9154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Understand:</a:t>
            </a:r>
          </a:p>
          <a:p>
            <a:r>
              <a:rPr lang="en-US" sz="2400" dirty="0"/>
              <a:t>the role of Interim Assessment Blocks (IAB) in the Smarter Balanced Assessment (SBA) system</a:t>
            </a:r>
          </a:p>
          <a:p>
            <a:pPr lvl="0"/>
            <a:r>
              <a:rPr lang="en-US" sz="2400" dirty="0"/>
              <a:t>how to explore the IAB blueprints and item specifications as collegial work and to select an appropriate IAB</a:t>
            </a:r>
          </a:p>
          <a:p>
            <a:pPr lvl="0"/>
            <a:r>
              <a:rPr lang="en-US" sz="2400" dirty="0"/>
              <a:t>how to prepare students for and administer IABs</a:t>
            </a:r>
          </a:p>
          <a:p>
            <a:pPr lvl="0"/>
            <a:r>
              <a:rPr lang="en-US" sz="2400" dirty="0"/>
              <a:t>how to review IAB scores and use them to inform instruction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685800" y="1143000"/>
            <a:ext cx="906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43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1172065" y="1011022"/>
            <a:ext cx="87120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9912"/>
            <a:ext cx="9982200" cy="1143000"/>
          </a:xfrm>
        </p:spPr>
        <p:txBody>
          <a:bodyPr/>
          <a:lstStyle/>
          <a:p>
            <a:r>
              <a:rPr lang="en-US" sz="3600" b="1" dirty="0">
                <a:latin typeface="Myriad Pro" panose="020B0503030403020204" pitchFamily="34" charset="0"/>
              </a:rPr>
              <a:t>Interim Comprehensive Assessment  Fun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5638800" cy="4800600"/>
          </a:xfrm>
        </p:spPr>
        <p:txBody>
          <a:bodyPr/>
          <a:lstStyle/>
          <a:p>
            <a:r>
              <a:rPr lang="en-US" dirty="0"/>
              <a:t>ICAs are longer than our current summative test blueprint</a:t>
            </a:r>
          </a:p>
          <a:p>
            <a:r>
              <a:rPr lang="en-US" dirty="0"/>
              <a:t>ICAs are not adaptive</a:t>
            </a:r>
          </a:p>
          <a:p>
            <a:r>
              <a:rPr lang="en-US" dirty="0"/>
              <a:t>Students must complete both CAT and PT for that subject</a:t>
            </a:r>
          </a:p>
          <a:p>
            <a:r>
              <a:rPr lang="en-US" dirty="0"/>
              <a:t>Must complete hand scoring to get a score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31681-898B-423F-80EF-E6F96A24C6CD}"/>
              </a:ext>
            </a:extLst>
          </p:cNvPr>
          <p:cNvSpPr/>
          <p:nvPr/>
        </p:nvSpPr>
        <p:spPr>
          <a:xfrm>
            <a:off x="1295400" y="4927600"/>
            <a:ext cx="8305800" cy="1473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Interim Comprehensive Assessments are turned off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School principals who would like to offer ICAs at their school must email Quiana Hennigan in Assessment &amp; Research to request activation.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645C38-5864-72A0-5270-562E1EC2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636" y="1310412"/>
            <a:ext cx="1737991" cy="302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30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Understanding your scores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1" y="1219200"/>
            <a:ext cx="9601202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dirty="0"/>
              <a:t>Work with content specialists and your team</a:t>
            </a:r>
          </a:p>
          <a:p>
            <a:pPr>
              <a:lnSpc>
                <a:spcPct val="114000"/>
              </a:lnSpc>
            </a:pPr>
            <a:r>
              <a:rPr lang="en-US" dirty="0"/>
              <a:t>Review student data as a team</a:t>
            </a:r>
          </a:p>
          <a:p>
            <a:pPr>
              <a:lnSpc>
                <a:spcPct val="114000"/>
              </a:lnSpc>
            </a:pPr>
            <a:r>
              <a:rPr lang="en-US" dirty="0"/>
              <a:t>Score hand scoring collaboratively</a:t>
            </a:r>
          </a:p>
          <a:p>
            <a:pPr marL="457200">
              <a:lnSpc>
                <a:spcPct val="114000"/>
              </a:lnSpc>
            </a:pPr>
            <a:r>
              <a:rPr lang="en-US" dirty="0"/>
              <a:t>Why?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Calibration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Learning more deeply about standards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Learning about the structure of questions and tasks</a:t>
            </a:r>
          </a:p>
          <a:p>
            <a:pPr lvl="2">
              <a:lnSpc>
                <a:spcPct val="114000"/>
              </a:lnSpc>
            </a:pPr>
            <a:endParaRPr lang="en-US" dirty="0"/>
          </a:p>
          <a:p>
            <a:pPr marL="0" indent="0">
              <a:lnSpc>
                <a:spcPct val="114000"/>
              </a:lnSpc>
              <a:buNone/>
            </a:pPr>
            <a:r>
              <a:rPr lang="en-US" dirty="0"/>
              <a:t>Analyze the results keeping in mind: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Learning targets students have been exposed to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Depth of knowledge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Instructional map 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Question or task construction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Results of other assessments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Distractors</a:t>
            </a:r>
          </a:p>
          <a:p>
            <a:pPr marL="0" indent="0">
              <a:lnSpc>
                <a:spcPct val="114000"/>
              </a:lnSpc>
              <a:buNone/>
            </a:pPr>
            <a:endParaRPr lang="en-US" sz="28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762000" y="1143000"/>
            <a:ext cx="8915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31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74638"/>
            <a:ext cx="9702800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Apply  the data to instruction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1181113"/>
            <a:ext cx="8839201" cy="3428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dirty="0">
                <a:latin typeface="Gill Sans MT" panose="020B0502020104020203" pitchFamily="34" charset="0"/>
              </a:rPr>
              <a:t>Click Instructional Resources for Tools for Teachers Resources like Connections Playlists</a:t>
            </a:r>
          </a:p>
          <a:p>
            <a:pPr>
              <a:lnSpc>
                <a:spcPct val="114000"/>
              </a:lnSpc>
            </a:pPr>
            <a:endParaRPr lang="en-US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>
                <a:latin typeface="Gill Sans MT" panose="020B0502020104020203" pitchFamily="34" charset="0"/>
              </a:rPr>
              <a:t>Work with coaches/facilitators on next steps.</a:t>
            </a:r>
          </a:p>
          <a:p>
            <a:pPr lvl="1">
              <a:lnSpc>
                <a:spcPct val="114000"/>
              </a:lnSpc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066800" y="1143000"/>
            <a:ext cx="861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C071E0-8D3E-4414-A984-EB35774F7261}"/>
              </a:ext>
            </a:extLst>
          </p:cNvPr>
          <p:cNvSpPr txBox="1">
            <a:spLocks/>
          </p:cNvSpPr>
          <p:nvPr/>
        </p:nvSpPr>
        <p:spPr>
          <a:xfrm>
            <a:off x="957816" y="4629145"/>
            <a:ext cx="9057167" cy="18440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-914400" algn="ctr">
              <a:lnSpc>
                <a:spcPct val="114000"/>
              </a:lnSpc>
              <a:buNone/>
              <a:tabLst>
                <a:tab pos="7367588" algn="l"/>
              </a:tabLst>
            </a:pPr>
            <a:r>
              <a:rPr lang="en-US" b="1" dirty="0">
                <a:latin typeface="Gill Sans MT" panose="020B0502020104020203" pitchFamily="34" charset="0"/>
              </a:rPr>
              <a:t>Protect the Reliability of the Exam</a:t>
            </a:r>
          </a:p>
          <a:p>
            <a:pPr marL="117475" lvl="3" indent="0">
              <a:lnSpc>
                <a:spcPct val="114000"/>
              </a:lnSpc>
              <a:buNone/>
            </a:pPr>
            <a:r>
              <a:rPr lang="en-US" sz="2400" dirty="0">
                <a:latin typeface="Gill Sans MT" panose="020B0502020104020203" pitchFamily="34" charset="0"/>
              </a:rPr>
              <a:t>Think about how you and your colleagues will be using the test before reviewing questions with students.</a:t>
            </a:r>
          </a:p>
          <a:p>
            <a:pPr marL="117475" lvl="3" indent="0">
              <a:lnSpc>
                <a:spcPct val="114000"/>
              </a:lnSpc>
              <a:buNone/>
            </a:pPr>
            <a:r>
              <a:rPr lang="en-US" sz="2400" dirty="0">
                <a:latin typeface="Gill Sans MT" panose="020B0502020104020203" pitchFamily="34" charset="0"/>
              </a:rPr>
              <a:t>Consider developing similar questions if your colleagues will use the same interims for pre/post or determine remediation.</a:t>
            </a:r>
          </a:p>
          <a:p>
            <a:pPr lvl="1">
              <a:lnSpc>
                <a:spcPct val="114000"/>
              </a:lnSpc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64F752-98A1-4EEF-9CDB-170358DE2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2335731"/>
            <a:ext cx="1986155" cy="15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92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74638"/>
            <a:ext cx="9702800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Using a Connections Playlist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A908-8CF3-41BF-971C-3EE77E28C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86106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Playlist suggests instructional next steps with links to example materials by performance level.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43000" y="1143000"/>
            <a:ext cx="853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E9222A7-DAD7-4930-9295-1C8263CE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117662"/>
            <a:ext cx="7010400" cy="42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4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102F-9C53-44F7-9C0B-79C79B6BE935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79920" y="6492876"/>
            <a:ext cx="2926080" cy="365125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1800498"/>
            <a:ext cx="9448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have questions or would like to schedule a classroom demonstration:</a:t>
            </a:r>
          </a:p>
          <a:p>
            <a:endParaRPr lang="en-US" dirty="0"/>
          </a:p>
          <a:p>
            <a:r>
              <a:rPr lang="en-US" dirty="0"/>
              <a:t>Quiana Hennigan</a:t>
            </a:r>
          </a:p>
          <a:p>
            <a:pPr marL="914400" lvl="2" indent="0">
              <a:buNone/>
            </a:pPr>
            <a:r>
              <a:rPr lang="en-US" sz="2200" dirty="0">
                <a:hlinkClick r:id="rId3"/>
              </a:rPr>
              <a:t>qhennigan@everettsd.org</a:t>
            </a:r>
            <a:endParaRPr lang="en-US" sz="2200" dirty="0"/>
          </a:p>
          <a:p>
            <a:pPr marL="914400" lvl="2" indent="0">
              <a:buNone/>
            </a:pPr>
            <a:r>
              <a:rPr lang="en-US" sz="2200" dirty="0"/>
              <a:t>extension 4057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077200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Questions?</a:t>
            </a:r>
            <a:endParaRPr lang="en-US" sz="3600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676400" y="1143000"/>
            <a:ext cx="8001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73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Smarter Balanced Assessment System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685800" y="1143000"/>
            <a:ext cx="906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F1D0AF-FFEB-DBC6-310C-B383960BE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00" y="1213063"/>
            <a:ext cx="7778200" cy="53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9"/>
            <a:ext cx="9372600" cy="919341"/>
          </a:xfrm>
        </p:spPr>
        <p:txBody>
          <a:bodyPr anchor="b">
            <a:normAutofit/>
          </a:bodyPr>
          <a:lstStyle/>
          <a:p>
            <a:pPr algn="l"/>
            <a:r>
              <a:rPr lang="en-US" sz="3600" b="1" dirty="0">
                <a:latin typeface="Myriad Pro" panose="020B0503030403020204" pitchFamily="34" charset="0"/>
              </a:rPr>
              <a:t>Interim Assessment Types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102F-9C53-44F7-9C0B-79C79B6BE935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45847193"/>
              </p:ext>
            </p:extLst>
          </p:nvPr>
        </p:nvGraphicFramePr>
        <p:xfrm>
          <a:off x="1066800" y="1371602"/>
          <a:ext cx="9906000" cy="371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4747734"/>
            <a:ext cx="23899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Mirrors full blueprint summative SBA in structure, content and time for a grade level and content area.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2845" y="5082712"/>
            <a:ext cx="288947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Assessment focused on 3-8 targets for a grade level and content area. 6 available in ELA and 3-5 in math at grades 3-8 &amp; HS.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66800" y="1143000"/>
            <a:ext cx="868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F6B88E6-4484-5A38-9C4B-CEAA6C43C52D}"/>
              </a:ext>
            </a:extLst>
          </p:cNvPr>
          <p:cNvSpPr txBox="1"/>
          <p:nvPr/>
        </p:nvSpPr>
        <p:spPr>
          <a:xfrm>
            <a:off x="7849156" y="5063745"/>
            <a:ext cx="304744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Assessment focused on 1-3 targets. 9 available in ELA and 7-9 in math at grades 3-8 &amp; HS.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51ED16-2B31-78F5-E052-60458B98D533}"/>
              </a:ext>
            </a:extLst>
          </p:cNvPr>
          <p:cNvSpPr/>
          <p:nvPr/>
        </p:nvSpPr>
        <p:spPr>
          <a:xfrm>
            <a:off x="824645" y="1329181"/>
            <a:ext cx="3151332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13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41300" b="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9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Why should I </a:t>
            </a:r>
            <a:r>
              <a:rPr lang="en-US" sz="3600" b="1">
                <a:latin typeface="Myriad Pro" pitchFamily="34" charset="0"/>
              </a:rPr>
              <a:t>use an </a:t>
            </a:r>
            <a:r>
              <a:rPr lang="en-US" sz="3600" b="1" dirty="0">
                <a:latin typeface="Myriad Pro" pitchFamily="34" charset="0"/>
              </a:rPr>
              <a:t>IAB?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19200"/>
            <a:ext cx="8991601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2600" dirty="0">
                <a:latin typeface="Gill Sans MT" panose="020B0502020104020203" pitchFamily="34" charset="0"/>
              </a:rPr>
              <a:t>Assess student learning against a set of standards</a:t>
            </a:r>
          </a:p>
          <a:p>
            <a:pPr>
              <a:lnSpc>
                <a:spcPct val="114000"/>
              </a:lnSpc>
            </a:pPr>
            <a:r>
              <a:rPr lang="en-US" sz="2600" dirty="0">
                <a:latin typeface="Gill Sans MT" panose="020B0502020104020203" pitchFamily="34" charset="0"/>
              </a:rPr>
              <a:t>Get actionable data to inform instruction</a:t>
            </a:r>
          </a:p>
          <a:p>
            <a:pPr>
              <a:lnSpc>
                <a:spcPct val="114000"/>
              </a:lnSpc>
            </a:pPr>
            <a:r>
              <a:rPr lang="en-US" sz="2600" dirty="0">
                <a:latin typeface="Gill Sans MT" panose="020B0502020104020203" pitchFamily="34" charset="0"/>
              </a:rPr>
              <a:t>Evaluate growth in a unit of study</a:t>
            </a:r>
          </a:p>
          <a:p>
            <a:pPr>
              <a:lnSpc>
                <a:spcPct val="114000"/>
              </a:lnSpc>
            </a:pPr>
            <a:r>
              <a:rPr lang="en-US" sz="2600" dirty="0">
                <a:latin typeface="Gill Sans MT" panose="020B0502020104020203" pitchFamily="34" charset="0"/>
              </a:rPr>
              <a:t>Provide students experience in the online assessment environment in preparation for the summative assessment</a:t>
            </a:r>
          </a:p>
          <a:p>
            <a:pPr>
              <a:lnSpc>
                <a:spcPct val="114000"/>
              </a:lnSpc>
            </a:pPr>
            <a:r>
              <a:rPr lang="en-US" sz="2600" dirty="0">
                <a:latin typeface="Gill Sans MT" panose="020B0502020104020203" pitchFamily="34" charset="0"/>
              </a:rPr>
              <a:t>Provide students experience with questions and tasks using structures aligned with the summative assessment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09600" y="11430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Selecting an IAB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219200"/>
            <a:ext cx="10439400" cy="5273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dirty="0"/>
              <a:t>Collaborate with team and specialists to select an IAB:</a:t>
            </a:r>
          </a:p>
          <a:p>
            <a:pPr>
              <a:lnSpc>
                <a:spcPct val="114000"/>
              </a:lnSpc>
            </a:pPr>
            <a:r>
              <a:rPr lang="en-US" dirty="0"/>
              <a:t>Consider the purpose: what do you hope to learn?</a:t>
            </a:r>
          </a:p>
          <a:p>
            <a:pPr>
              <a:lnSpc>
                <a:spcPct val="114000"/>
              </a:lnSpc>
            </a:pPr>
            <a:r>
              <a:rPr lang="en-US" dirty="0"/>
              <a:t>What fits the instructional map?</a:t>
            </a:r>
          </a:p>
          <a:p>
            <a:pPr>
              <a:lnSpc>
                <a:spcPct val="114000"/>
              </a:lnSpc>
            </a:pPr>
            <a:r>
              <a:rPr lang="en-US" dirty="0"/>
              <a:t>Review the Test Blueprints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Consider content, structure and DOK</a:t>
            </a:r>
          </a:p>
          <a:p>
            <a:pPr>
              <a:lnSpc>
                <a:spcPct val="114000"/>
              </a:lnSpc>
            </a:pPr>
            <a:r>
              <a:rPr lang="en-US" dirty="0"/>
              <a:t>Take the IAB using the Assessment Viewing Application (AVA)</a:t>
            </a:r>
          </a:p>
          <a:p>
            <a:pPr lvl="1"/>
            <a:r>
              <a:rPr lang="en-US" dirty="0"/>
              <a:t>Consider content, item format, ease of use of tools/items to prepare students</a:t>
            </a:r>
          </a:p>
          <a:p>
            <a:pPr lvl="1">
              <a:lnSpc>
                <a:spcPct val="114000"/>
              </a:lnSpc>
            </a:pPr>
            <a:endParaRPr lang="en-US" dirty="0"/>
          </a:p>
          <a:p>
            <a:pPr>
              <a:lnSpc>
                <a:spcPct val="114000"/>
              </a:lnSpc>
            </a:pPr>
            <a:endParaRPr lang="en-US" dirty="0"/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685800" y="1143000"/>
            <a:ext cx="906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51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74638"/>
            <a:ext cx="9144000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Finding Blueprints in WCAP Portal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/>
              <a:t>EPS Assessment and Research Department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1" y="1219200"/>
            <a:ext cx="8382001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endParaRPr lang="en-US" sz="2800" dirty="0" err="1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066800" y="1143000"/>
            <a:ext cx="861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EC824C2-60C4-40E0-B7DB-EB0D69045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53728"/>
            <a:ext cx="4608544" cy="9836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29EBBF-7BD6-4DA3-BB79-B1B590F03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669630"/>
            <a:ext cx="2235742" cy="18245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B78131-02EE-4317-BBD8-7D7A2132B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495" y="4494201"/>
            <a:ext cx="3043694" cy="21177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AB2290-B6C6-4F32-92B9-6977926E7E28}"/>
              </a:ext>
            </a:extLst>
          </p:cNvPr>
          <p:cNvSpPr txBox="1"/>
          <p:nvPr/>
        </p:nvSpPr>
        <p:spPr>
          <a:xfrm>
            <a:off x="991467" y="1232973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Go to WCAP Portal through Managed Bookmarks and click the Interim tile.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5237F9-BA9A-4D40-BC71-56CB0BE47C7A}"/>
              </a:ext>
            </a:extLst>
          </p:cNvPr>
          <p:cNvSpPr txBox="1"/>
          <p:nvPr/>
        </p:nvSpPr>
        <p:spPr>
          <a:xfrm>
            <a:off x="1066800" y="2671884"/>
            <a:ext cx="791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Click on the blueprints task tile.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A231E1-1846-4A18-858C-BB152D4C3C49}"/>
              </a:ext>
            </a:extLst>
          </p:cNvPr>
          <p:cNvSpPr txBox="1"/>
          <p:nvPr/>
        </p:nvSpPr>
        <p:spPr>
          <a:xfrm>
            <a:off x="1219200" y="437523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Click to download the relevant blueprint. </a:t>
            </a:r>
          </a:p>
        </p:txBody>
      </p:sp>
    </p:spTree>
    <p:extLst>
      <p:ext uri="{BB962C8B-B14F-4D97-AF65-F5344CB8AC3E}">
        <p14:creationId xmlns:p14="http://schemas.microsoft.com/office/powerpoint/2010/main" val="161274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2DE435C3-4E43-44D8-AD5A-0FEAD3E83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34" y="1261783"/>
            <a:ext cx="8128614" cy="51251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74588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IAB Blueprints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/>
              <a:t>EPS Assessment and Research Department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792198" y="1460882"/>
            <a:ext cx="812675" cy="95186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38188" y="1143000"/>
            <a:ext cx="4248801" cy="53449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25709" y="1521773"/>
            <a:ext cx="992245" cy="106089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14257" y="1382281"/>
            <a:ext cx="552705" cy="96001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266962" y="1371587"/>
            <a:ext cx="655429" cy="116563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52278" y="1273936"/>
            <a:ext cx="866383" cy="12446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84235" y="1677496"/>
            <a:ext cx="4196707" cy="78865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0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079BA55-9EED-4573-84D6-66184A6DE6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322443"/>
            <a:ext cx="7974048" cy="42304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74588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IAB Blueprints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157" y="6492240"/>
            <a:ext cx="3557932" cy="365760"/>
          </a:xfrm>
        </p:spPr>
        <p:txBody>
          <a:bodyPr/>
          <a:lstStyle/>
          <a:p>
            <a:r>
              <a:rPr lang="en-US"/>
              <a:t>EPS Assessment and Research Department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743200" y="2358121"/>
            <a:ext cx="2853628" cy="105247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19463" y="2080786"/>
            <a:ext cx="1145888" cy="242725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09098" y="1177837"/>
            <a:ext cx="1600200" cy="767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96827" y="2190807"/>
            <a:ext cx="838200" cy="12106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89213" y="2379890"/>
            <a:ext cx="1282099" cy="105715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71312" y="2389612"/>
            <a:ext cx="1056349" cy="10114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13637" y="2018093"/>
            <a:ext cx="956254" cy="320040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38687" y="1504650"/>
            <a:ext cx="2728298" cy="767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85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djacency">
  <a:themeElements>
    <a:clrScheme name="Custom 2">
      <a:dk1>
        <a:srgbClr val="00447C"/>
      </a:dk1>
      <a:lt1>
        <a:srgbClr val="FFFFFF"/>
      </a:lt1>
      <a:dk2>
        <a:srgbClr val="00447C"/>
      </a:dk2>
      <a:lt2>
        <a:srgbClr val="D9531E"/>
      </a:lt2>
      <a:accent1>
        <a:srgbClr val="D9531E"/>
      </a:accent1>
      <a:accent2>
        <a:srgbClr val="F8971D"/>
      </a:accent2>
      <a:accent3>
        <a:srgbClr val="00447C"/>
      </a:accent3>
      <a:accent4>
        <a:srgbClr val="B9C7D4"/>
      </a:accent4>
      <a:accent5>
        <a:srgbClr val="C89F5D"/>
      </a:accent5>
      <a:accent6>
        <a:srgbClr val="B1A089"/>
      </a:accent6>
      <a:hlink>
        <a:srgbClr val="00B0F0"/>
      </a:hlink>
      <a:folHlink>
        <a:srgbClr val="D9531E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4573</TotalTime>
  <Words>1304</Words>
  <Application>Microsoft Office PowerPoint</Application>
  <PresentationFormat>Widescreen</PresentationFormat>
  <Paragraphs>214</Paragraphs>
  <Slides>24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Gill Sans MT</vt:lpstr>
      <vt:lpstr>Myriad Pro</vt:lpstr>
      <vt:lpstr>Wingdings</vt:lpstr>
      <vt:lpstr>Adjacency</vt:lpstr>
      <vt:lpstr>Exploring Interim Assessment Blocks as a Team</vt:lpstr>
      <vt:lpstr>Objectives</vt:lpstr>
      <vt:lpstr>Smarter Balanced Assessment System</vt:lpstr>
      <vt:lpstr>Interim Assessment Types</vt:lpstr>
      <vt:lpstr>Why should I use an IAB?</vt:lpstr>
      <vt:lpstr>Selecting an IAB</vt:lpstr>
      <vt:lpstr>Finding Blueprints in WCAP Portal</vt:lpstr>
      <vt:lpstr>IAB Blueprints</vt:lpstr>
      <vt:lpstr>IAB Blueprints</vt:lpstr>
      <vt:lpstr>IAB Blueprints</vt:lpstr>
      <vt:lpstr>IAB Blueprints</vt:lpstr>
      <vt:lpstr>Assessment Viewing Application (AVA)</vt:lpstr>
      <vt:lpstr>How do I prepare for an IAB?</vt:lpstr>
      <vt:lpstr>How do I administer an IAB?</vt:lpstr>
      <vt:lpstr>TA Interface: launching a session</vt:lpstr>
      <vt:lpstr>How do I get my student scores?</vt:lpstr>
      <vt:lpstr>Teacher Assessment Scoring Center (TASC)</vt:lpstr>
      <vt:lpstr>Smarter Reporting System (SRS)</vt:lpstr>
      <vt:lpstr>Smarter Reporting System (SRS)</vt:lpstr>
      <vt:lpstr>Interim Comprehensive Assessment  Fun Facts</vt:lpstr>
      <vt:lpstr>Understanding your scores</vt:lpstr>
      <vt:lpstr>Apply  the data to instruction</vt:lpstr>
      <vt:lpstr>Using a Connections Playlist</vt:lpstr>
      <vt:lpstr>Questions?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Catherine</dc:creator>
  <cp:lastModifiedBy>Palabrica, Justine</cp:lastModifiedBy>
  <cp:revision>246</cp:revision>
  <cp:lastPrinted>2017-09-15T20:32:39Z</cp:lastPrinted>
  <dcterms:created xsi:type="dcterms:W3CDTF">2015-05-20T19:46:32Z</dcterms:created>
  <dcterms:modified xsi:type="dcterms:W3CDTF">2023-10-23T23:29:34Z</dcterms:modified>
</cp:coreProperties>
</file>