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7" r:id="rId1"/>
  </p:sldMasterIdLst>
  <p:sldIdLst>
    <p:sldId id="256" r:id="rId2"/>
    <p:sldId id="272" r:id="rId3"/>
    <p:sldId id="257" r:id="rId4"/>
    <p:sldId id="262" r:id="rId5"/>
    <p:sldId id="263" r:id="rId6"/>
    <p:sldId id="259" r:id="rId7"/>
    <p:sldId id="269" r:id="rId8"/>
    <p:sldId id="261" r:id="rId9"/>
    <p:sldId id="260" r:id="rId10"/>
    <p:sldId id="258" r:id="rId11"/>
    <p:sldId id="270" r:id="rId12"/>
    <p:sldId id="265" r:id="rId13"/>
    <p:sldId id="271" r:id="rId14"/>
    <p:sldId id="266" r:id="rId15"/>
    <p:sldId id="264"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67300-9BAB-4D8E-6610-9EA2B38C865A}" v="10" dt="2023-03-16T23:27:50.060"/>
    <p1510:client id="{4A90F2F8-370B-5E29-6462-88D7329DD44A}" v="3" dt="2023-03-16T23:19:46.639"/>
    <p1510:client id="{B6B35231-0537-4048-8D9B-CC2ABCAB06AE}" v="1" dt="2023-03-17T00:28:21.644"/>
    <p1510:client id="{ECA72761-64A9-4433-AC13-47CC0F440874}" v="107" dt="2023-03-16T23:26:08.2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944FFC9-E455-43BD-B2F1-7269E4AE1438}" type="slidenum">
              <a:rPr lang="en-US" smtClean="0"/>
              <a:t>‹#›</a:t>
            </a:fld>
            <a:endParaRPr lang="en-US"/>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857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8872-DCE6-4903-B855-86C3207E740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2971851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63047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70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122130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669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90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31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527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324575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4A8872-DCE6-4903-B855-86C3207E7409}" type="datetimeFigureOut">
              <a:rPr lang="en-US" smtClean="0"/>
              <a:t>3/16/2023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4FFC9-E455-43BD-B2F1-7269E4AE1438}" type="slidenum">
              <a:rPr lang="en-US" smtClean="0"/>
              <a:t>‹#›</a:t>
            </a:fld>
            <a:endParaRPr lang="en-US"/>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9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4A8872-DCE6-4903-B855-86C3207E740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203028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4A8872-DCE6-4903-B855-86C3207E7409}" type="datetimeFigureOut">
              <a:rPr lang="en-US" smtClean="0"/>
              <a:t>3/16/2023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4FFC9-E455-43BD-B2F1-7269E4AE1438}" type="slidenum">
              <a:rPr lang="en-US" smtClean="0"/>
              <a:t>‹#›</a:t>
            </a:fld>
            <a:endParaRPr lang="en-US"/>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420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4A8872-DCE6-4903-B855-86C3207E7409}" type="datetimeFigureOut">
              <a:rPr lang="en-US" smtClean="0"/>
              <a:t>3/16/2023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4FFC9-E455-43BD-B2F1-7269E4AE1438}" type="slidenum">
              <a:rPr lang="en-US" smtClean="0"/>
              <a:t>‹#›</a:t>
            </a:fld>
            <a:endParaRPr lang="en-US"/>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396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8872-DCE6-4903-B855-86C3207E7409}" type="datetimeFigureOut">
              <a:rPr lang="en-US" smtClean="0"/>
              <a:t>3/16/2023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1510575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8872-DCE6-4903-B855-86C3207E740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4FFC9-E455-43BD-B2F1-7269E4AE1438}" type="slidenum">
              <a:rPr lang="en-US" smtClean="0"/>
              <a:t>‹#›</a:t>
            </a:fld>
            <a:endParaRPr lang="en-US"/>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819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4A8872-DCE6-4903-B855-86C3207E7409}" type="datetimeFigureOut">
              <a:rPr lang="en-US" smtClean="0"/>
              <a:t>3/16/2023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4FFC9-E455-43BD-B2F1-7269E4AE1438}" type="slidenum">
              <a:rPr lang="en-US" smtClean="0"/>
              <a:t>‹#›</a:t>
            </a:fld>
            <a:endParaRPr lang="en-US"/>
          </a:p>
        </p:txBody>
      </p:sp>
    </p:spTree>
    <p:extLst>
      <p:ext uri="{BB962C8B-B14F-4D97-AF65-F5344CB8AC3E}">
        <p14:creationId xmlns:p14="http://schemas.microsoft.com/office/powerpoint/2010/main" val="1017075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4A8872-DCE6-4903-B855-86C3207E7409}" type="datetimeFigureOut">
              <a:rPr lang="en-US" smtClean="0"/>
              <a:t>3/16/2023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944FFC9-E455-43BD-B2F1-7269E4AE1438}" type="slidenum">
              <a:rPr lang="en-US" smtClean="0"/>
              <a:t>‹#›</a:t>
            </a:fld>
            <a:endParaRPr lang="en-US"/>
          </a:p>
        </p:txBody>
      </p:sp>
    </p:spTree>
    <p:extLst>
      <p:ext uri="{BB962C8B-B14F-4D97-AF65-F5344CB8AC3E}">
        <p14:creationId xmlns:p14="http://schemas.microsoft.com/office/powerpoint/2010/main" val="1080619957"/>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 id="2147483910" r:id="rId13"/>
    <p:sldLayoutId id="2147483911" r:id="rId14"/>
    <p:sldLayoutId id="2147483912" r:id="rId15"/>
    <p:sldLayoutId id="2147483913" r:id="rId16"/>
    <p:sldLayoutId id="214748391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006FB-798E-1C9D-6984-41997F6D0AA4}"/>
              </a:ext>
            </a:extLst>
          </p:cNvPr>
          <p:cNvPicPr>
            <a:picLocks noChangeAspect="1"/>
          </p:cNvPicPr>
          <p:nvPr/>
        </p:nvPicPr>
        <p:blipFill rotWithShape="1">
          <a:blip r:embed="rId2">
            <a:duotone>
              <a:schemeClr val="accent2">
                <a:shade val="45000"/>
                <a:satMod val="135000"/>
              </a:schemeClr>
              <a:prstClr val="white"/>
            </a:duotone>
            <a:alphaModFix amt="50000"/>
          </a:blip>
          <a:srcRect t="29044" b="14706"/>
          <a:stretch/>
        </p:blipFill>
        <p:spPr>
          <a:xfrm>
            <a:off x="20" y="10"/>
            <a:ext cx="12191980" cy="6857990"/>
          </a:xfrm>
          <a:prstGeom prst="rect">
            <a:avLst/>
          </a:prstGeom>
        </p:spPr>
      </p:pic>
      <p:sp>
        <p:nvSpPr>
          <p:cNvPr id="2" name="Title 1">
            <a:extLst>
              <a:ext uri="{FF2B5EF4-FFF2-40B4-BE49-F238E27FC236}">
                <a16:creationId xmlns:a16="http://schemas.microsoft.com/office/drawing/2014/main" id="{AF3DE869-B4AA-480A-BD6D-A7A2543B10C5}"/>
              </a:ext>
            </a:extLst>
          </p:cNvPr>
          <p:cNvSpPr>
            <a:spLocks noGrp="1"/>
          </p:cNvSpPr>
          <p:nvPr>
            <p:ph type="ctrTitle"/>
          </p:nvPr>
        </p:nvSpPr>
        <p:spPr/>
        <p:txBody>
          <a:bodyPr>
            <a:normAutofit/>
          </a:bodyPr>
          <a:lstStyle/>
          <a:p>
            <a:r>
              <a:rPr lang="en-US" sz="3500"/>
              <a:t>BOI</a:t>
            </a:r>
            <a:br>
              <a:rPr lang="en-US" sz="3500"/>
            </a:br>
            <a:r>
              <a:rPr lang="en-US" sz="3500"/>
              <a:t>Benchmarks of Implementation</a:t>
            </a:r>
          </a:p>
        </p:txBody>
      </p:sp>
      <p:sp>
        <p:nvSpPr>
          <p:cNvPr id="3" name="Subtitle 2">
            <a:extLst>
              <a:ext uri="{FF2B5EF4-FFF2-40B4-BE49-F238E27FC236}">
                <a16:creationId xmlns:a16="http://schemas.microsoft.com/office/drawing/2014/main" id="{85955E7C-5408-454B-B086-0F4AB29B9D43}"/>
              </a:ext>
            </a:extLst>
          </p:cNvPr>
          <p:cNvSpPr>
            <a:spLocks noGrp="1"/>
          </p:cNvSpPr>
          <p:nvPr>
            <p:ph type="subTitle" idx="1"/>
          </p:nvPr>
        </p:nvSpPr>
        <p:spPr/>
        <p:txBody>
          <a:bodyPr>
            <a:normAutofit/>
          </a:bodyPr>
          <a:lstStyle/>
          <a:p>
            <a:r>
              <a:rPr lang="en-US">
                <a:solidFill>
                  <a:schemeClr val="tx1">
                    <a:lumMod val="85000"/>
                    <a:lumOff val="15000"/>
                  </a:schemeClr>
                </a:solidFill>
              </a:rPr>
              <a:t>Winter 2022 - 2023</a:t>
            </a:r>
          </a:p>
        </p:txBody>
      </p:sp>
    </p:spTree>
    <p:extLst>
      <p:ext uri="{BB962C8B-B14F-4D97-AF65-F5344CB8AC3E}">
        <p14:creationId xmlns:p14="http://schemas.microsoft.com/office/powerpoint/2010/main" val="36883761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A72096-9A7E-4DD5-A120-934938453FB3}"/>
              </a:ext>
            </a:extLst>
          </p:cNvPr>
          <p:cNvGraphicFramePr>
            <a:graphicFrameLocks noGrp="1"/>
          </p:cNvGraphicFramePr>
          <p:nvPr>
            <p:extLst>
              <p:ext uri="{D42A27DB-BD31-4B8C-83A1-F6EECF244321}">
                <p14:modId xmlns:p14="http://schemas.microsoft.com/office/powerpoint/2010/main" val="2754813073"/>
              </p:ext>
            </p:extLst>
          </p:nvPr>
        </p:nvGraphicFramePr>
        <p:xfrm>
          <a:off x="355600" y="443024"/>
          <a:ext cx="11620502" cy="6164580"/>
        </p:xfrm>
        <a:graphic>
          <a:graphicData uri="http://schemas.openxmlformats.org/drawingml/2006/table">
            <a:tbl>
              <a:tblPr/>
              <a:tblGrid>
                <a:gridCol w="424329">
                  <a:extLst>
                    <a:ext uri="{9D8B030D-6E8A-4147-A177-3AD203B41FA5}">
                      <a16:colId xmlns:a16="http://schemas.microsoft.com/office/drawing/2014/main" val="1267717455"/>
                    </a:ext>
                  </a:extLst>
                </a:gridCol>
                <a:gridCol w="367553">
                  <a:extLst>
                    <a:ext uri="{9D8B030D-6E8A-4147-A177-3AD203B41FA5}">
                      <a16:colId xmlns:a16="http://schemas.microsoft.com/office/drawing/2014/main" val="3341620774"/>
                    </a:ext>
                  </a:extLst>
                </a:gridCol>
                <a:gridCol w="2142565">
                  <a:extLst>
                    <a:ext uri="{9D8B030D-6E8A-4147-A177-3AD203B41FA5}">
                      <a16:colId xmlns:a16="http://schemas.microsoft.com/office/drawing/2014/main" val="30947174"/>
                    </a:ext>
                  </a:extLst>
                </a:gridCol>
                <a:gridCol w="1694329">
                  <a:extLst>
                    <a:ext uri="{9D8B030D-6E8A-4147-A177-3AD203B41FA5}">
                      <a16:colId xmlns:a16="http://schemas.microsoft.com/office/drawing/2014/main" val="910048821"/>
                    </a:ext>
                  </a:extLst>
                </a:gridCol>
                <a:gridCol w="1810871">
                  <a:extLst>
                    <a:ext uri="{9D8B030D-6E8A-4147-A177-3AD203B41FA5}">
                      <a16:colId xmlns:a16="http://schemas.microsoft.com/office/drawing/2014/main" val="1171439840"/>
                    </a:ext>
                  </a:extLst>
                </a:gridCol>
                <a:gridCol w="1916953">
                  <a:extLst>
                    <a:ext uri="{9D8B030D-6E8A-4147-A177-3AD203B41FA5}">
                      <a16:colId xmlns:a16="http://schemas.microsoft.com/office/drawing/2014/main" val="758816340"/>
                    </a:ext>
                  </a:extLst>
                </a:gridCol>
                <a:gridCol w="1409700">
                  <a:extLst>
                    <a:ext uri="{9D8B030D-6E8A-4147-A177-3AD203B41FA5}">
                      <a16:colId xmlns:a16="http://schemas.microsoft.com/office/drawing/2014/main" val="3649724111"/>
                    </a:ext>
                  </a:extLst>
                </a:gridCol>
                <a:gridCol w="1854202">
                  <a:extLst>
                    <a:ext uri="{9D8B030D-6E8A-4147-A177-3AD203B41FA5}">
                      <a16:colId xmlns:a16="http://schemas.microsoft.com/office/drawing/2014/main" val="469223515"/>
                    </a:ext>
                  </a:extLst>
                </a:gridCol>
              </a:tblGrid>
              <a:tr h="147658">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286497503"/>
                  </a:ext>
                </a:extLst>
              </a:tr>
              <a:tr h="0">
                <a:tc rowSpan="3">
                  <a:txBody>
                    <a:bodyPr/>
                    <a:lstStyle/>
                    <a:p>
                      <a:pPr algn="ctr" fontAlgn="ctr"/>
                      <a:r>
                        <a:rPr lang="en-US" sz="1050" b="1" i="0" u="none" strike="noStrike">
                          <a:solidFill>
                            <a:srgbClr val="000000"/>
                          </a:solidFill>
                          <a:effectLst/>
                          <a:latin typeface="Calibri" panose="020F0502020204030204" pitchFamily="34" charset="0"/>
                        </a:rPr>
                        <a:t>6:</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Acknowledgement/Recognition Program Established</a:t>
                      </a:r>
                      <a:br>
                        <a:rPr lang="en-US" sz="1050" b="1" i="0" u="none" strike="noStrike">
                          <a:solidFill>
                            <a:srgbClr val="000000"/>
                          </a:solidFill>
                          <a:effectLst/>
                          <a:latin typeface="Calibri" panose="020F0502020204030204" pitchFamily="34" charset="0"/>
                        </a:rPr>
                      </a:br>
                      <a:endParaRPr lang="en-US" sz="1050" b="1" i="0" u="none" strike="noStrike">
                        <a:solidFill>
                          <a:srgbClr val="000000"/>
                        </a:solidFill>
                        <a:effectLst/>
                        <a:latin typeface="Calibri" panose="020F0502020204030204" pitchFamily="34" charset="0"/>
                      </a:endParaRP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050" b="1" i="0" u="none" strike="noStrike">
                          <a:solidFill>
                            <a:srgbClr val="000000"/>
                          </a:solidFill>
                          <a:effectLst/>
                          <a:latin typeface="Calibri" panose="020F0502020204030204" pitchFamily="34" charset="0"/>
                        </a:rPr>
                        <a:t>27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system of acknowledgement has elements that are implemented consistently across campus.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The acknowledgment system guidelines and procedures </a:t>
                      </a:r>
                      <a:r>
                        <a:rPr lang="en-US" sz="1000" b="1" i="0" u="none" strike="noStrike">
                          <a:solidFill>
                            <a:srgbClr val="000000"/>
                          </a:solidFill>
                          <a:effectLst/>
                          <a:latin typeface="Calibri" panose="020F0502020204030204" pitchFamily="34" charset="0"/>
                        </a:rPr>
                        <a:t>are </a:t>
                      </a:r>
                      <a:r>
                        <a:rPr lang="en-US" sz="1000" b="0" i="0" u="none" strike="noStrike">
                          <a:solidFill>
                            <a:srgbClr val="000000"/>
                          </a:solidFill>
                          <a:effectLst/>
                          <a:latin typeface="Calibri" panose="020F0502020204030204" pitchFamily="34" charset="0"/>
                        </a:rPr>
                        <a:t>implemented consistently across campus.  Almost all members of the school are participating appropriately, at least </a:t>
                      </a:r>
                      <a:r>
                        <a:rPr lang="en-US" sz="1000" b="1" i="0" u="none" strike="noStrike">
                          <a:solidFill>
                            <a:srgbClr val="000000"/>
                          </a:solidFill>
                          <a:effectLst/>
                          <a:latin typeface="Calibri" panose="020F0502020204030204" pitchFamily="34" charset="0"/>
                        </a:rPr>
                        <a:t>90% </a:t>
                      </a:r>
                      <a:r>
                        <a:rPr lang="en-US" sz="1000" b="0" i="0" u="none" strike="noStrike">
                          <a:solidFill>
                            <a:srgbClr val="000000"/>
                          </a:solidFill>
                          <a:effectLst/>
                          <a:latin typeface="Calibri" panose="020F0502020204030204" pitchFamily="34" charset="0"/>
                        </a:rPr>
                        <a:t>participation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acknowledgement system guidelines and procedures are implemented consistently across campus. However, some staff choose not to participate or participation does not follow the established criteria at least 75% participation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acknowledgement system guidelines and procedures are not implemented consistently because several staff choose not to participate or participation does not follow the established criteria at least 50% participation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no identifiable acknowledgement system or a large percentage of staff are not participating less than 50% participation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Reports from acknowledgement system (PBIS  Apps, Class Dojo)</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handbook</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Tracking (e.g. tokens, tickets,  points, positive referrals, attendance at incentive events)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action plan</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walkthrough and classroom ecology</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240563527"/>
                  </a:ext>
                </a:extLst>
              </a:tr>
              <a:tr h="219546">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variety of methods are used to acknowledge students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school uses a variety of methods to acknowledge students (e.g. cashing in tokens/points).  There should be opportunities that include tangible items, praise/recognition and social activities/events.  </a:t>
                      </a:r>
                      <a:r>
                        <a:rPr lang="en-US" sz="1000" b="0" i="0" u="sng" strike="noStrike">
                          <a:solidFill>
                            <a:srgbClr val="000000"/>
                          </a:solidFill>
                          <a:effectLst/>
                          <a:latin typeface="Calibri" panose="020F0502020204030204" pitchFamily="34" charset="0"/>
                        </a:rPr>
                        <a:t>Students with few/many tokens/points have equal opportunities to cash them in for acknowledgements</a:t>
                      </a:r>
                      <a:r>
                        <a:rPr lang="en-US" sz="1000" b="0" i="0" u="none" strike="noStrike">
                          <a:solidFill>
                            <a:srgbClr val="000000"/>
                          </a:solidFill>
                          <a:effectLst/>
                          <a:latin typeface="Calibri" panose="020F0502020204030204" pitchFamily="34" charset="0"/>
                        </a:rPr>
                        <a:t>.  However, larger acknowledgements are given to those earning more tokens/points.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school uses a variety of methods to acknowledge students, but students do not have access to a variety of incentives in a consistent and timely manner.</a:t>
                      </a:r>
                      <a:br>
                        <a:rPr lang="en-US" sz="1000" b="0" i="0" u="none" strike="noStrike">
                          <a:solidFill>
                            <a:srgbClr val="000000"/>
                          </a:solidFill>
                          <a:effectLst/>
                          <a:latin typeface="Calibri" panose="020F0502020204030204" pitchFamily="34" charset="0"/>
                        </a:rPr>
                      </a:b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school uses only one set methods to acknowledge students (i.e., tangibles only) or there are no opportunities for children to cash in tokens or select their acknowledgement.  Only students that meet the quotas actually get acknowledged, students with fewer tokens</a:t>
                      </a:r>
                      <a:r>
                        <a:rPr lang="en-US" sz="1000" b="0" i="0" u="sng" strike="noStrike">
                          <a:solidFill>
                            <a:srgbClr val="000000"/>
                          </a:solidFill>
                          <a:effectLst/>
                          <a:latin typeface="Calibri" panose="020F0502020204030204" pitchFamily="34" charset="0"/>
                        </a:rPr>
                        <a:t> cannot</a:t>
                      </a:r>
                      <a:r>
                        <a:rPr lang="en-US" sz="1000" b="0" i="0" u="none" strike="noStrike">
                          <a:solidFill>
                            <a:srgbClr val="000000"/>
                          </a:solidFill>
                          <a:effectLst/>
                          <a:latin typeface="Calibri" panose="020F0502020204030204" pitchFamily="34" charset="0"/>
                        </a:rPr>
                        <a:t> cash in tokens for a smaller incentives.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Tier 1 Walkthrough Staff handbook Student handbook School calendars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Tracking (e.g. tokens, tickets, points, positive referrals, attendance at incentive events)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Reports from acknowledgement system  (PBIS  Apps, Class Dojo)</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302196870"/>
                  </a:ext>
                </a:extLst>
              </a:tr>
              <a:tr h="288448">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Acknowledgements are linked to school-wide expectations and rules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Acknowledgements are provided for behaviors that are identified in the rules/expectations and staff verbalize the appropriate behavior when giving acknowledgements.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Acknowledgements are provided for behaviors that are identified in the rules/expectations and staff sometimes verbalize appropriate behaviors when giving acknowledgements.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Acknowledgements are provided for behaviors that are identified in the rules/expectations but staff rarely verbalize appropriate behaviors when giving acknowledgements.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Acknowledgements are provided for behaviors that are not identified in the rules and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Tier 1 Walkthrough Staff handbook Student handbook</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Samples of acknowledgements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351021591"/>
                  </a:ext>
                </a:extLst>
              </a:tr>
            </a:tbl>
          </a:graphicData>
        </a:graphic>
      </p:graphicFrame>
      <p:sp>
        <p:nvSpPr>
          <p:cNvPr id="5" name="Title 7">
            <a:extLst>
              <a:ext uri="{FF2B5EF4-FFF2-40B4-BE49-F238E27FC236}">
                <a16:creationId xmlns:a16="http://schemas.microsoft.com/office/drawing/2014/main" id="{314AB66C-46AE-33C2-76E3-80BEF2C2F3CF}"/>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993002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A72096-9A7E-4DD5-A120-934938453FB3}"/>
              </a:ext>
            </a:extLst>
          </p:cNvPr>
          <p:cNvGraphicFramePr>
            <a:graphicFrameLocks noGrp="1"/>
          </p:cNvGraphicFramePr>
          <p:nvPr>
            <p:extLst>
              <p:ext uri="{D42A27DB-BD31-4B8C-83A1-F6EECF244321}">
                <p14:modId xmlns:p14="http://schemas.microsoft.com/office/powerpoint/2010/main" val="2320371915"/>
              </p:ext>
            </p:extLst>
          </p:nvPr>
        </p:nvGraphicFramePr>
        <p:xfrm>
          <a:off x="355600" y="443023"/>
          <a:ext cx="11603318" cy="6121476"/>
        </p:xfrm>
        <a:graphic>
          <a:graphicData uri="http://schemas.openxmlformats.org/drawingml/2006/table">
            <a:tbl>
              <a:tblPr/>
              <a:tblGrid>
                <a:gridCol w="378945">
                  <a:extLst>
                    <a:ext uri="{9D8B030D-6E8A-4147-A177-3AD203B41FA5}">
                      <a16:colId xmlns:a16="http://schemas.microsoft.com/office/drawing/2014/main" val="1267717455"/>
                    </a:ext>
                  </a:extLst>
                </a:gridCol>
                <a:gridCol w="1017751">
                  <a:extLst>
                    <a:ext uri="{9D8B030D-6E8A-4147-A177-3AD203B41FA5}">
                      <a16:colId xmlns:a16="http://schemas.microsoft.com/office/drawing/2014/main" val="3341620774"/>
                    </a:ext>
                  </a:extLst>
                </a:gridCol>
                <a:gridCol w="2154046">
                  <a:extLst>
                    <a:ext uri="{9D8B030D-6E8A-4147-A177-3AD203B41FA5}">
                      <a16:colId xmlns:a16="http://schemas.microsoft.com/office/drawing/2014/main" val="30947174"/>
                    </a:ext>
                  </a:extLst>
                </a:gridCol>
                <a:gridCol w="1331528">
                  <a:extLst>
                    <a:ext uri="{9D8B030D-6E8A-4147-A177-3AD203B41FA5}">
                      <a16:colId xmlns:a16="http://schemas.microsoft.com/office/drawing/2014/main" val="910048821"/>
                    </a:ext>
                  </a:extLst>
                </a:gridCol>
                <a:gridCol w="1724646">
                  <a:extLst>
                    <a:ext uri="{9D8B030D-6E8A-4147-A177-3AD203B41FA5}">
                      <a16:colId xmlns:a16="http://schemas.microsoft.com/office/drawing/2014/main" val="1171439840"/>
                    </a:ext>
                  </a:extLst>
                </a:gridCol>
                <a:gridCol w="1737327">
                  <a:extLst>
                    <a:ext uri="{9D8B030D-6E8A-4147-A177-3AD203B41FA5}">
                      <a16:colId xmlns:a16="http://schemas.microsoft.com/office/drawing/2014/main" val="758816340"/>
                    </a:ext>
                  </a:extLst>
                </a:gridCol>
                <a:gridCol w="1407615">
                  <a:extLst>
                    <a:ext uri="{9D8B030D-6E8A-4147-A177-3AD203B41FA5}">
                      <a16:colId xmlns:a16="http://schemas.microsoft.com/office/drawing/2014/main" val="3649724111"/>
                    </a:ext>
                  </a:extLst>
                </a:gridCol>
                <a:gridCol w="1851460">
                  <a:extLst>
                    <a:ext uri="{9D8B030D-6E8A-4147-A177-3AD203B41FA5}">
                      <a16:colId xmlns:a16="http://schemas.microsoft.com/office/drawing/2014/main" val="469223515"/>
                    </a:ext>
                  </a:extLst>
                </a:gridCol>
              </a:tblGrid>
              <a:tr h="316133">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286497503"/>
                  </a:ext>
                </a:extLst>
              </a:tr>
              <a:tr h="316133">
                <a:tc rowSpan="5">
                  <a:txBody>
                    <a:bodyPr/>
                    <a:lstStyle/>
                    <a:p>
                      <a:pPr algn="ctr" fontAlgn="ctr"/>
                      <a:r>
                        <a:rPr lang="en-US" sz="1050" b="1" i="0" u="none" strike="noStrike">
                          <a:solidFill>
                            <a:srgbClr val="000000"/>
                          </a:solidFill>
                          <a:effectLst/>
                          <a:latin typeface="Calibri" panose="020F0502020204030204" pitchFamily="34" charset="0"/>
                        </a:rPr>
                        <a:t>6:</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Acknowledgement/Recognition Program Established</a:t>
                      </a:r>
                      <a:br>
                        <a:rPr lang="en-US" sz="1050" b="1" i="0" u="none" strike="noStrike">
                          <a:solidFill>
                            <a:srgbClr val="000000"/>
                          </a:solidFill>
                          <a:effectLst/>
                          <a:latin typeface="Calibri" panose="020F0502020204030204" pitchFamily="34" charset="0"/>
                        </a:rPr>
                      </a:br>
                      <a:endParaRPr lang="en-US" sz="1050" b="1" i="0" u="none" strike="noStrike">
                        <a:solidFill>
                          <a:srgbClr val="000000"/>
                        </a:solidFill>
                        <a:effectLst/>
                        <a:latin typeface="Calibri" panose="020F0502020204030204" pitchFamily="34" charset="0"/>
                      </a:endParaRP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240563527"/>
                  </a:ext>
                </a:extLst>
              </a:tr>
              <a:tr h="1523184">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algn="ctr" fontAlgn="ctr"/>
                      <a:r>
                        <a:rPr lang="en-US" sz="1050" b="1" i="0" u="none" strike="noStrike">
                          <a:solidFill>
                            <a:srgbClr val="000000"/>
                          </a:solidFill>
                          <a:effectLst/>
                          <a:latin typeface="Calibri" panose="020F0502020204030204" pitchFamily="34" charset="0"/>
                        </a:rPr>
                        <a:t>30</a:t>
                      </a:r>
                    </a:p>
                  </a:txBody>
                  <a:tcPr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Acknowledgements are varied to maintain student interest and reflect student voice (student age, culture, gender, and ability level to maintain student interest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acknowledgements are varied throughout the year and reflect students’ interests (e.g. consider the student age, culture, gender, and ability level to maintain student interest.)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acknowledgements are varied throughout the school year, but may not reflect students’ interests.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acknowledgements are not varied throughout the school year and do not reflect student’s interests.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Student surveys or interviews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Tier 1 Walkthrough School calendar </a:t>
                      </a:r>
                      <a:r>
                        <a:rPr lang="en-US" sz="1050" b="0" i="0" u="none" strike="noStrike">
                          <a:solidFill>
                            <a:srgbClr val="1F1D1E"/>
                          </a:solidFill>
                          <a:effectLst/>
                          <a:latin typeface="Calibri" panose="020F0502020204030204" pitchFamily="34" charset="0"/>
                        </a:rPr>
                        <a:t>Tier 1 action plans</a:t>
                      </a:r>
                      <a:br>
                        <a:rPr lang="en-US" sz="1050" b="0" i="0" u="none" strike="noStrike">
                          <a:solidFill>
                            <a:srgbClr val="1F1D1E"/>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Meeting agendas, minutes, and materials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64774477"/>
                  </a:ext>
                </a:extLst>
              </a:tr>
              <a:tr h="152318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Ratios of acknowledgement to corrections are high</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Ratios of teacher reinforcement of appropriate behavior to correction of inappropriate behavior are </a:t>
                      </a:r>
                      <a:r>
                        <a:rPr lang="en-US" sz="1050" b="1" i="0" u="none" strike="noStrike">
                          <a:solidFill>
                            <a:srgbClr val="000000"/>
                          </a:solidFill>
                          <a:effectLst/>
                          <a:latin typeface="Calibri" panose="020F0502020204030204" pitchFamily="34" charset="0"/>
                        </a:rPr>
                        <a:t>high </a:t>
                      </a:r>
                      <a:r>
                        <a:rPr lang="en-US" sz="1050" b="0" i="0" u="none" strike="noStrike">
                          <a:solidFill>
                            <a:srgbClr val="000000"/>
                          </a:solidFill>
                          <a:effectLst/>
                          <a:latin typeface="Calibri" panose="020F0502020204030204" pitchFamily="34" charset="0"/>
                        </a:rPr>
                        <a:t>(e.g., 5:1).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Ratios of teacher reinforcement of appropriate behavior to correction of inappropriate behavior are </a:t>
                      </a:r>
                      <a:r>
                        <a:rPr lang="en-US" sz="1050" b="1" i="0" u="none" strike="noStrike">
                          <a:solidFill>
                            <a:srgbClr val="000000"/>
                          </a:solidFill>
                          <a:effectLst/>
                          <a:latin typeface="Calibri" panose="020F0502020204030204" pitchFamily="34" charset="0"/>
                        </a:rPr>
                        <a:t>moderate </a:t>
                      </a:r>
                      <a:r>
                        <a:rPr lang="en-US" sz="1050" b="0" i="0" u="none" strike="noStrike">
                          <a:solidFill>
                            <a:srgbClr val="000000"/>
                          </a:solidFill>
                          <a:effectLst/>
                          <a:latin typeface="Calibri" panose="020F0502020204030204" pitchFamily="34" charset="0"/>
                        </a:rPr>
                        <a:t>(e.g. 2:1).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Ratios of teacher reinforcement of appropriate behavior to correction of inappropriate behavior are </a:t>
                      </a:r>
                      <a:r>
                        <a:rPr lang="en-US" sz="1050" b="1" i="0" u="none" strike="noStrike">
                          <a:solidFill>
                            <a:srgbClr val="000000"/>
                          </a:solidFill>
                          <a:effectLst/>
                          <a:latin typeface="Calibri" panose="020F0502020204030204" pitchFamily="34" charset="0"/>
                        </a:rPr>
                        <a:t>about the same </a:t>
                      </a:r>
                      <a:r>
                        <a:rPr lang="en-US" sz="1050" b="0" i="0" u="none" strike="noStrike">
                          <a:solidFill>
                            <a:srgbClr val="000000"/>
                          </a:solidFill>
                          <a:effectLst/>
                          <a:latin typeface="Calibri" panose="020F0502020204030204" pitchFamily="34" charset="0"/>
                        </a:rPr>
                        <a:t>(e.g. 1:1).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Ratios of teacher reinforcement of appropriate behavior to correction of inappropriate behavior </a:t>
                      </a:r>
                      <a:r>
                        <a:rPr lang="en-US" sz="1050" b="1" i="0" u="none" strike="noStrike">
                          <a:solidFill>
                            <a:srgbClr val="000000"/>
                          </a:solidFill>
                          <a:effectLst/>
                          <a:latin typeface="Calibri" panose="020F0502020204030204" pitchFamily="34" charset="0"/>
                        </a:rPr>
                        <a:t>are low </a:t>
                      </a:r>
                      <a:r>
                        <a:rPr lang="en-US" sz="1050" b="0" i="0" u="none" strike="noStrike">
                          <a:solidFill>
                            <a:srgbClr val="000000"/>
                          </a:solidFill>
                          <a:effectLst/>
                          <a:latin typeface="Calibri" panose="020F0502020204030204" pitchFamily="34" charset="0"/>
                        </a:rPr>
                        <a:t>(e.g. 1:4)</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Classroom observations Tier 1 Walkthrough</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002568940"/>
                  </a:ext>
                </a:extLst>
              </a:tr>
              <a:tr h="1322009">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Students are involved in identifying/developing incentives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Students </a:t>
                      </a:r>
                      <a:r>
                        <a:rPr lang="en-US" sz="1050" b="1" i="0" u="none" strike="noStrike">
                          <a:solidFill>
                            <a:srgbClr val="000000"/>
                          </a:solidFill>
                          <a:effectLst/>
                          <a:latin typeface="Calibri" panose="020F0502020204030204" pitchFamily="34" charset="0"/>
                        </a:rPr>
                        <a:t>are often </a:t>
                      </a:r>
                      <a:r>
                        <a:rPr lang="en-US" sz="1050" b="0" i="0" u="none" strike="noStrike">
                          <a:solidFill>
                            <a:srgbClr val="000000"/>
                          </a:solidFill>
                          <a:effectLst/>
                          <a:latin typeface="Calibri" panose="020F0502020204030204" pitchFamily="34" charset="0"/>
                        </a:rPr>
                        <a:t>involved in identifying/developing incentives.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Students </a:t>
                      </a:r>
                      <a:r>
                        <a:rPr lang="en-US" sz="1050" b="1" i="0" u="none" strike="noStrike">
                          <a:solidFill>
                            <a:srgbClr val="000000"/>
                          </a:solidFill>
                          <a:effectLst/>
                          <a:latin typeface="Calibri" panose="020F0502020204030204" pitchFamily="34" charset="0"/>
                        </a:rPr>
                        <a:t>are rarely </a:t>
                      </a:r>
                      <a:r>
                        <a:rPr lang="en-US" sz="1050" b="0" i="0" u="none" strike="noStrike">
                          <a:solidFill>
                            <a:srgbClr val="000000"/>
                          </a:solidFill>
                          <a:effectLst/>
                          <a:latin typeface="Calibri" panose="020F0502020204030204" pitchFamily="34" charset="0"/>
                        </a:rPr>
                        <a:t>involved in identifying/developing incentives.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Student surveys or interviews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Examples of student incentives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Action plans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300501722"/>
                  </a:ext>
                </a:extLst>
              </a:tr>
              <a:tr h="1120833">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The system includes incentives for staff/faculty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system includes incentives for staff/faculty and they are delivered consistently.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system includes incentives for staff/faculty, but they are not delivered consistently.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system </a:t>
                      </a:r>
                      <a:r>
                        <a:rPr lang="en-US" sz="1050" b="1" i="0" u="none" strike="noStrike">
                          <a:solidFill>
                            <a:srgbClr val="000000"/>
                          </a:solidFill>
                          <a:effectLst/>
                          <a:latin typeface="Calibri" panose="020F0502020204030204" pitchFamily="34" charset="0"/>
                        </a:rPr>
                        <a:t>does not </a:t>
                      </a:r>
                      <a:r>
                        <a:rPr lang="en-US" sz="1050" b="0" i="0" u="none" strike="noStrike">
                          <a:solidFill>
                            <a:srgbClr val="000000"/>
                          </a:solidFill>
                          <a:effectLst/>
                          <a:latin typeface="Calibri" panose="020F0502020204030204" pitchFamily="34" charset="0"/>
                        </a:rPr>
                        <a:t>include incentives for staff/faculty.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surveys or interviews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Examples of staff incentives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Action plans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103684979"/>
                  </a:ext>
                </a:extLst>
              </a:tr>
            </a:tbl>
          </a:graphicData>
        </a:graphic>
      </p:graphicFrame>
      <p:sp>
        <p:nvSpPr>
          <p:cNvPr id="5" name="Title 7">
            <a:extLst>
              <a:ext uri="{FF2B5EF4-FFF2-40B4-BE49-F238E27FC236}">
                <a16:creationId xmlns:a16="http://schemas.microsoft.com/office/drawing/2014/main" id="{11A47AAE-FE51-C4E8-33AA-8A3E1FC5019E}"/>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2459538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4FC2CC9-30DA-40D2-ADE8-F46A0D55EDC5}"/>
              </a:ext>
            </a:extLst>
          </p:cNvPr>
          <p:cNvGraphicFramePr>
            <a:graphicFrameLocks noGrp="1"/>
          </p:cNvGraphicFramePr>
          <p:nvPr>
            <p:extLst>
              <p:ext uri="{D42A27DB-BD31-4B8C-83A1-F6EECF244321}">
                <p14:modId xmlns:p14="http://schemas.microsoft.com/office/powerpoint/2010/main" val="1236820643"/>
              </p:ext>
            </p:extLst>
          </p:nvPr>
        </p:nvGraphicFramePr>
        <p:xfrm>
          <a:off x="88491" y="448878"/>
          <a:ext cx="12015017" cy="6229827"/>
        </p:xfrm>
        <a:graphic>
          <a:graphicData uri="http://schemas.openxmlformats.org/drawingml/2006/table">
            <a:tbl>
              <a:tblPr/>
              <a:tblGrid>
                <a:gridCol w="485207">
                  <a:extLst>
                    <a:ext uri="{9D8B030D-6E8A-4147-A177-3AD203B41FA5}">
                      <a16:colId xmlns:a16="http://schemas.microsoft.com/office/drawing/2014/main" val="2709439652"/>
                    </a:ext>
                  </a:extLst>
                </a:gridCol>
                <a:gridCol w="343059">
                  <a:extLst>
                    <a:ext uri="{9D8B030D-6E8A-4147-A177-3AD203B41FA5}">
                      <a16:colId xmlns:a16="http://schemas.microsoft.com/office/drawing/2014/main" val="1634941727"/>
                    </a:ext>
                  </a:extLst>
                </a:gridCol>
                <a:gridCol w="2102097">
                  <a:extLst>
                    <a:ext uri="{9D8B030D-6E8A-4147-A177-3AD203B41FA5}">
                      <a16:colId xmlns:a16="http://schemas.microsoft.com/office/drawing/2014/main" val="679528820"/>
                    </a:ext>
                  </a:extLst>
                </a:gridCol>
                <a:gridCol w="1420046">
                  <a:extLst>
                    <a:ext uri="{9D8B030D-6E8A-4147-A177-3AD203B41FA5}">
                      <a16:colId xmlns:a16="http://schemas.microsoft.com/office/drawing/2014/main" val="1651548685"/>
                    </a:ext>
                  </a:extLst>
                </a:gridCol>
                <a:gridCol w="2386100">
                  <a:extLst>
                    <a:ext uri="{9D8B030D-6E8A-4147-A177-3AD203B41FA5}">
                      <a16:colId xmlns:a16="http://schemas.microsoft.com/office/drawing/2014/main" val="1130363126"/>
                    </a:ext>
                  </a:extLst>
                </a:gridCol>
                <a:gridCol w="1965068">
                  <a:extLst>
                    <a:ext uri="{9D8B030D-6E8A-4147-A177-3AD203B41FA5}">
                      <a16:colId xmlns:a16="http://schemas.microsoft.com/office/drawing/2014/main" val="2535580096"/>
                    </a:ext>
                  </a:extLst>
                </a:gridCol>
                <a:gridCol w="1589407">
                  <a:extLst>
                    <a:ext uri="{9D8B030D-6E8A-4147-A177-3AD203B41FA5}">
                      <a16:colId xmlns:a16="http://schemas.microsoft.com/office/drawing/2014/main" val="1804914728"/>
                    </a:ext>
                  </a:extLst>
                </a:gridCol>
                <a:gridCol w="1724033">
                  <a:extLst>
                    <a:ext uri="{9D8B030D-6E8A-4147-A177-3AD203B41FA5}">
                      <a16:colId xmlns:a16="http://schemas.microsoft.com/office/drawing/2014/main" val="2405462306"/>
                    </a:ext>
                  </a:extLst>
                </a:gridCol>
              </a:tblGrid>
              <a:tr h="274478">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1" u="none" strike="noStrike">
                          <a:solidFill>
                            <a:srgbClr val="000000"/>
                          </a:solidFill>
                          <a:effectLst/>
                          <a:latin typeface="Calibri" panose="020F0502020204030204" pitchFamily="34" charset="0"/>
                        </a:rPr>
                        <a:t>Possible Data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36863497"/>
                  </a:ext>
                </a:extLst>
              </a:tr>
              <a:tr h="2262367">
                <a:tc rowSpan="3">
                  <a:txBody>
                    <a:bodyPr/>
                    <a:lstStyle/>
                    <a:p>
                      <a:pPr algn="ctr" fontAlgn="ctr"/>
                      <a:r>
                        <a:rPr lang="en-US" sz="1050" b="1" i="0" u="none" strike="noStrike">
                          <a:solidFill>
                            <a:srgbClr val="000000"/>
                          </a:solidFill>
                          <a:effectLst/>
                          <a:latin typeface="Calibri" panose="020F0502020204030204" pitchFamily="34" charset="0"/>
                        </a:rPr>
                        <a:t>8:</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Implementation Plan: Calendar and Actions</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050" b="1" i="0" u="none" strike="noStrike">
                          <a:solidFill>
                            <a:srgbClr val="000000"/>
                          </a:solidFill>
                          <a:effectLst/>
                          <a:latin typeface="Calibri" panose="020F0502020204030204" pitchFamily="34" charset="0"/>
                        </a:rPr>
                        <a:t>40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training component to teach </a:t>
                      </a:r>
                      <a:r>
                        <a:rPr lang="en-US" sz="1050" b="0" i="0" u="sng" strike="noStrike">
                          <a:solidFill>
                            <a:srgbClr val="000000"/>
                          </a:solidFill>
                          <a:effectLst/>
                          <a:latin typeface="Calibri" panose="020F0502020204030204" pitchFamily="34" charset="0"/>
                        </a:rPr>
                        <a:t>all staff</a:t>
                      </a:r>
                      <a:r>
                        <a:rPr lang="en-US" sz="1050" b="0" i="0" u="none" strike="noStrike">
                          <a:solidFill>
                            <a:srgbClr val="000000"/>
                          </a:solidFill>
                          <a:effectLst/>
                          <a:latin typeface="Calibri" panose="020F0502020204030204" pitchFamily="34" charset="0"/>
                        </a:rPr>
                        <a:t> the core features of school-wide expectations and discipline system is developed and reviewed annually.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PBIS/Tier 1  team scheduled time to present and train faculty and staff on the discipline procedures and data system </a:t>
                      </a:r>
                      <a:r>
                        <a:rPr lang="en-US" sz="1000" b="1" i="0" u="none" strike="noStrike">
                          <a:solidFill>
                            <a:srgbClr val="000000"/>
                          </a:solidFill>
                          <a:effectLst/>
                          <a:latin typeface="Calibri" panose="020F0502020204030204" pitchFamily="34" charset="0"/>
                        </a:rPr>
                        <a:t>including </a:t>
                      </a:r>
                      <a:r>
                        <a:rPr lang="en-US" sz="1000" b="0" i="0" u="none" strike="noStrike">
                          <a:solidFill>
                            <a:srgbClr val="000000"/>
                          </a:solidFill>
                          <a:effectLst/>
                          <a:latin typeface="Calibri" panose="020F0502020204030204" pitchFamily="34" charset="0"/>
                        </a:rPr>
                        <a:t>checks for accuracy of information or comprehension. </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Training included all components: </a:t>
                      </a:r>
                      <a:r>
                        <a:rPr lang="en-US" sz="1000" b="0" i="0" u="none" strike="noStrike">
                          <a:solidFill>
                            <a:srgbClr val="000000"/>
                          </a:solidFill>
                          <a:effectLst/>
                          <a:latin typeface="Calibri" panose="020F0502020204030204" pitchFamily="34" charset="0"/>
                        </a:rPr>
                        <a:t>referral process (flowchart), definitions of problem behaviors, </a:t>
                      </a:r>
                      <a:r>
                        <a:rPr lang="en-US" sz="1000" b="0" i="0" u="sng" strike="noStrike">
                          <a:solidFill>
                            <a:srgbClr val="000000"/>
                          </a:solidFill>
                          <a:effectLst/>
                          <a:latin typeface="Calibri" panose="020F0502020204030204" pitchFamily="34" charset="0"/>
                        </a:rPr>
                        <a:t>explanation of Issues &amp; Referrals forms</a:t>
                      </a:r>
                      <a:r>
                        <a:rPr lang="en-US" sz="1000" b="0" i="0" u="none" strike="noStrike">
                          <a:solidFill>
                            <a:srgbClr val="000000"/>
                          </a:solidFill>
                          <a:effectLst/>
                          <a:latin typeface="Calibri" panose="020F0502020204030204" pitchFamily="34" charset="0"/>
                        </a:rPr>
                        <a:t>, and how the data will be used to guide the team in decision making.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PBIS/Tier 1  team</a:t>
                      </a:r>
                      <a:r>
                        <a:rPr lang="en-US" sz="1000" b="0" i="0" u="none" strike="sngStrike">
                          <a:solidFill>
                            <a:srgbClr val="000000"/>
                          </a:solidFill>
                          <a:effectLst/>
                          <a:latin typeface="Calibri" panose="020F0502020204030204" pitchFamily="34" charset="0"/>
                        </a:rPr>
                        <a:t> </a:t>
                      </a:r>
                      <a:r>
                        <a:rPr lang="en-US" sz="1000" b="0" i="0" u="none" strike="noStrike">
                          <a:solidFill>
                            <a:srgbClr val="000000"/>
                          </a:solidFill>
                          <a:effectLst/>
                          <a:latin typeface="Calibri" panose="020F0502020204030204" pitchFamily="34" charset="0"/>
                        </a:rPr>
                        <a:t>scheduled time to present and train faculty and staff on the discipline procedures and data system, </a:t>
                      </a:r>
                      <a:r>
                        <a:rPr lang="en-US" sz="1000" b="1" i="0" u="none" strike="noStrike">
                          <a:solidFill>
                            <a:srgbClr val="000000"/>
                          </a:solidFill>
                          <a:effectLst/>
                          <a:latin typeface="Calibri" panose="020F0502020204030204" pitchFamily="34" charset="0"/>
                        </a:rPr>
                        <a:t>but there were no </a:t>
                      </a:r>
                      <a:r>
                        <a:rPr lang="en-US" sz="1000" b="0" i="0" u="none" strike="noStrike">
                          <a:solidFill>
                            <a:srgbClr val="000000"/>
                          </a:solidFill>
                          <a:effectLst/>
                          <a:latin typeface="Calibri" panose="020F0502020204030204" pitchFamily="34" charset="0"/>
                        </a:rPr>
                        <a:t>checks for accuracy of information or comprehension, OR</a:t>
                      </a:r>
                      <a:r>
                        <a:rPr lang="en-US" sz="1000" b="1" i="0" u="none" strike="noStrike">
                          <a:solidFill>
                            <a:srgbClr val="000000"/>
                          </a:solidFill>
                          <a:effectLst/>
                          <a:latin typeface="Calibri" panose="020F0502020204030204" pitchFamily="34" charset="0"/>
                        </a:rPr>
                        <a:t> training did not include all components:  </a:t>
                      </a:r>
                      <a:r>
                        <a:rPr lang="en-US" sz="1000" b="0" i="0" u="none" strike="noStrike">
                          <a:solidFill>
                            <a:srgbClr val="000000"/>
                          </a:solidFill>
                          <a:effectLst/>
                          <a:latin typeface="Calibri" panose="020F0502020204030204" pitchFamily="34" charset="0"/>
                        </a:rPr>
                        <a:t>referral process (flowchart), definitions of problem behaviors, explanation of </a:t>
                      </a:r>
                      <a:r>
                        <a:rPr lang="en-US" sz="1000" b="0" i="0" u="none" strike="noStrike">
                          <a:solidFill>
                            <a:srgbClr val="FF0000"/>
                          </a:solidFill>
                          <a:effectLst/>
                          <a:latin typeface="Calibri" panose="020F0502020204030204" pitchFamily="34" charset="0"/>
                        </a:rPr>
                        <a:t>Issues &amp; Referral</a:t>
                      </a:r>
                      <a:r>
                        <a:rPr lang="en-US" sz="1000" b="0" i="0" u="none" strike="noStrike">
                          <a:solidFill>
                            <a:srgbClr val="000000"/>
                          </a:solidFill>
                          <a:effectLst/>
                          <a:latin typeface="Calibri" panose="020F0502020204030204" pitchFamily="34" charset="0"/>
                        </a:rPr>
                        <a:t> forms, and how the data will be used to guide the team in decision making.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Faculty and/or staff was either not trained or was given the information without formal introduction and explanation.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handbook School calendar </a:t>
                      </a:r>
                      <a:r>
                        <a:rPr lang="en-US" sz="1000" b="0" i="0" u="none" strike="noStrike">
                          <a:solidFill>
                            <a:srgbClr val="1F1D1E"/>
                          </a:solidFill>
                          <a:effectLst/>
                          <a:latin typeface="Calibri" panose="020F0502020204030204" pitchFamily="34" charset="0"/>
                        </a:rPr>
                        <a:t>Tier 1 action plans</a:t>
                      </a:r>
                      <a:br>
                        <a:rPr lang="en-US" sz="1000" b="0" i="0" u="none" strike="noStrike">
                          <a:solidFill>
                            <a:srgbClr val="1F1D1E"/>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surveys or interviews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962267040"/>
                  </a:ext>
                </a:extLst>
              </a:tr>
              <a:tr h="2428718">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Plans for training </a:t>
                      </a:r>
                      <a:r>
                        <a:rPr lang="en-US" sz="1050" b="1" i="0" u="sng" strike="noStrike">
                          <a:solidFill>
                            <a:srgbClr val="000000"/>
                          </a:solidFill>
                          <a:effectLst/>
                          <a:latin typeface="Calibri" panose="020F0502020204030204" pitchFamily="34" charset="0"/>
                        </a:rPr>
                        <a:t>staff</a:t>
                      </a:r>
                      <a:r>
                        <a:rPr lang="en-US" sz="1050" b="0" i="0" u="none" strike="noStrike">
                          <a:solidFill>
                            <a:srgbClr val="000000"/>
                          </a:solidFill>
                          <a:effectLst/>
                          <a:latin typeface="Calibri" panose="020F0502020204030204" pitchFamily="34" charset="0"/>
                        </a:rPr>
                        <a:t> to teach students expectations/rules and acknowledgements are developed, scheduled and delivered</a:t>
                      </a: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PBIS/Tier 1  team</a:t>
                      </a:r>
                      <a:r>
                        <a:rPr lang="en-US" sz="1000" b="0" i="0" u="none" strike="sngStrike">
                          <a:solidFill>
                            <a:srgbClr val="000000"/>
                          </a:solidFill>
                          <a:effectLst/>
                          <a:latin typeface="Calibri" panose="020F0502020204030204" pitchFamily="34" charset="0"/>
                        </a:rPr>
                        <a:t> </a:t>
                      </a:r>
                      <a:r>
                        <a:rPr lang="en-US" sz="1000" b="0" i="0" u="none" strike="noStrike">
                          <a:solidFill>
                            <a:srgbClr val="000000"/>
                          </a:solidFill>
                          <a:effectLst/>
                          <a:latin typeface="Calibri" panose="020F0502020204030204" pitchFamily="34" charset="0"/>
                        </a:rPr>
                        <a:t>scheduled time to present and train faculty and staff on lesson plans to teach students expectations and rules </a:t>
                      </a:r>
                      <a:r>
                        <a:rPr lang="en-US" sz="1000" b="1" i="0" u="none" strike="noStrike">
                          <a:solidFill>
                            <a:srgbClr val="000000"/>
                          </a:solidFill>
                          <a:effectLst/>
                          <a:latin typeface="Calibri" panose="020F0502020204030204" pitchFamily="34" charset="0"/>
                        </a:rPr>
                        <a:t>including </a:t>
                      </a:r>
                      <a:r>
                        <a:rPr lang="en-US" sz="1000" b="0" i="0" u="none" strike="noStrike">
                          <a:solidFill>
                            <a:srgbClr val="000000"/>
                          </a:solidFill>
                          <a:effectLst/>
                          <a:latin typeface="Calibri" panose="020F0502020204030204" pitchFamily="34" charset="0"/>
                        </a:rPr>
                        <a:t>checks for accuracy of information or comprehension.</a:t>
                      </a:r>
                      <a:br>
                        <a:rPr lang="en-US" sz="1000" b="0" i="0" u="none" strike="noStrike">
                          <a:solidFill>
                            <a:srgbClr val="000000"/>
                          </a:solidFill>
                          <a:effectLst/>
                          <a:latin typeface="Calibri" panose="020F0502020204030204" pitchFamily="34" charset="0"/>
                        </a:rPr>
                      </a:br>
                      <a:r>
                        <a:rPr lang="en-US" sz="1000" b="1" i="0" u="none" strike="noStrike">
                          <a:solidFill>
                            <a:srgbClr val="000000"/>
                          </a:solidFill>
                          <a:effectLst/>
                          <a:latin typeface="Calibri" panose="020F0502020204030204" pitchFamily="34" charset="0"/>
                        </a:rPr>
                        <a:t>Training included all components: </a:t>
                      </a:r>
                      <a:r>
                        <a:rPr lang="en-US" sz="1000" b="0" i="0" u="none" strike="noStrike">
                          <a:solidFill>
                            <a:srgbClr val="000000"/>
                          </a:solidFill>
                          <a:effectLst/>
                          <a:latin typeface="Calibri" panose="020F0502020204030204" pitchFamily="34" charset="0"/>
                        </a:rPr>
                        <a:t>plans to introduce the expectations and rules to all students, explanation of how and when to use formal lesson plans, and how to embed behavior/SEL teaching into daily curriculum.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PBIS/Tier 1  team scheduled time to present and train faculty and staff on lesson plans to teach students expectations and rules </a:t>
                      </a:r>
                      <a:r>
                        <a:rPr lang="en-US" sz="1000" b="1" i="0" u="none" strike="noStrike">
                          <a:solidFill>
                            <a:srgbClr val="000000"/>
                          </a:solidFill>
                          <a:effectLst/>
                          <a:latin typeface="Calibri" panose="020F0502020204030204" pitchFamily="34" charset="0"/>
                        </a:rPr>
                        <a:t>but there were no </a:t>
                      </a:r>
                      <a:r>
                        <a:rPr lang="en-US" sz="1000" b="0" i="0" u="none" strike="noStrike">
                          <a:solidFill>
                            <a:srgbClr val="000000"/>
                          </a:solidFill>
                          <a:effectLst/>
                          <a:latin typeface="Calibri" panose="020F0502020204030204" pitchFamily="34" charset="0"/>
                        </a:rPr>
                        <a:t>checks for accuracy of information or comprehension -  </a:t>
                      </a:r>
                      <a:r>
                        <a:rPr lang="en-US" sz="1000" b="1" i="0" u="none" strike="noStrike">
                          <a:solidFill>
                            <a:srgbClr val="000000"/>
                          </a:solidFill>
                          <a:effectLst/>
                          <a:latin typeface="Calibri" panose="020F0502020204030204" pitchFamily="34" charset="0"/>
                        </a:rPr>
                        <a:t>OR - Training did not include all components: </a:t>
                      </a:r>
                      <a:r>
                        <a:rPr lang="en-US" sz="1000" b="0" i="0" u="none" strike="noStrike">
                          <a:solidFill>
                            <a:srgbClr val="000000"/>
                          </a:solidFill>
                          <a:effectLst/>
                          <a:latin typeface="Calibri" panose="020F0502020204030204" pitchFamily="34" charset="0"/>
                        </a:rPr>
                        <a:t>plans to introduce expectations and rules to all students, explanation of how and when to use formal lesson plans, and how to embed behavior/SEL teaching into daily curriculum.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Faculty and/or staff was either not trained or was given the information without formal introduction and explanation.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handbook School calendar </a:t>
                      </a:r>
                      <a:r>
                        <a:rPr lang="en-US" sz="1000" b="0" i="0" u="none" strike="noStrike">
                          <a:solidFill>
                            <a:srgbClr val="1F1D1E"/>
                          </a:solidFill>
                          <a:effectLst/>
                          <a:latin typeface="Calibri" panose="020F0502020204030204" pitchFamily="34" charset="0"/>
                        </a:rPr>
                        <a:t>Tier 1 action plans </a:t>
                      </a:r>
                      <a:r>
                        <a:rPr lang="en-US" sz="1000" b="0" i="0" u="none" strike="noStrike">
                          <a:solidFill>
                            <a:srgbClr val="000000"/>
                          </a:solidFill>
                          <a:effectLst/>
                          <a:latin typeface="Calibri" panose="020F0502020204030204" pitchFamily="34" charset="0"/>
                        </a:rPr>
                        <a:t>Staff interviews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090142736"/>
                  </a:ext>
                </a:extLst>
              </a:tr>
              <a:tr h="126426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plan for teaching </a:t>
                      </a:r>
                      <a:r>
                        <a:rPr lang="en-US" sz="1050" b="1" i="0" u="sng" strike="noStrike">
                          <a:solidFill>
                            <a:srgbClr val="000000"/>
                          </a:solidFill>
                          <a:effectLst/>
                          <a:latin typeface="Calibri" panose="020F0502020204030204" pitchFamily="34" charset="0"/>
                        </a:rPr>
                        <a:t>students </a:t>
                      </a:r>
                      <a:r>
                        <a:rPr lang="en-US" sz="1050" b="0" i="0" u="none" strike="noStrike">
                          <a:solidFill>
                            <a:srgbClr val="000000"/>
                          </a:solidFill>
                          <a:effectLst/>
                          <a:latin typeface="Calibri" panose="020F0502020204030204" pitchFamily="34" charset="0"/>
                        </a:rPr>
                        <a:t>expectations/ rules/acknowledgements is developed scheduled and delivered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Students are introduced/taught all of the following: school expectations, rules for specific setting, and the acknowledgement system guidelines.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are introduced/taught two (2) of the following: school expectations, rules for specific setting, and the acknowledgement system guidelines.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are introduced/taught only one (1) of the following: school expectations, rules for specific setting, and the acknowledgement system guidelines.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are not introduced/taught any of the following:  school expectations, rules for specific setting, and the acknowledgement system guidelines.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Student handbook Lesson plans</a:t>
                      </a:r>
                      <a:br>
                        <a:rPr lang="en-US" sz="1000" b="0" i="0" u="none" strike="noStrike">
                          <a:solidFill>
                            <a:srgbClr val="000000"/>
                          </a:solidFill>
                          <a:effectLst/>
                          <a:latin typeface="Calibri" panose="020F0502020204030204" pitchFamily="34" charset="0"/>
                        </a:rPr>
                      </a:br>
                      <a:r>
                        <a:rPr lang="en-US" sz="1000" b="0" i="0" u="none" strike="noStrike">
                          <a:solidFill>
                            <a:srgbClr val="1F1D1E"/>
                          </a:solidFill>
                          <a:effectLst/>
                          <a:latin typeface="Calibri" panose="020F0502020204030204" pitchFamily="34" charset="0"/>
                        </a:rPr>
                        <a:t>Tier 1 action plans </a:t>
                      </a:r>
                      <a:r>
                        <a:rPr lang="en-US" sz="1000" b="0" i="0" u="none" strike="noStrike">
                          <a:solidFill>
                            <a:srgbClr val="000000"/>
                          </a:solidFill>
                          <a:effectLst/>
                          <a:latin typeface="Calibri" panose="020F0502020204030204" pitchFamily="34" charset="0"/>
                        </a:rPr>
                        <a:t>School calendar Master schedule</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222610225"/>
                  </a:ext>
                </a:extLst>
              </a:tr>
            </a:tbl>
          </a:graphicData>
        </a:graphic>
      </p:graphicFrame>
      <p:sp>
        <p:nvSpPr>
          <p:cNvPr id="6" name="Title 7">
            <a:extLst>
              <a:ext uri="{FF2B5EF4-FFF2-40B4-BE49-F238E27FC236}">
                <a16:creationId xmlns:a16="http://schemas.microsoft.com/office/drawing/2014/main" id="{03892397-2D27-78C8-D6AE-76A84A6C63B6}"/>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886420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7B91CCC-1C01-4AA2-BEDD-528BDF884332}"/>
              </a:ext>
            </a:extLst>
          </p:cNvPr>
          <p:cNvGraphicFramePr>
            <a:graphicFrameLocks noGrp="1"/>
          </p:cNvGraphicFramePr>
          <p:nvPr>
            <p:extLst>
              <p:ext uri="{D42A27DB-BD31-4B8C-83A1-F6EECF244321}">
                <p14:modId xmlns:p14="http://schemas.microsoft.com/office/powerpoint/2010/main" val="1684035378"/>
              </p:ext>
            </p:extLst>
          </p:nvPr>
        </p:nvGraphicFramePr>
        <p:xfrm>
          <a:off x="88491" y="493703"/>
          <a:ext cx="12015017" cy="6238793"/>
        </p:xfrm>
        <a:graphic>
          <a:graphicData uri="http://schemas.openxmlformats.org/drawingml/2006/table">
            <a:tbl>
              <a:tblPr/>
              <a:tblGrid>
                <a:gridCol w="485207">
                  <a:extLst>
                    <a:ext uri="{9D8B030D-6E8A-4147-A177-3AD203B41FA5}">
                      <a16:colId xmlns:a16="http://schemas.microsoft.com/office/drawing/2014/main" val="2709439652"/>
                    </a:ext>
                  </a:extLst>
                </a:gridCol>
                <a:gridCol w="343059">
                  <a:extLst>
                    <a:ext uri="{9D8B030D-6E8A-4147-A177-3AD203B41FA5}">
                      <a16:colId xmlns:a16="http://schemas.microsoft.com/office/drawing/2014/main" val="1634941727"/>
                    </a:ext>
                  </a:extLst>
                </a:gridCol>
                <a:gridCol w="2102097">
                  <a:extLst>
                    <a:ext uri="{9D8B030D-6E8A-4147-A177-3AD203B41FA5}">
                      <a16:colId xmlns:a16="http://schemas.microsoft.com/office/drawing/2014/main" val="679528820"/>
                    </a:ext>
                  </a:extLst>
                </a:gridCol>
                <a:gridCol w="1420046">
                  <a:extLst>
                    <a:ext uri="{9D8B030D-6E8A-4147-A177-3AD203B41FA5}">
                      <a16:colId xmlns:a16="http://schemas.microsoft.com/office/drawing/2014/main" val="1651548685"/>
                    </a:ext>
                  </a:extLst>
                </a:gridCol>
                <a:gridCol w="2386100">
                  <a:extLst>
                    <a:ext uri="{9D8B030D-6E8A-4147-A177-3AD203B41FA5}">
                      <a16:colId xmlns:a16="http://schemas.microsoft.com/office/drawing/2014/main" val="1130363126"/>
                    </a:ext>
                  </a:extLst>
                </a:gridCol>
                <a:gridCol w="1965068">
                  <a:extLst>
                    <a:ext uri="{9D8B030D-6E8A-4147-A177-3AD203B41FA5}">
                      <a16:colId xmlns:a16="http://schemas.microsoft.com/office/drawing/2014/main" val="2535580096"/>
                    </a:ext>
                  </a:extLst>
                </a:gridCol>
                <a:gridCol w="1589407">
                  <a:extLst>
                    <a:ext uri="{9D8B030D-6E8A-4147-A177-3AD203B41FA5}">
                      <a16:colId xmlns:a16="http://schemas.microsoft.com/office/drawing/2014/main" val="1804914728"/>
                    </a:ext>
                  </a:extLst>
                </a:gridCol>
                <a:gridCol w="1724033">
                  <a:extLst>
                    <a:ext uri="{9D8B030D-6E8A-4147-A177-3AD203B41FA5}">
                      <a16:colId xmlns:a16="http://schemas.microsoft.com/office/drawing/2014/main" val="2405462306"/>
                    </a:ext>
                  </a:extLst>
                </a:gridCol>
              </a:tblGrid>
              <a:tr h="280491">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0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00" b="1" i="1" u="none" strike="noStrike">
                          <a:solidFill>
                            <a:srgbClr val="000000"/>
                          </a:solidFill>
                          <a:effectLst/>
                          <a:latin typeface="Calibri" panose="020F0502020204030204" pitchFamily="34" charset="0"/>
                        </a:rPr>
                        <a:t>Possible Data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36863497"/>
                  </a:ext>
                </a:extLst>
              </a:tr>
              <a:tr h="280491">
                <a:tc rowSpan="5">
                  <a:txBody>
                    <a:bodyPr/>
                    <a:lstStyle/>
                    <a:p>
                      <a:pPr algn="ctr" fontAlgn="ctr"/>
                      <a:r>
                        <a:rPr lang="en-US" sz="1050" b="1" i="0" u="none" strike="noStrike">
                          <a:solidFill>
                            <a:srgbClr val="000000"/>
                          </a:solidFill>
                          <a:effectLst/>
                          <a:latin typeface="Calibri" panose="020F0502020204030204" pitchFamily="34" charset="0"/>
                        </a:rPr>
                        <a:t>8:</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Implementation Plan: Calendar and Actions</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962267040"/>
                  </a:ext>
                </a:extLst>
              </a:tr>
              <a:tr h="1631946">
                <a:tc vMerge="1">
                  <a:txBody>
                    <a:bodyPr/>
                    <a:lstStyle/>
                    <a:p>
                      <a:endParaRPr lang="en-US"/>
                    </a:p>
                  </a:txBody>
                  <a:tcPr>
                    <a:lnT w="12700" cap="flat" cmpd="sng" algn="ctr">
                      <a:solidFill>
                        <a:srgbClr val="000000"/>
                      </a:solidFill>
                      <a:prstDash val="solid"/>
                      <a:round/>
                      <a:headEnd type="none" w="med" len="med"/>
                      <a:tailEnd type="none" w="med" len="med"/>
                    </a:lnT>
                  </a:tcPr>
                </a:tc>
                <a:tc>
                  <a:txBody>
                    <a:bodyPr/>
                    <a:lstStyle/>
                    <a:p>
                      <a:pPr algn="ctr" fontAlgn="ctr"/>
                      <a:r>
                        <a:rPr lang="en-US" sz="1050" b="1" i="0" u="none" strike="noStrike">
                          <a:solidFill>
                            <a:srgbClr val="000000"/>
                          </a:solidFill>
                          <a:effectLst/>
                          <a:latin typeface="Calibri" panose="020F0502020204030204" pitchFamily="34" charset="0"/>
                        </a:rPr>
                        <a:t>43</a:t>
                      </a:r>
                    </a:p>
                  </a:txBody>
                  <a:tcPr anchor="ctr">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Booster sessions for </a:t>
                      </a:r>
                      <a:r>
                        <a:rPr lang="en-US" sz="1050" b="1" i="0" u="sng" strike="noStrike">
                          <a:solidFill>
                            <a:srgbClr val="000000"/>
                          </a:solidFill>
                          <a:effectLst/>
                          <a:latin typeface="Calibri" panose="020F0502020204030204" pitchFamily="34" charset="0"/>
                        </a:rPr>
                        <a:t>students and staff</a:t>
                      </a:r>
                      <a:r>
                        <a:rPr lang="en-US" sz="1050" b="0" i="0" u="none" strike="noStrike">
                          <a:solidFill>
                            <a:srgbClr val="000000"/>
                          </a:solidFill>
                          <a:effectLst/>
                          <a:latin typeface="Calibri" panose="020F0502020204030204" pitchFamily="34" charset="0"/>
                        </a:rPr>
                        <a:t> are planned, scheduled, and implemented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Booster sessions are planned and delivered to reteach staff/students at least once in the year and additionally at times when the data suggest problems by an increase in discipline referrals per day per month or a high number of referrals in a specified area. Expectations and rules are reviewed with students regularly (at least 1x per week).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Booster sessions are not utilized fully.  </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For example: booster sessions are held for students but not staff; booster sessions are held for staff, but not students; booster sessions are not held, but rules &amp; expectations are reviewed at least weekly with students.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Booster sessions for students and staff are </a:t>
                      </a:r>
                      <a:r>
                        <a:rPr lang="en-US" sz="1000" b="1" i="0" u="none" strike="noStrike">
                          <a:solidFill>
                            <a:srgbClr val="000000"/>
                          </a:solidFill>
                          <a:effectLst/>
                          <a:latin typeface="Calibri" panose="020F0502020204030204" pitchFamily="34" charset="0"/>
                        </a:rPr>
                        <a:t>not </a:t>
                      </a:r>
                      <a:r>
                        <a:rPr lang="en-US" sz="1000" b="0" i="0" u="none" strike="noStrike">
                          <a:solidFill>
                            <a:srgbClr val="000000"/>
                          </a:solidFill>
                          <a:effectLst/>
                          <a:latin typeface="Calibri" panose="020F0502020204030204" pitchFamily="34" charset="0"/>
                        </a:rPr>
                        <a:t>scheduled/planned. Expectations and rules are reviewed with students once a month or less.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1F1D1E"/>
                          </a:solidFill>
                          <a:effectLst/>
                          <a:latin typeface="Calibri" panose="020F0502020204030204" pitchFamily="34" charset="0"/>
                        </a:rPr>
                        <a:t>Tier 1 action plans</a:t>
                      </a:r>
                      <a:br>
                        <a:rPr lang="en-US" sz="1000" b="0" i="0" u="none" strike="noStrike">
                          <a:solidFill>
                            <a:srgbClr val="1F1D1E"/>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Professional development calendar</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Lesson plans School calendar Master schedule</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547124748"/>
                  </a:ext>
                </a:extLst>
              </a:tr>
              <a:tr h="1121963">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Schedule for acknowledgements/incentives for the year is planned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a clear plan for the type and frequency of acknowledgements/incentives to be delivered throughout the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no plan for the type and frequency of acknowledgements/incentives to be delivered throughout the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1F1D1E"/>
                          </a:solidFill>
                          <a:effectLst/>
                          <a:latin typeface="Calibri" panose="020F0502020204030204" pitchFamily="34" charset="0"/>
                        </a:rPr>
                        <a:t>Tier 1 action plans</a:t>
                      </a:r>
                      <a:br>
                        <a:rPr lang="en-US" sz="1000" b="0" i="0" u="none" strike="noStrike">
                          <a:solidFill>
                            <a:srgbClr val="1F1D1E"/>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handbook</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School calendar</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Master schedule</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742544277"/>
                  </a:ext>
                </a:extLst>
              </a:tr>
              <a:tr h="1461951">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Plans for orienting incoming staff and students are developed and implemented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PBIS/Tier 1 Team has planned for and carries out the introduction of School-wide PBIS and training of new staff and students throughout the school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PBIS/Tier 1 Team has planned for the introduction of School-wide PBS and training of either new students or new staff, but does not include plans for training both.  OR the team has plans but has not implemented them.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PBIS/Tier 1 Team has not planned for the introduction of School- wide PBIS and training of new staff or students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1F1D1E"/>
                          </a:solidFill>
                          <a:effectLst/>
                          <a:latin typeface="Calibri" panose="020F0502020204030204" pitchFamily="34" charset="0"/>
                        </a:rPr>
                        <a:t>New Hire Orientation - Site Day Review</a:t>
                      </a:r>
                      <a:br>
                        <a:rPr lang="en-US" sz="1000" b="0" i="0" u="none" strike="noStrike">
                          <a:solidFill>
                            <a:srgbClr val="1F1D1E"/>
                          </a:solidFill>
                          <a:effectLst/>
                          <a:latin typeface="Calibri" panose="020F0502020204030204" pitchFamily="34" charset="0"/>
                        </a:rPr>
                      </a:br>
                      <a:r>
                        <a:rPr lang="en-US" sz="1000" b="0" i="0" u="none" strike="noStrike">
                          <a:solidFill>
                            <a:srgbClr val="1F1D1E"/>
                          </a:solidFill>
                          <a:effectLst/>
                          <a:latin typeface="Calibri" panose="020F0502020204030204" pitchFamily="34" charset="0"/>
                        </a:rPr>
                        <a:t>Tier 1 action plans </a:t>
                      </a:r>
                      <a:r>
                        <a:rPr lang="en-US" sz="1000" b="0" i="0" u="none" strike="noStrike">
                          <a:solidFill>
                            <a:srgbClr val="000000"/>
                          </a:solidFill>
                          <a:effectLst/>
                          <a:latin typeface="Calibri" panose="020F0502020204030204" pitchFamily="34" charset="0"/>
                        </a:rPr>
                        <a:t>Staff handbook Student handbook</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Lesson plans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149448132"/>
                  </a:ext>
                </a:extLst>
              </a:tr>
              <a:tr h="1461951">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Plans for involving families/community are developed and implemented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PBIS/Tier 1 Team has planned for the introduction and on-going involvement of school-wide PBIS to families/community (i.e., newsletter, brochure, PTA, open-house, team member,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PBIS/Tier 1 Team has not introduced school-wide PBIS to families/community.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1F1D1E"/>
                          </a:solidFill>
                          <a:effectLst/>
                          <a:latin typeface="Calibri" panose="020F0502020204030204" pitchFamily="34" charset="0"/>
                        </a:rPr>
                        <a:t>Tier 1 action plans </a:t>
                      </a:r>
                      <a:r>
                        <a:rPr lang="en-US" sz="1000" b="0" i="0" u="none" strike="noStrike">
                          <a:solidFill>
                            <a:srgbClr val="000000"/>
                          </a:solidFill>
                          <a:effectLst/>
                          <a:latin typeface="Calibri" panose="020F0502020204030204" pitchFamily="34" charset="0"/>
                        </a:rPr>
                        <a:t>Staff handbook</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professional development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Home-school communications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School calendar</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839175315"/>
                  </a:ext>
                </a:extLst>
              </a:tr>
            </a:tbl>
          </a:graphicData>
        </a:graphic>
      </p:graphicFrame>
      <p:sp>
        <p:nvSpPr>
          <p:cNvPr id="4" name="Title 7">
            <a:extLst>
              <a:ext uri="{FF2B5EF4-FFF2-40B4-BE49-F238E27FC236}">
                <a16:creationId xmlns:a16="http://schemas.microsoft.com/office/drawing/2014/main" id="{ED7BEDAD-92E1-AC3F-85AE-F2860B2C14AF}"/>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3297452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5BB4BD6-158C-4840-A800-8CC6FF4ACE11}"/>
              </a:ext>
            </a:extLst>
          </p:cNvPr>
          <p:cNvGraphicFramePr>
            <a:graphicFrameLocks noGrp="1"/>
          </p:cNvGraphicFramePr>
          <p:nvPr>
            <p:extLst>
              <p:ext uri="{D42A27DB-BD31-4B8C-83A1-F6EECF244321}">
                <p14:modId xmlns:p14="http://schemas.microsoft.com/office/powerpoint/2010/main" val="677178982"/>
              </p:ext>
            </p:extLst>
          </p:nvPr>
        </p:nvGraphicFramePr>
        <p:xfrm>
          <a:off x="266700" y="422322"/>
          <a:ext cx="11684000" cy="6324600"/>
        </p:xfrm>
        <a:graphic>
          <a:graphicData uri="http://schemas.openxmlformats.org/drawingml/2006/table">
            <a:tbl>
              <a:tblPr/>
              <a:tblGrid>
                <a:gridCol w="441512">
                  <a:extLst>
                    <a:ext uri="{9D8B030D-6E8A-4147-A177-3AD203B41FA5}">
                      <a16:colId xmlns:a16="http://schemas.microsoft.com/office/drawing/2014/main" val="1712013279"/>
                    </a:ext>
                  </a:extLst>
                </a:gridCol>
                <a:gridCol w="421341">
                  <a:extLst>
                    <a:ext uri="{9D8B030D-6E8A-4147-A177-3AD203B41FA5}">
                      <a16:colId xmlns:a16="http://schemas.microsoft.com/office/drawing/2014/main" val="3369503402"/>
                    </a:ext>
                  </a:extLst>
                </a:gridCol>
                <a:gridCol w="2286000">
                  <a:extLst>
                    <a:ext uri="{9D8B030D-6E8A-4147-A177-3AD203B41FA5}">
                      <a16:colId xmlns:a16="http://schemas.microsoft.com/office/drawing/2014/main" val="2815605562"/>
                    </a:ext>
                  </a:extLst>
                </a:gridCol>
                <a:gridCol w="564776">
                  <a:extLst>
                    <a:ext uri="{9D8B030D-6E8A-4147-A177-3AD203B41FA5}">
                      <a16:colId xmlns:a16="http://schemas.microsoft.com/office/drawing/2014/main" val="2710212539"/>
                    </a:ext>
                  </a:extLst>
                </a:gridCol>
                <a:gridCol w="2097742">
                  <a:extLst>
                    <a:ext uri="{9D8B030D-6E8A-4147-A177-3AD203B41FA5}">
                      <a16:colId xmlns:a16="http://schemas.microsoft.com/office/drawing/2014/main" val="1901027353"/>
                    </a:ext>
                  </a:extLst>
                </a:gridCol>
                <a:gridCol w="2232211">
                  <a:extLst>
                    <a:ext uri="{9D8B030D-6E8A-4147-A177-3AD203B41FA5}">
                      <a16:colId xmlns:a16="http://schemas.microsoft.com/office/drawing/2014/main" val="2950276220"/>
                    </a:ext>
                  </a:extLst>
                </a:gridCol>
                <a:gridCol w="2268818">
                  <a:extLst>
                    <a:ext uri="{9D8B030D-6E8A-4147-A177-3AD203B41FA5}">
                      <a16:colId xmlns:a16="http://schemas.microsoft.com/office/drawing/2014/main" val="3068536425"/>
                    </a:ext>
                  </a:extLst>
                </a:gridCol>
                <a:gridCol w="1371600">
                  <a:extLst>
                    <a:ext uri="{9D8B030D-6E8A-4147-A177-3AD203B41FA5}">
                      <a16:colId xmlns:a16="http://schemas.microsoft.com/office/drawing/2014/main" val="2914556169"/>
                    </a:ext>
                  </a:extLst>
                </a:gridCol>
              </a:tblGrid>
              <a:tr h="0">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686784850"/>
                  </a:ext>
                </a:extLst>
              </a:tr>
              <a:tr h="0">
                <a:tc rowSpan="6">
                  <a:txBody>
                    <a:bodyPr/>
                    <a:lstStyle/>
                    <a:p>
                      <a:pPr algn="ctr" fontAlgn="ctr"/>
                      <a:r>
                        <a:rPr lang="en-US" sz="1050" b="1" i="0" u="none" strike="noStrike">
                          <a:solidFill>
                            <a:srgbClr val="000000"/>
                          </a:solidFill>
                          <a:effectLst/>
                          <a:latin typeface="Calibri" panose="020F0502020204030204" pitchFamily="34" charset="0"/>
                        </a:rPr>
                        <a:t>7:</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Lesson Plans for Teaching Expectations and Social &amp; Emotional Competencies</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50" b="1" i="0" u="none" strike="noStrike">
                          <a:solidFill>
                            <a:srgbClr val="000000"/>
                          </a:solidFill>
                          <a:effectLst/>
                          <a:latin typeface="Calibri" panose="020F0502020204030204" pitchFamily="34" charset="0"/>
                        </a:rPr>
                        <a:t>34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Behavioral lessons includes teaching expectations and rules.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are developed and used to teach rules and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were developed and used to teach rules, but not developed for expectations or vice versa.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have not been developed or used to teach rules or expectations</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Staff handbook Master schedule </a:t>
                      </a:r>
                      <a:r>
                        <a:rPr lang="en-US" sz="1000" b="0" i="0" u="none" strike="noStrike">
                          <a:solidFill>
                            <a:srgbClr val="1F1D1E"/>
                          </a:solidFill>
                          <a:effectLst/>
                          <a:latin typeface="Calibri" panose="020F0502020204030204" pitchFamily="34" charset="0"/>
                        </a:rPr>
                        <a:t>Tier 1 action plans</a:t>
                      </a:r>
                      <a:br>
                        <a:rPr lang="en-US" sz="1000" b="0" i="0" u="none" strike="noStrike">
                          <a:solidFill>
                            <a:srgbClr val="1F1D1E"/>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023992564"/>
                  </a:ext>
                </a:extLst>
              </a:tr>
              <a:tr h="14422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Lessons include examples and non-examples of appropriate behavior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include both examples of appropriate behavior and examples of inappropriate behavior.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give no specific examples or non- examples or there are no lesson plans.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walkthroughs and classroom ecology</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860205838"/>
                  </a:ext>
                </a:extLst>
              </a:tr>
              <a:tr h="14422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Lessons use a variety of teaching strategies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are taught using at least 3 different teaching strategies (i.e., modeling, role- playing, videotaping)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have been introduced using fewer than 3 teaching strategies.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 have </a:t>
                      </a:r>
                      <a:r>
                        <a:rPr lang="en-US" sz="1000" b="1" i="0" u="none" strike="noStrike">
                          <a:solidFill>
                            <a:srgbClr val="000000"/>
                          </a:solidFill>
                          <a:effectLst/>
                          <a:latin typeface="Calibri" panose="020F0502020204030204" pitchFamily="34" charset="0"/>
                        </a:rPr>
                        <a:t>not </a:t>
                      </a:r>
                      <a:r>
                        <a:rPr lang="en-US" sz="1000" b="0" i="0" u="none" strike="noStrike">
                          <a:solidFill>
                            <a:srgbClr val="000000"/>
                          </a:solidFill>
                          <a:effectLst/>
                          <a:latin typeface="Calibri" panose="020F0502020204030204" pitchFamily="34" charset="0"/>
                        </a:rPr>
                        <a:t>been taught or do not exist.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walkthroughs and classroom ecology</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010007833"/>
                  </a:ext>
                </a:extLst>
              </a:tr>
              <a:tr h="529737">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Lessons that reinforce social and emotional competencies and behavior teaching are embedded into subject area curriculum.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Nearly all </a:t>
                      </a:r>
                      <a:r>
                        <a:rPr lang="en-US" sz="1000" b="0" i="0" u="none" strike="noStrike">
                          <a:solidFill>
                            <a:srgbClr val="000000"/>
                          </a:solidFill>
                          <a:effectLst/>
                          <a:latin typeface="Calibri" panose="020F0502020204030204" pitchFamily="34" charset="0"/>
                        </a:rPr>
                        <a:t>teachers embed SEL and behavior teaching into subject area curriculum on a daily basis.</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More than 75% of staff are engaged in understanding and implementing the Second Step curriculum and/or RULER Framework.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About 50%</a:t>
                      </a:r>
                      <a:r>
                        <a:rPr lang="en-US" sz="1000" b="0" i="0" u="none" strike="noStrike">
                          <a:solidFill>
                            <a:srgbClr val="000000"/>
                          </a:solidFill>
                          <a:effectLst/>
                          <a:latin typeface="Calibri" panose="020F0502020204030204" pitchFamily="34" charset="0"/>
                        </a:rPr>
                        <a:t> of teachers embed SEL and behavior teaching into subject area curriculum or embed SEL and behavior teaching 3 times per week. </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Some staff (50-75%) are engaged in understanding and implementing the Second Step curriculum and/or RULER Framework.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Less than 50%</a:t>
                      </a:r>
                      <a:r>
                        <a:rPr lang="en-US" sz="1000" b="0" i="0" u="none" strike="noStrike">
                          <a:solidFill>
                            <a:srgbClr val="000000"/>
                          </a:solidFill>
                          <a:effectLst/>
                          <a:latin typeface="Calibri" panose="020F0502020204030204" pitchFamily="34" charset="0"/>
                        </a:rPr>
                        <a:t> of all teachers embed SEL and behavior teaching into subject area curriculum or only occasionally remember to include SEL and behavior teaching into subject matter. </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Few staff (less than 50%) are engaged in understanding and implementing the Second Step curriculum and/or RULER Framework.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Second Step Lesson Completion Report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CASEL Classroom SEL Self-Reflection</a:t>
                      </a:r>
                      <a:br>
                        <a:rPr lang="en-US" sz="1000" b="0" i="0" u="none" strike="sng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walkthrough</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959695210"/>
                  </a:ext>
                </a:extLst>
              </a:tr>
              <a:tr h="50478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Faculty/staff and students are involved in development &amp; delivery of behavioral and SEL curriculum.</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Faculty, staff, and students </a:t>
                      </a:r>
                      <a:r>
                        <a:rPr lang="en-US" sz="1000" b="1" i="0" u="none" strike="noStrike">
                          <a:solidFill>
                            <a:srgbClr val="000000"/>
                          </a:solidFill>
                          <a:effectLst/>
                          <a:latin typeface="Calibri" panose="020F0502020204030204" pitchFamily="34" charset="0"/>
                        </a:rPr>
                        <a:t>are </a:t>
                      </a:r>
                      <a:r>
                        <a:rPr lang="en-US" sz="1000" b="0" i="0" u="none" strike="noStrike">
                          <a:solidFill>
                            <a:srgbClr val="000000"/>
                          </a:solidFill>
                          <a:effectLst/>
                          <a:latin typeface="Calibri" panose="020F0502020204030204" pitchFamily="34" charset="0"/>
                        </a:rPr>
                        <a:t>involved in the development and delivery of lesson plans to teach </a:t>
                      </a:r>
                      <a:r>
                        <a:rPr lang="en-US" sz="1000" b="0" i="0" u="sng" strike="noStrike">
                          <a:solidFill>
                            <a:srgbClr val="000000"/>
                          </a:solidFill>
                          <a:effectLst/>
                          <a:latin typeface="Calibri" panose="020F0502020204030204" pitchFamily="34" charset="0"/>
                        </a:rPr>
                        <a:t>behavior expectations and rules </a:t>
                      </a:r>
                      <a:r>
                        <a:rPr lang="en-US" sz="1000" b="0" i="0" u="none" strike="noStrike">
                          <a:solidFill>
                            <a:srgbClr val="000000"/>
                          </a:solidFill>
                          <a:effectLst/>
                          <a:latin typeface="Calibri" panose="020F0502020204030204" pitchFamily="34" charset="0"/>
                        </a:rPr>
                        <a:t>for specific settings.</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Classroom teachers are involved in the delivery of lesson plans to </a:t>
                      </a:r>
                      <a:r>
                        <a:rPr lang="en-US" sz="1000" b="0" i="0" u="sng" strike="noStrike">
                          <a:solidFill>
                            <a:srgbClr val="000000"/>
                          </a:solidFill>
                          <a:effectLst/>
                          <a:latin typeface="Calibri" panose="020F0502020204030204" pitchFamily="34" charset="0"/>
                        </a:rPr>
                        <a:t>teach social and emotional competencies</a:t>
                      </a:r>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Faculty, staff, and students </a:t>
                      </a:r>
                      <a:r>
                        <a:rPr lang="en-US" sz="1000" b="1" i="0" u="none" strike="noStrike">
                          <a:solidFill>
                            <a:srgbClr val="000000"/>
                          </a:solidFill>
                          <a:effectLst/>
                          <a:latin typeface="Calibri" panose="020F0502020204030204" pitchFamily="34" charset="0"/>
                        </a:rPr>
                        <a:t>are not </a:t>
                      </a:r>
                      <a:r>
                        <a:rPr lang="en-US" sz="1000" b="0" i="0" u="none" strike="noStrike">
                          <a:solidFill>
                            <a:srgbClr val="000000"/>
                          </a:solidFill>
                          <a:effectLst/>
                          <a:latin typeface="Calibri" panose="020F0502020204030204" pitchFamily="34" charset="0"/>
                        </a:rPr>
                        <a:t>involved in the development and delivery of lesson plans to teach </a:t>
                      </a:r>
                      <a:r>
                        <a:rPr lang="en-US" sz="1000" b="0" i="0" u="sng" strike="noStrike">
                          <a:solidFill>
                            <a:srgbClr val="000000"/>
                          </a:solidFill>
                          <a:effectLst/>
                          <a:latin typeface="Calibri" panose="020F0502020204030204" pitchFamily="34" charset="0"/>
                        </a:rPr>
                        <a:t>behavior expectations and rules</a:t>
                      </a:r>
                      <a:r>
                        <a:rPr lang="en-US" sz="1000" b="0" i="0" u="none" strike="noStrike">
                          <a:solidFill>
                            <a:srgbClr val="000000"/>
                          </a:solidFill>
                          <a:effectLst/>
                          <a:latin typeface="Calibri" panose="020F0502020204030204" pitchFamily="34" charset="0"/>
                        </a:rPr>
                        <a:t> for specific settings.</a:t>
                      </a:r>
                      <a:br>
                        <a:rPr lang="en-US" sz="1000" b="0" i="0" u="none" strike="noStrike">
                          <a:solidFill>
                            <a:srgbClr val="000000"/>
                          </a:solidFill>
                          <a:effectLst/>
                          <a:latin typeface="Calibri" panose="020F0502020204030204" pitchFamily="34" charset="0"/>
                        </a:rPr>
                      </a:b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Classroom teachers are not involved in the delivery of lesson plans to teach s</a:t>
                      </a:r>
                      <a:r>
                        <a:rPr lang="en-US" sz="1000" b="0" i="0" u="sng" strike="noStrike">
                          <a:solidFill>
                            <a:srgbClr val="000000"/>
                          </a:solidFill>
                          <a:effectLst/>
                          <a:latin typeface="Calibri" panose="020F0502020204030204" pitchFamily="34" charset="0"/>
                        </a:rPr>
                        <a:t>ocial and emotional competencies. </a:t>
                      </a: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 surveys or interviews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surveys or interviews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Lesson plans</a:t>
                      </a:r>
                      <a:br>
                        <a:rPr lang="en-US" sz="1000" b="0" i="0" u="none" strike="noStrike">
                          <a:solidFill>
                            <a:srgbClr val="000000"/>
                          </a:solidFill>
                          <a:effectLst/>
                          <a:latin typeface="Calibri" panose="020F0502020204030204" pitchFamily="34" charset="0"/>
                        </a:rPr>
                      </a:br>
                      <a:r>
                        <a:rPr lang="en-US" sz="1000" b="0" i="0" u="none" strike="noStrike">
                          <a:solidFill>
                            <a:srgbClr val="1F1D1E"/>
                          </a:solidFill>
                          <a:effectLst/>
                          <a:latin typeface="Calibri" panose="020F0502020204030204" pitchFamily="34" charset="0"/>
                        </a:rPr>
                        <a:t>Tier 1 action plans</a:t>
                      </a: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174272639"/>
                  </a:ext>
                </a:extLst>
              </a:tr>
              <a:tr h="291882">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Strategies to share key features of PBIS program with families/community are developed and implemented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 Plan </a:t>
                      </a:r>
                      <a:r>
                        <a:rPr lang="en-US" sz="1000" b="1" i="0" u="none" strike="noStrike">
                          <a:solidFill>
                            <a:srgbClr val="000000"/>
                          </a:solidFill>
                          <a:effectLst/>
                          <a:latin typeface="Calibri" panose="020F0502020204030204" pitchFamily="34" charset="0"/>
                        </a:rPr>
                        <a:t>includes </a:t>
                      </a:r>
                      <a:r>
                        <a:rPr lang="en-US" sz="1000" b="0" i="0" u="none" strike="noStrike">
                          <a:solidFill>
                            <a:srgbClr val="000000"/>
                          </a:solidFill>
                          <a:effectLst/>
                          <a:latin typeface="Calibri" panose="020F0502020204030204" pitchFamily="34" charset="0"/>
                        </a:rPr>
                        <a:t>strategies to reinforce lessons with families and the community (i.e., after-school programs teach expectations, newsletters with tips for meeting expectations at home)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 PBIS plan </a:t>
                      </a:r>
                      <a:r>
                        <a:rPr lang="en-US" sz="1000" b="1" i="0" u="none" strike="noStrike">
                          <a:solidFill>
                            <a:srgbClr val="000000"/>
                          </a:solidFill>
                          <a:effectLst/>
                          <a:latin typeface="Calibri" panose="020F0502020204030204" pitchFamily="34" charset="0"/>
                        </a:rPr>
                        <a:t>does not include </a:t>
                      </a:r>
                      <a:r>
                        <a:rPr lang="en-US" sz="1000" b="0" i="0" u="none" strike="noStrike">
                          <a:solidFill>
                            <a:srgbClr val="000000"/>
                          </a:solidFill>
                          <a:effectLst/>
                          <a:latin typeface="Calibri" panose="020F0502020204030204" pitchFamily="34" charset="0"/>
                        </a:rPr>
                        <a:t>strategies to be used by families and the community or there is not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Home-school communications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Family event calendars </a:t>
                      </a:r>
                      <a:r>
                        <a:rPr lang="en-US" sz="1050" b="0" i="0" u="none" strike="noStrike">
                          <a:solidFill>
                            <a:srgbClr val="1F1D1E"/>
                          </a:solidFill>
                          <a:effectLst/>
                          <a:latin typeface="Calibri" panose="020F0502020204030204" pitchFamily="34" charset="0"/>
                        </a:rPr>
                        <a:t>Tier 1 action plans</a:t>
                      </a: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57530695"/>
                  </a:ext>
                </a:extLst>
              </a:tr>
            </a:tbl>
          </a:graphicData>
        </a:graphic>
      </p:graphicFrame>
      <p:sp>
        <p:nvSpPr>
          <p:cNvPr id="5" name="Title 7">
            <a:extLst>
              <a:ext uri="{FF2B5EF4-FFF2-40B4-BE49-F238E27FC236}">
                <a16:creationId xmlns:a16="http://schemas.microsoft.com/office/drawing/2014/main" id="{A3C55180-85D3-B86D-50EA-A77F2D86E746}"/>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3747361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681ABA2-17F5-41E2-8D93-A3D9E518DB67}"/>
              </a:ext>
            </a:extLst>
          </p:cNvPr>
          <p:cNvGraphicFramePr>
            <a:graphicFrameLocks noGrp="1"/>
          </p:cNvGraphicFramePr>
          <p:nvPr>
            <p:extLst>
              <p:ext uri="{D42A27DB-BD31-4B8C-83A1-F6EECF244321}">
                <p14:modId xmlns:p14="http://schemas.microsoft.com/office/powerpoint/2010/main" val="1060617742"/>
              </p:ext>
            </p:extLst>
          </p:nvPr>
        </p:nvGraphicFramePr>
        <p:xfrm>
          <a:off x="254000" y="501513"/>
          <a:ext cx="11704917" cy="6149340"/>
        </p:xfrm>
        <a:graphic>
          <a:graphicData uri="http://schemas.openxmlformats.org/drawingml/2006/table">
            <a:tbl>
              <a:tblPr/>
              <a:tblGrid>
                <a:gridCol w="437596">
                  <a:extLst>
                    <a:ext uri="{9D8B030D-6E8A-4147-A177-3AD203B41FA5}">
                      <a16:colId xmlns:a16="http://schemas.microsoft.com/office/drawing/2014/main" val="2805094181"/>
                    </a:ext>
                  </a:extLst>
                </a:gridCol>
                <a:gridCol w="431475">
                  <a:extLst>
                    <a:ext uri="{9D8B030D-6E8A-4147-A177-3AD203B41FA5}">
                      <a16:colId xmlns:a16="http://schemas.microsoft.com/office/drawing/2014/main" val="4119286373"/>
                    </a:ext>
                  </a:extLst>
                </a:gridCol>
                <a:gridCol w="2373164">
                  <a:extLst>
                    <a:ext uri="{9D8B030D-6E8A-4147-A177-3AD203B41FA5}">
                      <a16:colId xmlns:a16="http://schemas.microsoft.com/office/drawing/2014/main" val="607031660"/>
                    </a:ext>
                  </a:extLst>
                </a:gridCol>
                <a:gridCol w="439271">
                  <a:extLst>
                    <a:ext uri="{9D8B030D-6E8A-4147-A177-3AD203B41FA5}">
                      <a16:colId xmlns:a16="http://schemas.microsoft.com/office/drawing/2014/main" val="2290067861"/>
                    </a:ext>
                  </a:extLst>
                </a:gridCol>
                <a:gridCol w="1873623">
                  <a:extLst>
                    <a:ext uri="{9D8B030D-6E8A-4147-A177-3AD203B41FA5}">
                      <a16:colId xmlns:a16="http://schemas.microsoft.com/office/drawing/2014/main" val="3209633792"/>
                    </a:ext>
                  </a:extLst>
                </a:gridCol>
                <a:gridCol w="1801906">
                  <a:extLst>
                    <a:ext uri="{9D8B030D-6E8A-4147-A177-3AD203B41FA5}">
                      <a16:colId xmlns:a16="http://schemas.microsoft.com/office/drawing/2014/main" val="2585954562"/>
                    </a:ext>
                  </a:extLst>
                </a:gridCol>
                <a:gridCol w="2124636">
                  <a:extLst>
                    <a:ext uri="{9D8B030D-6E8A-4147-A177-3AD203B41FA5}">
                      <a16:colId xmlns:a16="http://schemas.microsoft.com/office/drawing/2014/main" val="3064435356"/>
                    </a:ext>
                  </a:extLst>
                </a:gridCol>
                <a:gridCol w="2223246">
                  <a:extLst>
                    <a:ext uri="{9D8B030D-6E8A-4147-A177-3AD203B41FA5}">
                      <a16:colId xmlns:a16="http://schemas.microsoft.com/office/drawing/2014/main" val="1941941504"/>
                    </a:ext>
                  </a:extLst>
                </a:gridCol>
              </a:tblGrid>
              <a:tr h="147658">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185502664"/>
                  </a:ext>
                </a:extLst>
              </a:tr>
              <a:tr h="274712">
                <a:tc rowSpan="7">
                  <a:txBody>
                    <a:bodyPr/>
                    <a:lstStyle/>
                    <a:p>
                      <a:pPr algn="ctr" fontAlgn="ctr"/>
                      <a:r>
                        <a:rPr lang="en-US" sz="1050" b="1" i="0" u="none" strike="noStrike">
                          <a:solidFill>
                            <a:srgbClr val="000000"/>
                          </a:solidFill>
                          <a:effectLst/>
                          <a:latin typeface="Calibri" panose="020F0502020204030204" pitchFamily="34" charset="0"/>
                        </a:rPr>
                        <a:t>9:</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Classroom Instruction, Systems and Routines</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50" b="1" i="0" u="none" strike="noStrike">
                          <a:solidFill>
                            <a:srgbClr val="000000"/>
                          </a:solidFill>
                          <a:effectLst/>
                          <a:latin typeface="Calibri" panose="020F0502020204030204" pitchFamily="34" charset="0"/>
                        </a:rPr>
                        <a:t>47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Classroom rules are defined for each of the school-wide expectations and are posted in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 Classroom observations Classroom PBIS plans Student handbook</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75148409"/>
                  </a:ext>
                </a:extLst>
              </a:tr>
              <a:tr h="412069">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Classroom routines and procedures are explicitly identified for activities where problems often occur (e.g. entering class, asking questions, sharpening pencil, using restroom, dismissal)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 or teacher interview</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 Student handbook Welcome family letters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895572094"/>
                  </a:ext>
                </a:extLst>
              </a:tr>
              <a:tr h="412069">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49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Expected behavior and instructional routines in classrooms are taught, reinforced and acknowledged.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Teacher surveys or interviews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 Lesson plans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469585365"/>
                  </a:ext>
                </a:extLst>
              </a:tr>
              <a:tr h="412069">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Classroom  teachers use immediate and specific postive feedback</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Teacher surveys or interviews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333876726"/>
                  </a:ext>
                </a:extLst>
              </a:tr>
              <a:tr h="412069">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Acknowledgement of students demonstrating adherence to classroom rules and routines occurs </a:t>
                      </a:r>
                      <a:r>
                        <a:rPr lang="en-US" sz="1050" b="0" i="0" u="sng" strike="noStrike">
                          <a:solidFill>
                            <a:srgbClr val="000000"/>
                          </a:solidFill>
                          <a:effectLst/>
                          <a:latin typeface="Calibri" panose="020F0502020204030204" pitchFamily="34" charset="0"/>
                        </a:rPr>
                        <a:t>more frequently</a:t>
                      </a:r>
                      <a:r>
                        <a:rPr lang="en-US" sz="1050" b="0" i="0" u="none" strike="noStrike">
                          <a:solidFill>
                            <a:srgbClr val="000000"/>
                          </a:solidFill>
                          <a:effectLst/>
                          <a:latin typeface="Calibri" panose="020F0502020204030204" pitchFamily="34" charset="0"/>
                        </a:rPr>
                        <a:t> than acknowledgement of inappropriate behaviors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Teacher surveys or interviews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189580526"/>
                  </a:ext>
                </a:extLst>
              </a:tr>
              <a:tr h="480747">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Procedures exist for tracking classroom behavior problems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Teacher surveys or interviews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Minor and major referral forms</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801976893"/>
                  </a:ext>
                </a:extLst>
              </a:tr>
              <a:tr h="484181">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Classrooms have a range of consequences/interventions for problem behavior that are documented and consistently delivered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most classrooms (more than 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many classrooms (50-75%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Evident in only a few classrooms (less than 50% of classrooms)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800" b="0" i="0" u="none" strike="noStrike">
                          <a:solidFill>
                            <a:srgbClr val="000000"/>
                          </a:solidFill>
                          <a:effectLst/>
                          <a:latin typeface="Calibri" panose="020F0502020204030204" pitchFamily="34" charset="0"/>
                        </a:rPr>
                        <a:t>Tier 1 Walkthrough</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Assessment Tool (CAT)</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observations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Teacher surveys or interviews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Classroom PBIS plans</a:t>
                      </a:r>
                      <a:br>
                        <a:rPr lang="en-US" sz="800" b="0" i="0" u="none" strike="noStrike">
                          <a:solidFill>
                            <a:srgbClr val="000000"/>
                          </a:solidFill>
                          <a:effectLst/>
                          <a:latin typeface="Calibri" panose="020F0502020204030204" pitchFamily="34" charset="0"/>
                        </a:rPr>
                      </a:br>
                      <a:r>
                        <a:rPr lang="en-US" sz="800" b="0" i="0" u="none" strike="noStrike">
                          <a:solidFill>
                            <a:srgbClr val="000000"/>
                          </a:solidFill>
                          <a:effectLst/>
                          <a:latin typeface="Calibri" panose="020F0502020204030204" pitchFamily="34" charset="0"/>
                        </a:rPr>
                        <a:t>Minor and major referral forms</a:t>
                      </a:r>
                      <a:br>
                        <a:rPr lang="en-US" sz="800" b="0" i="0" u="none" strike="noStrike">
                          <a:solidFill>
                            <a:srgbClr val="000000"/>
                          </a:solidFill>
                          <a:effectLst/>
                          <a:latin typeface="Calibri" panose="020F0502020204030204" pitchFamily="34" charset="0"/>
                        </a:rPr>
                      </a:br>
                      <a:r>
                        <a:rPr lang="en-US" sz="800" b="0" i="0" u="none" strike="noStrike">
                          <a:solidFill>
                            <a:srgbClr val="FF0000"/>
                          </a:solidFill>
                          <a:effectLst/>
                          <a:latin typeface="Calibri" panose="020F0502020204030204" pitchFamily="34" charset="0"/>
                        </a:rPr>
                        <a:t>Classroom observations (Classroom ecology)</a:t>
                      </a:r>
                      <a:endParaRPr lang="en-US" sz="8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215662999"/>
                  </a:ext>
                </a:extLst>
              </a:tr>
            </a:tbl>
          </a:graphicData>
        </a:graphic>
      </p:graphicFrame>
      <p:sp>
        <p:nvSpPr>
          <p:cNvPr id="5" name="Title 7">
            <a:extLst>
              <a:ext uri="{FF2B5EF4-FFF2-40B4-BE49-F238E27FC236}">
                <a16:creationId xmlns:a16="http://schemas.microsoft.com/office/drawing/2014/main" id="{9EDAEDDA-11FD-1743-35B3-A97EC6BD0F6D}"/>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2470548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BC5EBF7-EC32-4C68-AC0F-5BC4FCC51D76}"/>
              </a:ext>
            </a:extLst>
          </p:cNvPr>
          <p:cNvGraphicFramePr>
            <a:graphicFrameLocks noGrp="1"/>
          </p:cNvGraphicFramePr>
          <p:nvPr>
            <p:extLst>
              <p:ext uri="{D42A27DB-BD31-4B8C-83A1-F6EECF244321}">
                <p14:modId xmlns:p14="http://schemas.microsoft.com/office/powerpoint/2010/main" val="1823115716"/>
              </p:ext>
            </p:extLst>
          </p:nvPr>
        </p:nvGraphicFramePr>
        <p:xfrm>
          <a:off x="129555" y="481215"/>
          <a:ext cx="11874184" cy="6096000"/>
        </p:xfrm>
        <a:graphic>
          <a:graphicData uri="http://schemas.openxmlformats.org/drawingml/2006/table">
            <a:tbl>
              <a:tblPr/>
              <a:tblGrid>
                <a:gridCol w="355839">
                  <a:extLst>
                    <a:ext uri="{9D8B030D-6E8A-4147-A177-3AD203B41FA5}">
                      <a16:colId xmlns:a16="http://schemas.microsoft.com/office/drawing/2014/main" val="1363587214"/>
                    </a:ext>
                  </a:extLst>
                </a:gridCol>
                <a:gridCol w="387704">
                  <a:extLst>
                    <a:ext uri="{9D8B030D-6E8A-4147-A177-3AD203B41FA5}">
                      <a16:colId xmlns:a16="http://schemas.microsoft.com/office/drawing/2014/main" val="2335696301"/>
                    </a:ext>
                  </a:extLst>
                </a:gridCol>
                <a:gridCol w="2291443">
                  <a:extLst>
                    <a:ext uri="{9D8B030D-6E8A-4147-A177-3AD203B41FA5}">
                      <a16:colId xmlns:a16="http://schemas.microsoft.com/office/drawing/2014/main" val="716211293"/>
                    </a:ext>
                  </a:extLst>
                </a:gridCol>
                <a:gridCol w="1613647">
                  <a:extLst>
                    <a:ext uri="{9D8B030D-6E8A-4147-A177-3AD203B41FA5}">
                      <a16:colId xmlns:a16="http://schemas.microsoft.com/office/drawing/2014/main" val="1256600561"/>
                    </a:ext>
                  </a:extLst>
                </a:gridCol>
                <a:gridCol w="1990165">
                  <a:extLst>
                    <a:ext uri="{9D8B030D-6E8A-4147-A177-3AD203B41FA5}">
                      <a16:colId xmlns:a16="http://schemas.microsoft.com/office/drawing/2014/main" val="3975682211"/>
                    </a:ext>
                  </a:extLst>
                </a:gridCol>
                <a:gridCol w="1783976">
                  <a:extLst>
                    <a:ext uri="{9D8B030D-6E8A-4147-A177-3AD203B41FA5}">
                      <a16:colId xmlns:a16="http://schemas.microsoft.com/office/drawing/2014/main" val="1152200373"/>
                    </a:ext>
                  </a:extLst>
                </a:gridCol>
                <a:gridCol w="1739153">
                  <a:extLst>
                    <a:ext uri="{9D8B030D-6E8A-4147-A177-3AD203B41FA5}">
                      <a16:colId xmlns:a16="http://schemas.microsoft.com/office/drawing/2014/main" val="3381173247"/>
                    </a:ext>
                  </a:extLst>
                </a:gridCol>
                <a:gridCol w="1712257">
                  <a:extLst>
                    <a:ext uri="{9D8B030D-6E8A-4147-A177-3AD203B41FA5}">
                      <a16:colId xmlns:a16="http://schemas.microsoft.com/office/drawing/2014/main" val="2458279909"/>
                    </a:ext>
                  </a:extLst>
                </a:gridCol>
              </a:tblGrid>
              <a:tr h="147658">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824500212"/>
                  </a:ext>
                </a:extLst>
              </a:tr>
              <a:tr h="288448">
                <a:tc rowSpan="5">
                  <a:txBody>
                    <a:bodyPr/>
                    <a:lstStyle/>
                    <a:p>
                      <a:pPr algn="ctr" fontAlgn="ctr"/>
                      <a:r>
                        <a:rPr lang="en-US" sz="1050" b="1" i="0" u="none" strike="noStrike">
                          <a:solidFill>
                            <a:srgbClr val="000000"/>
                          </a:solidFill>
                          <a:effectLst/>
                          <a:latin typeface="Calibri" panose="020F0502020204030204" pitchFamily="34" charset="0"/>
                        </a:rPr>
                        <a:t>10:</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Evaluation</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050" b="1" i="0" u="none" strike="noStrike">
                          <a:solidFill>
                            <a:srgbClr val="000000"/>
                          </a:solidFill>
                          <a:effectLst/>
                          <a:latin typeface="Calibri" panose="020F0502020204030204" pitchFamily="34" charset="0"/>
                        </a:rPr>
                        <a:t>54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Students and staff are surveyed about PBIS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and staff </a:t>
                      </a:r>
                      <a:r>
                        <a:rPr lang="en-US" sz="1000" b="1" i="0" u="none" strike="noStrike">
                          <a:solidFill>
                            <a:srgbClr val="000000"/>
                          </a:solidFill>
                          <a:effectLst/>
                          <a:latin typeface="Calibri" panose="020F0502020204030204" pitchFamily="34" charset="0"/>
                        </a:rPr>
                        <a:t>are </a:t>
                      </a:r>
                      <a:r>
                        <a:rPr lang="en-US" sz="1000" b="0" i="0" u="none" strike="noStrike">
                          <a:solidFill>
                            <a:srgbClr val="000000"/>
                          </a:solidFill>
                          <a:effectLst/>
                          <a:latin typeface="Calibri" panose="020F0502020204030204" pitchFamily="34" charset="0"/>
                        </a:rPr>
                        <a:t>surveyed at least annually (i.e. items on climate survey or specially developed PBIS plan survey), and information </a:t>
                      </a:r>
                      <a:r>
                        <a:rPr lang="en-US" sz="1000" b="1" i="0" u="none" strike="noStrike">
                          <a:solidFill>
                            <a:srgbClr val="000000"/>
                          </a:solidFill>
                          <a:effectLst/>
                          <a:latin typeface="Calibri" panose="020F0502020204030204" pitchFamily="34" charset="0"/>
                        </a:rPr>
                        <a:t>is used </a:t>
                      </a:r>
                      <a:r>
                        <a:rPr lang="en-US" sz="1000" b="0" i="0" u="none" strike="noStrike">
                          <a:solidFill>
                            <a:srgbClr val="000000"/>
                          </a:solidFill>
                          <a:effectLst/>
                          <a:latin typeface="Calibri" panose="020F0502020204030204" pitchFamily="34" charset="0"/>
                        </a:rPr>
                        <a:t>to address the PBIS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and staff </a:t>
                      </a:r>
                      <a:r>
                        <a:rPr lang="en-US" sz="1000" b="1" i="0" u="none" strike="noStrike">
                          <a:solidFill>
                            <a:srgbClr val="000000"/>
                          </a:solidFill>
                          <a:effectLst/>
                          <a:latin typeface="Calibri" panose="020F0502020204030204" pitchFamily="34" charset="0"/>
                        </a:rPr>
                        <a:t>are </a:t>
                      </a:r>
                      <a:r>
                        <a:rPr lang="en-US" sz="1000" b="0" i="0" u="none" strike="noStrike">
                          <a:solidFill>
                            <a:srgbClr val="000000"/>
                          </a:solidFill>
                          <a:effectLst/>
                          <a:latin typeface="Calibri" panose="020F0502020204030204" pitchFamily="34" charset="0"/>
                        </a:rPr>
                        <a:t>surveyed at least annually (i.e. items on climate survey or specially developed PBIS plan survey), but information </a:t>
                      </a:r>
                      <a:r>
                        <a:rPr lang="en-US" sz="1000" b="1" i="0" u="none" strike="noStrike">
                          <a:solidFill>
                            <a:srgbClr val="000000"/>
                          </a:solidFill>
                          <a:effectLst/>
                          <a:latin typeface="Calibri" panose="020F0502020204030204" pitchFamily="34" charset="0"/>
                        </a:rPr>
                        <a:t>is not used </a:t>
                      </a:r>
                      <a:r>
                        <a:rPr lang="en-US" sz="1000" b="0" i="0" u="none" strike="noStrike">
                          <a:solidFill>
                            <a:srgbClr val="000000"/>
                          </a:solidFill>
                          <a:effectLst/>
                          <a:latin typeface="Calibri" panose="020F0502020204030204" pitchFamily="34" charset="0"/>
                        </a:rPr>
                        <a:t>to address the PBIS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Students and staff </a:t>
                      </a:r>
                      <a:r>
                        <a:rPr lang="en-US" sz="1000" b="1" i="0" u="none" strike="noStrike">
                          <a:solidFill>
                            <a:srgbClr val="000000"/>
                          </a:solidFill>
                          <a:effectLst/>
                          <a:latin typeface="Calibri" panose="020F0502020204030204" pitchFamily="34" charset="0"/>
                        </a:rPr>
                        <a:t>are not </a:t>
                      </a:r>
                      <a:r>
                        <a:rPr lang="en-US" sz="1000" b="0" i="0" u="none" strike="noStrike">
                          <a:solidFill>
                            <a:srgbClr val="000000"/>
                          </a:solidFill>
                          <a:effectLst/>
                          <a:latin typeface="Calibri" panose="020F0502020204030204" pitchFamily="34" charset="0"/>
                        </a:rPr>
                        <a:t>surveyed.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Calibri" panose="020F0502020204030204" pitchFamily="34" charset="0"/>
                        </a:rPr>
                        <a:t>Staff and student surveys or interviews</a:t>
                      </a:r>
                      <a:br>
                        <a:rPr lang="en-US" sz="900" b="0" i="0" u="none" strike="noStrike">
                          <a:solidFill>
                            <a:srgbClr val="000000"/>
                          </a:solidFill>
                          <a:effectLst/>
                          <a:latin typeface="Calibri" panose="020F0502020204030204" pitchFamily="34" charset="0"/>
                        </a:rPr>
                      </a:br>
                      <a:r>
                        <a:rPr lang="en-US" sz="900" b="0" i="0" u="none" strike="noStrike">
                          <a:solidFill>
                            <a:srgbClr val="1F1D1E"/>
                          </a:solidFill>
                          <a:effectLst/>
                          <a:latin typeface="Calibri" panose="020F0502020204030204" pitchFamily="34" charset="0"/>
                        </a:rPr>
                        <a:t>Tier 1 action plans</a:t>
                      </a:r>
                      <a:br>
                        <a:rPr lang="en-US" sz="900" b="0" i="0" u="none" strike="noStrike">
                          <a:solidFill>
                            <a:srgbClr val="1F1D1E"/>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Meeting agendas, minutes, and materials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Panorama Survey</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055654836"/>
                  </a:ext>
                </a:extLst>
              </a:tr>
              <a:tr h="216336">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Students and staff can identify expectations and rules</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(can be identified through surveys, random interviews, </a:t>
                      </a:r>
                      <a:r>
                        <a:rPr lang="en-US" sz="1050" b="0" i="0" u="none" strike="noStrike" err="1">
                          <a:solidFill>
                            <a:srgbClr val="000000"/>
                          </a:solidFill>
                          <a:effectLst/>
                          <a:latin typeface="Calibri" panose="020F0502020204030204" pitchFamily="34" charset="0"/>
                        </a:rPr>
                        <a:t>etc</a:t>
                      </a:r>
                      <a:r>
                        <a:rPr lang="en-US" sz="1050" b="0" i="0" u="none" strike="noStrike">
                          <a:solidFill>
                            <a:srgbClr val="000000"/>
                          </a:solidFill>
                          <a:effectLst/>
                          <a:latin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Almost all </a:t>
                      </a:r>
                      <a:r>
                        <a:rPr lang="en-US" sz="1000" b="0" i="0" u="none" strike="noStrike">
                          <a:solidFill>
                            <a:srgbClr val="000000"/>
                          </a:solidFill>
                          <a:effectLst/>
                          <a:latin typeface="Calibri" panose="020F0502020204030204" pitchFamily="34" charset="0"/>
                        </a:rPr>
                        <a:t>students and staff (at least 90%) can identify the school-wide expectations and rules for specific settings.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Many </a:t>
                      </a:r>
                      <a:r>
                        <a:rPr lang="en-US" sz="1000" b="0" i="0" u="none" strike="noStrike">
                          <a:solidFill>
                            <a:srgbClr val="000000"/>
                          </a:solidFill>
                          <a:effectLst/>
                          <a:latin typeface="Calibri" panose="020F0502020204030204" pitchFamily="34" charset="0"/>
                        </a:rPr>
                        <a:t>students and staff (  at least 50%) can identify the school-wide expectations and rules for specific settings.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Few </a:t>
                      </a:r>
                      <a:r>
                        <a:rPr lang="en-US" sz="1000" b="0" i="0" u="none" strike="noStrike">
                          <a:solidFill>
                            <a:srgbClr val="000000"/>
                          </a:solidFill>
                          <a:effectLst/>
                          <a:latin typeface="Calibri" panose="020F0502020204030204" pitchFamily="34" charset="0"/>
                        </a:rPr>
                        <a:t>of students and staff ( less than 50%) can identify the expectations and rules for specific settings OR evaluations are not conducted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Calibri" panose="020F0502020204030204" pitchFamily="34" charset="0"/>
                        </a:rPr>
                        <a:t>Tier 1 Walkthrough</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Staff and student surveys or interviews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251907423"/>
                  </a:ext>
                </a:extLst>
              </a:tr>
              <a:tr h="397875">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Staff use referral process (including which behaviors are office managed vs. which are teacher managed) and forms/TAC appropriately</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(can be identified by reviewing completed forms, staff surveys,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Almost all staff( at least 90%) know/use the procedures for responding to inappropriate behavior, use forms/TAC as intended and fill them out correctly.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Many of the staff (at least 75%) know/use the procedures for responding to inappropriate behavior, use forms/TAC as intended and fill them out correctly.</a:t>
                      </a:r>
                      <a:br>
                        <a:rPr lang="en-US" sz="1000" b="0" i="0" u="none" strike="noStrike">
                          <a:solidFill>
                            <a:srgbClr val="000000"/>
                          </a:solidFill>
                          <a:effectLst/>
                          <a:latin typeface="Calibri" panose="020F0502020204030204" pitchFamily="34" charset="0"/>
                        </a:rPr>
                      </a:b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Some of the staff (at least 50%) know/use the procedures for responding to inappropriate behavior, use forms/TAC as intended and fill them out correctly.</a:t>
                      </a:r>
                      <a:br>
                        <a:rPr lang="en-US" sz="1000" b="0" i="0" u="none" strike="noStrike">
                          <a:solidFill>
                            <a:srgbClr val="000000"/>
                          </a:solidFill>
                          <a:effectLst/>
                          <a:latin typeface="Calibri" panose="020F0502020204030204" pitchFamily="34" charset="0"/>
                        </a:rPr>
                      </a:br>
                      <a:endParaRPr lang="en-US" sz="10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Few staff(less than 50%) know/use the procedures for responding to inappropriate behavior, use forms/TAC as intended and fill them out correctly OR evaluations are not conducted.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Calibri" panose="020F0502020204030204" pitchFamily="34" charset="0"/>
                        </a:rPr>
                        <a:t>Minor and major referral forms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Discipline data Staff surveys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395743414"/>
                  </a:ext>
                </a:extLst>
              </a:tr>
              <a:tr h="480747">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Staff use acknowledgement system appropriately</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(can be identified by reviewing acknowledgement token distribution, surveys,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Almost all staff ( at least 90%) understand/use identified guidelines for the acknowledgement system and are using the system appropriately.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Many of the staff (at least 75%) understand/use identified guidelines for the acknowledgement system and are using the system appropriately.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Some of the staff (at least 50%) understand/use identified guidelines for the acknowledgement system and are using the system appropriately.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Few staff (less than 50%) understand/use identified guidelines for the acknowledgement system OR evaluations are not conducted at least yearly or do not assess staff knowledge and use of the acknowledgement system.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900" b="0" i="0" u="none" strike="noStrike">
                          <a:solidFill>
                            <a:srgbClr val="000000"/>
                          </a:solidFill>
                          <a:effectLst/>
                          <a:latin typeface="Calibri" panose="020F0502020204030204" pitchFamily="34" charset="0"/>
                        </a:rPr>
                        <a:t>Staff and student surveys or interviews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Staff handbook</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Professional development materials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Tracking of acknowledgements (e.g. tokens, tickets, points, positive referrals, attendance at incentive events)</a:t>
                      </a:r>
                      <a:br>
                        <a:rPr lang="en-US" sz="900" b="0" i="0" u="none" strike="noStrike">
                          <a:solidFill>
                            <a:srgbClr val="000000"/>
                          </a:solidFill>
                          <a:effectLst/>
                          <a:latin typeface="Calibri" panose="020F0502020204030204" pitchFamily="34" charset="0"/>
                        </a:rPr>
                      </a:br>
                      <a:r>
                        <a:rPr lang="en-US" sz="900" b="0" i="0" u="none" strike="noStrike">
                          <a:solidFill>
                            <a:srgbClr val="000000"/>
                          </a:solidFill>
                          <a:effectLst/>
                          <a:latin typeface="Calibri" panose="020F0502020204030204" pitchFamily="34" charset="0"/>
                        </a:rPr>
                        <a:t>Attendance at incentive events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391580773"/>
                  </a:ext>
                </a:extLst>
              </a:tr>
              <a:tr h="346824">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58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Outcomes (behavior problems, attendance, and morale) are documented and used to evaluate PBIS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There is a plan for collecting data to evaluate PBIS outcomes, </a:t>
                      </a:r>
                      <a:r>
                        <a:rPr lang="en-US" sz="1000" b="1" i="0" u="none" strike="noStrike">
                          <a:solidFill>
                            <a:srgbClr val="000000"/>
                          </a:solidFill>
                          <a:effectLst/>
                          <a:latin typeface="Calibri" panose="020F0502020204030204" pitchFamily="34" charset="0"/>
                        </a:rPr>
                        <a:t>most </a:t>
                      </a:r>
                      <a:r>
                        <a:rPr lang="en-US" sz="1000" b="0" i="0" u="none" strike="noStrike">
                          <a:solidFill>
                            <a:srgbClr val="000000"/>
                          </a:solidFill>
                          <a:effectLst/>
                          <a:latin typeface="Calibri" panose="020F0502020204030204" pitchFamily="34" charset="0"/>
                        </a:rPr>
                        <a:t>data are collected as scheduled, and data are used to evaluate PBIS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a plan for collecting data to evaluate PBIS outcomes, </a:t>
                      </a:r>
                      <a:r>
                        <a:rPr lang="en-US" sz="1000" b="1" i="0" u="none" strike="noStrike">
                          <a:solidFill>
                            <a:srgbClr val="000000"/>
                          </a:solidFill>
                          <a:effectLst/>
                          <a:latin typeface="Calibri" panose="020F0502020204030204" pitchFamily="34" charset="0"/>
                        </a:rPr>
                        <a:t>some </a:t>
                      </a:r>
                      <a:r>
                        <a:rPr lang="en-US" sz="1000" b="0" i="0" u="none" strike="noStrike">
                          <a:solidFill>
                            <a:srgbClr val="000000"/>
                          </a:solidFill>
                          <a:effectLst/>
                          <a:latin typeface="Calibri" panose="020F0502020204030204" pitchFamily="34" charset="0"/>
                        </a:rPr>
                        <a:t>of the scheduled data have been collected, and data are used to evaluate PBIS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a plan for collecting data to evaluate PBIS outcomes; however nothing has been collected to date.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is no plan for collecting data to evaluate PBIS outcomes.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1F1D1E"/>
                          </a:solidFill>
                          <a:effectLst/>
                          <a:latin typeface="Calibri" panose="020F0502020204030204" pitchFamily="34" charset="0"/>
                        </a:rPr>
                        <a:t>Tier 1 action plans</a:t>
                      </a:r>
                      <a:br>
                        <a:rPr lang="en-US" sz="1000" b="0" i="0" u="none" strike="noStrike">
                          <a:solidFill>
                            <a:srgbClr val="1F1D1E"/>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Discipline data</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Communication with staff (e.g. email, newsletters, bulletin boards)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07326917"/>
                  </a:ext>
                </a:extLst>
              </a:tr>
            </a:tbl>
          </a:graphicData>
        </a:graphic>
      </p:graphicFrame>
      <p:sp>
        <p:nvSpPr>
          <p:cNvPr id="5" name="Title 7">
            <a:extLst>
              <a:ext uri="{FF2B5EF4-FFF2-40B4-BE49-F238E27FC236}">
                <a16:creationId xmlns:a16="http://schemas.microsoft.com/office/drawing/2014/main" id="{F5C36DBB-4C47-7D5F-F489-3574B54DDFC8}"/>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553478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1FC95-48E0-4F1E-BEDF-A57AC6E09A2F}"/>
              </a:ext>
            </a:extLst>
          </p:cNvPr>
          <p:cNvSpPr>
            <a:spLocks noGrp="1"/>
          </p:cNvSpPr>
          <p:nvPr>
            <p:ph type="title"/>
          </p:nvPr>
        </p:nvSpPr>
        <p:spPr/>
        <p:txBody>
          <a:bodyPr/>
          <a:lstStyle/>
          <a:p>
            <a:r>
              <a:rPr lang="en-US"/>
              <a:t>Directions / Information</a:t>
            </a:r>
          </a:p>
        </p:txBody>
      </p:sp>
      <p:sp>
        <p:nvSpPr>
          <p:cNvPr id="3" name="Content Placeholder 2">
            <a:extLst>
              <a:ext uri="{FF2B5EF4-FFF2-40B4-BE49-F238E27FC236}">
                <a16:creationId xmlns:a16="http://schemas.microsoft.com/office/drawing/2014/main" id="{431DB743-FBB8-4744-AFBD-96202BF8A011}"/>
              </a:ext>
            </a:extLst>
          </p:cNvPr>
          <p:cNvSpPr>
            <a:spLocks noGrp="1"/>
          </p:cNvSpPr>
          <p:nvPr>
            <p:ph idx="1"/>
          </p:nvPr>
        </p:nvSpPr>
        <p:spPr/>
        <p:txBody>
          <a:bodyPr/>
          <a:lstStyle/>
          <a:p>
            <a:r>
              <a:rPr lang="en-US"/>
              <a:t>Questions have different Score Ranges as some questions are weighted higher with 3-point options, others only have 2- or 1-point options.</a:t>
            </a:r>
          </a:p>
          <a:p>
            <a:endParaRPr lang="en-US"/>
          </a:p>
        </p:txBody>
      </p:sp>
    </p:spTree>
    <p:extLst>
      <p:ext uri="{BB962C8B-B14F-4D97-AF65-F5344CB8AC3E}">
        <p14:creationId xmlns:p14="http://schemas.microsoft.com/office/powerpoint/2010/main" val="1873220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17" name="Table 16">
            <a:extLst>
              <a:ext uri="{FF2B5EF4-FFF2-40B4-BE49-F238E27FC236}">
                <a16:creationId xmlns:a16="http://schemas.microsoft.com/office/drawing/2014/main" id="{4B5FD4BC-A26C-4A3C-9573-9E41F5BCEBEB}"/>
              </a:ext>
            </a:extLst>
          </p:cNvPr>
          <p:cNvGraphicFramePr>
            <a:graphicFrameLocks noGrp="1"/>
          </p:cNvGraphicFramePr>
          <p:nvPr>
            <p:extLst>
              <p:ext uri="{D42A27DB-BD31-4B8C-83A1-F6EECF244321}">
                <p14:modId xmlns:p14="http://schemas.microsoft.com/office/powerpoint/2010/main" val="1056960989"/>
              </p:ext>
            </p:extLst>
          </p:nvPr>
        </p:nvGraphicFramePr>
        <p:xfrm>
          <a:off x="363794" y="482875"/>
          <a:ext cx="11464412" cy="6081624"/>
        </p:xfrm>
        <a:graphic>
          <a:graphicData uri="http://schemas.openxmlformats.org/drawingml/2006/table">
            <a:tbl>
              <a:tblPr/>
              <a:tblGrid>
                <a:gridCol w="571216">
                  <a:extLst>
                    <a:ext uri="{9D8B030D-6E8A-4147-A177-3AD203B41FA5}">
                      <a16:colId xmlns:a16="http://schemas.microsoft.com/office/drawing/2014/main" val="727595843"/>
                    </a:ext>
                  </a:extLst>
                </a:gridCol>
                <a:gridCol w="171359">
                  <a:extLst>
                    <a:ext uri="{9D8B030D-6E8A-4147-A177-3AD203B41FA5}">
                      <a16:colId xmlns:a16="http://schemas.microsoft.com/office/drawing/2014/main" val="759270192"/>
                    </a:ext>
                  </a:extLst>
                </a:gridCol>
                <a:gridCol w="3180271">
                  <a:extLst>
                    <a:ext uri="{9D8B030D-6E8A-4147-A177-3AD203B41FA5}">
                      <a16:colId xmlns:a16="http://schemas.microsoft.com/office/drawing/2014/main" val="1661107925"/>
                    </a:ext>
                  </a:extLst>
                </a:gridCol>
                <a:gridCol w="1608809">
                  <a:extLst>
                    <a:ext uri="{9D8B030D-6E8A-4147-A177-3AD203B41FA5}">
                      <a16:colId xmlns:a16="http://schemas.microsoft.com/office/drawing/2014/main" val="821087041"/>
                    </a:ext>
                  </a:extLst>
                </a:gridCol>
                <a:gridCol w="1608809">
                  <a:extLst>
                    <a:ext uri="{9D8B030D-6E8A-4147-A177-3AD203B41FA5}">
                      <a16:colId xmlns:a16="http://schemas.microsoft.com/office/drawing/2014/main" val="818692884"/>
                    </a:ext>
                  </a:extLst>
                </a:gridCol>
                <a:gridCol w="1533877">
                  <a:extLst>
                    <a:ext uri="{9D8B030D-6E8A-4147-A177-3AD203B41FA5}">
                      <a16:colId xmlns:a16="http://schemas.microsoft.com/office/drawing/2014/main" val="1460971076"/>
                    </a:ext>
                  </a:extLst>
                </a:gridCol>
                <a:gridCol w="1533877">
                  <a:extLst>
                    <a:ext uri="{9D8B030D-6E8A-4147-A177-3AD203B41FA5}">
                      <a16:colId xmlns:a16="http://schemas.microsoft.com/office/drawing/2014/main" val="3439844061"/>
                    </a:ext>
                  </a:extLst>
                </a:gridCol>
                <a:gridCol w="1256194">
                  <a:extLst>
                    <a:ext uri="{9D8B030D-6E8A-4147-A177-3AD203B41FA5}">
                      <a16:colId xmlns:a16="http://schemas.microsoft.com/office/drawing/2014/main" val="1529161748"/>
                    </a:ext>
                  </a:extLst>
                </a:gridCol>
              </a:tblGrid>
              <a:tr h="351384">
                <a:tc>
                  <a:txBody>
                    <a:bodyPr/>
                    <a:lstStyle/>
                    <a:p>
                      <a:pPr algn="ctr" fontAlgn="ctr"/>
                      <a:r>
                        <a:rPr lang="en-US" sz="1100" b="1" i="0" u="none" strike="noStrike">
                          <a:solidFill>
                            <a:srgbClr val="000000"/>
                          </a:solidFill>
                          <a:effectLst/>
                          <a:latin typeface="Calibri" panose="020F0502020204030204" pitchFamily="34" charset="0"/>
                        </a:rPr>
                        <a:t>Critical Element</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100" b="1" i="0" u="none" strike="noStrike">
                          <a:solidFill>
                            <a:srgbClr val="000000"/>
                          </a:solidFill>
                          <a:effectLst/>
                          <a:latin typeface="Calibri" panose="020F0502020204030204" pitchFamily="34" charset="0"/>
                        </a:rPr>
                        <a:t>Benchmark</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3 points</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100" b="1" i="0" u="none" strike="noStrike">
                          <a:solidFill>
                            <a:srgbClr val="000000"/>
                          </a:solidFill>
                          <a:effectLst/>
                          <a:latin typeface="Calibri" panose="020F0502020204030204" pitchFamily="34" charset="0"/>
                        </a:rPr>
                        <a:t>2 points</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100" b="1" i="0" u="none" strike="noStrike">
                          <a:solidFill>
                            <a:srgbClr val="000000"/>
                          </a:solidFill>
                          <a:effectLst/>
                          <a:latin typeface="Calibri" panose="020F0502020204030204" pitchFamily="34" charset="0"/>
                        </a:rPr>
                        <a:t>1 point</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100" b="1" i="0" u="none" strike="noStrike">
                          <a:solidFill>
                            <a:srgbClr val="000000"/>
                          </a:solidFill>
                          <a:effectLst/>
                          <a:latin typeface="Calibri" panose="020F0502020204030204" pitchFamily="34" charset="0"/>
                        </a:rPr>
                        <a:t>0 points</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100" b="1" i="1" u="none" strike="noStrike">
                          <a:solidFill>
                            <a:srgbClr val="000000"/>
                          </a:solidFill>
                          <a:effectLst/>
                          <a:latin typeface="Calibri" panose="020F0502020204030204" pitchFamily="34" charset="0"/>
                        </a:rPr>
                        <a:t>Possible Data Sources</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656132667"/>
                  </a:ext>
                </a:extLst>
              </a:tr>
              <a:tr h="1398389">
                <a:tc rowSpan="4">
                  <a:txBody>
                    <a:bodyPr/>
                    <a:lstStyle/>
                    <a:p>
                      <a:pPr algn="ctr" fontAlgn="ctr"/>
                      <a:r>
                        <a:rPr lang="en-US" sz="1200" b="1" i="0" u="none" strike="noStrike">
                          <a:solidFill>
                            <a:srgbClr val="000000"/>
                          </a:solidFill>
                          <a:effectLst/>
                          <a:latin typeface="Calibri" panose="020F0502020204030204" pitchFamily="34" charset="0"/>
                        </a:rPr>
                        <a:t>1:</a:t>
                      </a:r>
                      <a:br>
                        <a:rPr lang="en-US" sz="1200" b="1" i="0" u="none" strike="noStrike">
                          <a:solidFill>
                            <a:srgbClr val="000000"/>
                          </a:solidFill>
                          <a:effectLst/>
                          <a:latin typeface="Calibri" panose="020F0502020204030204" pitchFamily="34" charset="0"/>
                        </a:rPr>
                      </a:br>
                      <a:r>
                        <a:rPr lang="en-US" sz="1200" b="1" i="0" u="none" strike="noStrike">
                          <a:solidFill>
                            <a:srgbClr val="000000"/>
                          </a:solidFill>
                          <a:effectLst/>
                          <a:latin typeface="Calibri" panose="020F0502020204030204" pitchFamily="34" charset="0"/>
                        </a:rPr>
                        <a:t>PBIS/Tier 1 Team Composition</a:t>
                      </a:r>
                    </a:p>
                  </a:txBody>
                  <a:tcPr marL="2289" marR="2289" marT="2289"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100" b="1" i="0" u="none" strike="noStrike">
                          <a:solidFill>
                            <a:srgbClr val="000000"/>
                          </a:solidFill>
                          <a:effectLst/>
                          <a:latin typeface="Calibri" panose="020F0502020204030204" pitchFamily="34" charset="0"/>
                        </a:rPr>
                        <a:t>1</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Team has administrative support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Administrator(s) attended training, play an active role in the PBIS process, actively communicate their commitment, support the decisions of the PBIS Team, and attend </a:t>
                      </a:r>
                      <a:r>
                        <a:rPr lang="en-US" sz="1100" b="1" i="0" u="none" strike="noStrike">
                          <a:solidFill>
                            <a:srgbClr val="000000"/>
                          </a:solidFill>
                          <a:effectLst/>
                          <a:latin typeface="Calibri" panose="020F0502020204030204" pitchFamily="34" charset="0"/>
                        </a:rPr>
                        <a:t>all </a:t>
                      </a:r>
                      <a:r>
                        <a:rPr lang="en-US" sz="1100" b="0" i="0" u="none" strike="noStrike">
                          <a:solidFill>
                            <a:srgbClr val="000000"/>
                          </a:solidFill>
                          <a:effectLst/>
                          <a:latin typeface="Calibri" panose="020F0502020204030204" pitchFamily="34" charset="0"/>
                        </a:rPr>
                        <a:t>team meetings.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Administrator(s) support the process, take as active a role as the rest of the team, and/or attend </a:t>
                      </a:r>
                      <a:r>
                        <a:rPr lang="en-US" sz="1100" b="1" i="0" u="none" strike="noStrike">
                          <a:solidFill>
                            <a:srgbClr val="000000"/>
                          </a:solidFill>
                          <a:effectLst/>
                          <a:latin typeface="Calibri" panose="020F0502020204030204" pitchFamily="34" charset="0"/>
                        </a:rPr>
                        <a:t>most </a:t>
                      </a:r>
                      <a:r>
                        <a:rPr lang="en-US" sz="1100" b="0" i="0" u="none" strike="noStrike">
                          <a:solidFill>
                            <a:srgbClr val="000000"/>
                          </a:solidFill>
                          <a:effectLst/>
                          <a:latin typeface="Calibri" panose="020F0502020204030204" pitchFamily="34" charset="0"/>
                        </a:rPr>
                        <a:t>meetings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Administrator(s) support the process but don’t take as active a role as the rest of the team, and/or attends </a:t>
                      </a:r>
                      <a:r>
                        <a:rPr lang="en-US" sz="1100" b="1" i="0" u="none" strike="noStrike">
                          <a:solidFill>
                            <a:srgbClr val="000000"/>
                          </a:solidFill>
                          <a:effectLst/>
                          <a:latin typeface="Calibri" panose="020F0502020204030204" pitchFamily="34" charset="0"/>
                        </a:rPr>
                        <a:t>only a few </a:t>
                      </a:r>
                      <a:r>
                        <a:rPr lang="en-US" sz="1100" b="0" i="0" u="none" strike="noStrike">
                          <a:solidFill>
                            <a:srgbClr val="000000"/>
                          </a:solidFill>
                          <a:effectLst/>
                          <a:latin typeface="Calibri" panose="020F0502020204030204" pitchFamily="34" charset="0"/>
                        </a:rPr>
                        <a:t>meetings.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Administrator(s) do not actively support the MTSS/PBIS process.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Meeting agendas, minutes, and materials</a:t>
                      </a:r>
                      <a:br>
                        <a:rPr lang="en-US" sz="1100" b="0" i="0" u="none" strike="noStrike">
                          <a:solidFill>
                            <a:srgbClr val="000000"/>
                          </a:solidFill>
                          <a:effectLst/>
                          <a:latin typeface="Calibri" panose="020F0502020204030204" pitchFamily="34" charset="0"/>
                        </a:rPr>
                      </a:br>
                      <a:r>
                        <a:rPr lang="en-US" sz="1100" b="0" i="0" u="none" strike="noStrike">
                          <a:solidFill>
                            <a:srgbClr val="1F1D1E"/>
                          </a:solidFill>
                          <a:effectLst/>
                          <a:latin typeface="Calibri" panose="020F0502020204030204" pitchFamily="34" charset="0"/>
                        </a:rPr>
                        <a:t>Tier 1 action plans</a:t>
                      </a:r>
                      <a:br>
                        <a:rPr lang="en-US" sz="1100" b="0" i="0" u="none" strike="noStrike">
                          <a:solidFill>
                            <a:srgbClr val="1F1D1E"/>
                          </a:solidFill>
                          <a:effectLst/>
                          <a:latin typeface="Calibri" panose="020F0502020204030204" pitchFamily="34" charset="0"/>
                        </a:rPr>
                      </a:br>
                      <a:r>
                        <a:rPr lang="en-US" sz="1100" b="0" i="0" u="none" strike="noStrike">
                          <a:solidFill>
                            <a:srgbClr val="1F1D1E"/>
                          </a:solidFill>
                          <a:effectLst/>
                          <a:latin typeface="Calibri" panose="020F0502020204030204" pitchFamily="34" charset="0"/>
                        </a:rPr>
                        <a:t>School improvement plan</a:t>
                      </a:r>
                      <a:endParaRPr lang="en-US" sz="1100" b="0" i="0" u="none" strike="noStrike">
                        <a:solidFill>
                          <a:srgbClr val="000000"/>
                        </a:solidFill>
                        <a:effectLst/>
                        <a:latin typeface="Calibri" panose="020F0502020204030204" pitchFamily="34" charset="0"/>
                      </a:endParaRPr>
                    </a:p>
                  </a:txBody>
                  <a:tcPr marL="2289" marR="2289" marT="228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834428921"/>
                  </a:ext>
                </a:extLst>
              </a:tr>
              <a:tr h="1921892">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2</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Tier 1 Team includes at least one member able to provide expertise in each of the following a) coordinator/team facilitation b) behavior expertise (function-based thinking), c) coaching expertise, d) student academic and behavior patterns, e) knowledge of school operations across grade levels, f) knowledge of families including understanding of families from diverse backgrounds, g) student representation. *</a:t>
                      </a:r>
                      <a:br>
                        <a:rPr lang="en-US" sz="1100" b="0" i="0" u="none" strike="noStrike">
                          <a:solidFill>
                            <a:srgbClr val="000000"/>
                          </a:solidFill>
                          <a:effectLst/>
                          <a:latin typeface="Calibri" panose="020F0502020204030204" pitchFamily="34" charset="0"/>
                        </a:rPr>
                      </a:br>
                      <a:br>
                        <a:rPr lang="en-US" sz="1100" b="0" i="0" u="none" strike="noStrike">
                          <a:solidFill>
                            <a:srgbClr val="000000"/>
                          </a:solidFill>
                          <a:effectLst/>
                          <a:latin typeface="Calibri" panose="020F0502020204030204" pitchFamily="34" charset="0"/>
                        </a:rPr>
                      </a:br>
                      <a:endParaRPr lang="en-US" sz="110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Team has most key roles represented and attendance of all roles at monthly meetings is 80%.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is composed of most of the key roles including administrator, person with behavior expertise and academic/behavioral patterns as well as knowledge of school-wide operations, families and/or students.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has an administrator but is lacking either expertise in either behavior or academic and behavioral patterns.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does not include a coordinator, a person with behavioral knowledge and/or person with expertise in academic and behavioral patterns.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ctr"/>
                      <a:r>
                        <a:rPr lang="en-US" sz="1100" b="0" i="0" u="none" strike="noStrike">
                          <a:solidFill>
                            <a:srgbClr val="000000"/>
                          </a:solidFill>
                          <a:effectLst/>
                          <a:latin typeface="Calibri" panose="020F0502020204030204" pitchFamily="34" charset="0"/>
                        </a:rPr>
                        <a:t>Tier 1 meeting minutes</a:t>
                      </a:r>
                    </a:p>
                  </a:txBody>
                  <a:tcPr marL="2289" marR="2289" marT="228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724228411"/>
                  </a:ext>
                </a:extLst>
              </a:tr>
              <a:tr h="874887">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3</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Team has regular meetings (at least monthly)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meets monthly (</a:t>
                      </a:r>
                      <a:r>
                        <a:rPr lang="en-US" sz="1100" b="1" i="0" u="none" strike="noStrike">
                          <a:solidFill>
                            <a:srgbClr val="000000"/>
                          </a:solidFill>
                          <a:effectLst/>
                          <a:latin typeface="Calibri" panose="020F0502020204030204" pitchFamily="34" charset="0"/>
                        </a:rPr>
                        <a:t>min. of 9 one-hour meetings </a:t>
                      </a:r>
                      <a:r>
                        <a:rPr lang="en-US" sz="1100" b="0" i="0" u="none" strike="noStrike">
                          <a:solidFill>
                            <a:srgbClr val="000000"/>
                          </a:solidFill>
                          <a:effectLst/>
                          <a:latin typeface="Calibri" panose="020F0502020204030204" pitchFamily="34" charset="0"/>
                        </a:rPr>
                        <a:t>each school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meetings are not consistent (</a:t>
                      </a:r>
                      <a:r>
                        <a:rPr lang="en-US" sz="1100" b="1" i="0" u="none" strike="noStrike">
                          <a:solidFill>
                            <a:srgbClr val="000000"/>
                          </a:solidFill>
                          <a:effectLst/>
                          <a:latin typeface="Calibri" panose="020F0502020204030204" pitchFamily="34" charset="0"/>
                        </a:rPr>
                        <a:t>5-8) monthly meetings </a:t>
                      </a:r>
                      <a:r>
                        <a:rPr lang="en-US" sz="1100" b="0" i="0" u="none" strike="noStrike">
                          <a:solidFill>
                            <a:srgbClr val="000000"/>
                          </a:solidFill>
                          <a:effectLst/>
                          <a:latin typeface="Calibri" panose="020F0502020204030204" pitchFamily="34" charset="0"/>
                        </a:rPr>
                        <a:t>each school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seldom meets (</a:t>
                      </a:r>
                      <a:r>
                        <a:rPr lang="en-US" sz="1100" b="1" i="0" u="none" strike="noStrike">
                          <a:solidFill>
                            <a:srgbClr val="000000"/>
                          </a:solidFill>
                          <a:effectLst/>
                          <a:latin typeface="Calibri" panose="020F0502020204030204" pitchFamily="34" charset="0"/>
                        </a:rPr>
                        <a:t>fewer than five monthly meetings </a:t>
                      </a:r>
                      <a:r>
                        <a:rPr lang="en-US" sz="1100" b="0" i="0" u="none" strike="noStrike">
                          <a:solidFill>
                            <a:srgbClr val="000000"/>
                          </a:solidFill>
                          <a:effectLst/>
                          <a:latin typeface="Calibri" panose="020F0502020204030204" pitchFamily="34" charset="0"/>
                        </a:rPr>
                        <a:t>during the school</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Meeting agendas, minutes, and materials</a:t>
                      </a:r>
                      <a:br>
                        <a:rPr lang="en-US" sz="1100" b="0" i="0" u="none" strike="noStrike">
                          <a:solidFill>
                            <a:srgbClr val="000000"/>
                          </a:solidFill>
                          <a:effectLst/>
                          <a:latin typeface="Calibri" panose="020F0502020204030204" pitchFamily="34" charset="0"/>
                        </a:rPr>
                      </a:br>
                      <a:r>
                        <a:rPr lang="en-US" sz="1100" b="0" i="0" u="none" strike="noStrike">
                          <a:solidFill>
                            <a:srgbClr val="1F1D1E"/>
                          </a:solidFill>
                          <a:effectLst/>
                          <a:latin typeface="Calibri" panose="020F0502020204030204" pitchFamily="34" charset="0"/>
                        </a:rPr>
                        <a:t>Tier 1 action plans</a:t>
                      </a:r>
                      <a:endParaRPr lang="en-US" sz="1100" b="0" i="0" u="none" strike="noStrike">
                        <a:solidFill>
                          <a:srgbClr val="000000"/>
                        </a:solidFill>
                        <a:effectLst/>
                        <a:latin typeface="Calibri" panose="020F0502020204030204" pitchFamily="34" charset="0"/>
                      </a:endParaRPr>
                    </a:p>
                  </a:txBody>
                  <a:tcPr marL="2289" marR="2289" marT="228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743559818"/>
                  </a:ext>
                </a:extLst>
              </a:tr>
              <a:tr h="1223889">
                <a:tc vMerge="1">
                  <a:txBody>
                    <a:bodyPr/>
                    <a:lstStyle/>
                    <a:p>
                      <a:endParaRPr lang="en-US"/>
                    </a:p>
                  </a:txBody>
                  <a:tcPr/>
                </a:tc>
                <a:tc>
                  <a:txBody>
                    <a:bodyPr/>
                    <a:lstStyle/>
                    <a:p>
                      <a:pPr algn="ctr" fontAlgn="ctr"/>
                      <a:r>
                        <a:rPr lang="en-US" sz="1100" b="1" i="0" u="none" strike="noStrike">
                          <a:solidFill>
                            <a:srgbClr val="000000"/>
                          </a:solidFill>
                          <a:effectLst/>
                          <a:latin typeface="Calibri" panose="020F0502020204030204" pitchFamily="34" charset="0"/>
                        </a:rPr>
                        <a:t>4</a:t>
                      </a:r>
                    </a:p>
                  </a:txBody>
                  <a:tcPr marL="2289" marR="2289" marT="228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Team has established a clear mission/purpose</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Team has a written purpose/mission statement for the PBS team (commonly completed on the cover sheet of</a:t>
                      </a:r>
                      <a:br>
                        <a:rPr lang="en-US" sz="1100" b="0" i="0" u="none" strike="noStrike">
                          <a:solidFill>
                            <a:srgbClr val="000000"/>
                          </a:solidFill>
                          <a:effectLst/>
                          <a:latin typeface="Calibri" panose="020F0502020204030204" pitchFamily="34" charset="0"/>
                        </a:rPr>
                      </a:br>
                      <a:r>
                        <a:rPr lang="en-US" sz="1100" b="0" i="0" u="none" strike="noStrike">
                          <a:solidFill>
                            <a:srgbClr val="000000"/>
                          </a:solidFill>
                          <a:effectLst/>
                          <a:latin typeface="Calibri" panose="020F0502020204030204" pitchFamily="34" charset="0"/>
                        </a:rPr>
                        <a:t>the action plan).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No mission statement/purpose written for the team.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100" b="0" i="0" u="none" strike="noStrike">
                          <a:solidFill>
                            <a:srgbClr val="000000"/>
                          </a:solidFill>
                          <a:effectLst/>
                          <a:latin typeface="Calibri" panose="020F0502020204030204" pitchFamily="34" charset="0"/>
                        </a:rPr>
                        <a:t>Purpose and Mission Statement on website, meeting agendas, handouts, s</a:t>
                      </a:r>
                      <a:r>
                        <a:rPr lang="en-US" sz="1100" b="0" i="0" u="none" strike="noStrike">
                          <a:solidFill>
                            <a:srgbClr val="1F1D1E"/>
                          </a:solidFill>
                          <a:effectLst/>
                          <a:latin typeface="Calibri" panose="020F0502020204030204" pitchFamily="34" charset="0"/>
                        </a:rPr>
                        <a:t>taff handbook, Tier 1 action plan</a:t>
                      </a:r>
                      <a:endParaRPr lang="en-US" sz="1100" b="0" i="0" u="none" strike="noStrike">
                        <a:solidFill>
                          <a:srgbClr val="000000"/>
                        </a:solidFill>
                        <a:effectLst/>
                        <a:latin typeface="Calibri" panose="020F0502020204030204" pitchFamily="34" charset="0"/>
                      </a:endParaRPr>
                    </a:p>
                  </a:txBody>
                  <a:tcPr marL="2289" marR="2289" marT="228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306378883"/>
                  </a:ext>
                </a:extLst>
              </a:tr>
            </a:tbl>
          </a:graphicData>
        </a:graphic>
      </p:graphicFrame>
      <p:sp>
        <p:nvSpPr>
          <p:cNvPr id="4" name="Title 7">
            <a:extLst>
              <a:ext uri="{FF2B5EF4-FFF2-40B4-BE49-F238E27FC236}">
                <a16:creationId xmlns:a16="http://schemas.microsoft.com/office/drawing/2014/main" id="{D5A393FE-D896-1AF5-0810-2AA5EE4E3962}"/>
              </a:ext>
            </a:extLst>
          </p:cNvPr>
          <p:cNvSpPr txBox="1">
            <a:spLocks/>
          </p:cNvSpPr>
          <p:nvPr/>
        </p:nvSpPr>
        <p:spPr>
          <a:xfrm>
            <a:off x="0" y="11043"/>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3141080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27997E0-C3CF-4970-A836-BEFE5DD116D6}"/>
              </a:ext>
            </a:extLst>
          </p:cNvPr>
          <p:cNvGraphicFramePr>
            <a:graphicFrameLocks noGrp="1"/>
          </p:cNvGraphicFramePr>
          <p:nvPr>
            <p:extLst>
              <p:ext uri="{D42A27DB-BD31-4B8C-83A1-F6EECF244321}">
                <p14:modId xmlns:p14="http://schemas.microsoft.com/office/powerpoint/2010/main" val="2998870741"/>
              </p:ext>
            </p:extLst>
          </p:nvPr>
        </p:nvGraphicFramePr>
        <p:xfrm>
          <a:off x="420328" y="514984"/>
          <a:ext cx="11606572" cy="5941376"/>
        </p:xfrm>
        <a:graphic>
          <a:graphicData uri="http://schemas.openxmlformats.org/drawingml/2006/table">
            <a:tbl>
              <a:tblPr/>
              <a:tblGrid>
                <a:gridCol w="688340">
                  <a:extLst>
                    <a:ext uri="{9D8B030D-6E8A-4147-A177-3AD203B41FA5}">
                      <a16:colId xmlns:a16="http://schemas.microsoft.com/office/drawing/2014/main" val="823783632"/>
                    </a:ext>
                  </a:extLst>
                </a:gridCol>
                <a:gridCol w="372692">
                  <a:extLst>
                    <a:ext uri="{9D8B030D-6E8A-4147-A177-3AD203B41FA5}">
                      <a16:colId xmlns:a16="http://schemas.microsoft.com/office/drawing/2014/main" val="2668550842"/>
                    </a:ext>
                  </a:extLst>
                </a:gridCol>
                <a:gridCol w="2824694">
                  <a:extLst>
                    <a:ext uri="{9D8B030D-6E8A-4147-A177-3AD203B41FA5}">
                      <a16:colId xmlns:a16="http://schemas.microsoft.com/office/drawing/2014/main" val="1910200900"/>
                    </a:ext>
                  </a:extLst>
                </a:gridCol>
                <a:gridCol w="634210">
                  <a:extLst>
                    <a:ext uri="{9D8B030D-6E8A-4147-A177-3AD203B41FA5}">
                      <a16:colId xmlns:a16="http://schemas.microsoft.com/office/drawing/2014/main" val="852562743"/>
                    </a:ext>
                  </a:extLst>
                </a:gridCol>
                <a:gridCol w="2072752">
                  <a:extLst>
                    <a:ext uri="{9D8B030D-6E8A-4147-A177-3AD203B41FA5}">
                      <a16:colId xmlns:a16="http://schemas.microsoft.com/office/drawing/2014/main" val="4028391631"/>
                    </a:ext>
                  </a:extLst>
                </a:gridCol>
                <a:gridCol w="1748884">
                  <a:extLst>
                    <a:ext uri="{9D8B030D-6E8A-4147-A177-3AD203B41FA5}">
                      <a16:colId xmlns:a16="http://schemas.microsoft.com/office/drawing/2014/main" val="1944319952"/>
                    </a:ext>
                  </a:extLst>
                </a:gridCol>
                <a:gridCol w="1770049">
                  <a:extLst>
                    <a:ext uri="{9D8B030D-6E8A-4147-A177-3AD203B41FA5}">
                      <a16:colId xmlns:a16="http://schemas.microsoft.com/office/drawing/2014/main" val="413073391"/>
                    </a:ext>
                  </a:extLst>
                </a:gridCol>
                <a:gridCol w="1282494">
                  <a:extLst>
                    <a:ext uri="{9D8B030D-6E8A-4147-A177-3AD203B41FA5}">
                      <a16:colId xmlns:a16="http://schemas.microsoft.com/office/drawing/2014/main" val="3532944866"/>
                    </a:ext>
                  </a:extLst>
                </a:gridCol>
                <a:gridCol w="212457">
                  <a:extLst>
                    <a:ext uri="{9D8B030D-6E8A-4147-A177-3AD203B41FA5}">
                      <a16:colId xmlns:a16="http://schemas.microsoft.com/office/drawing/2014/main" val="4048149783"/>
                    </a:ext>
                  </a:extLst>
                </a:gridCol>
              </a:tblGrid>
              <a:tr h="566122">
                <a:tc>
                  <a:txBody>
                    <a:bodyPr/>
                    <a:lstStyle/>
                    <a:p>
                      <a:pPr algn="ctr" fontAlgn="ctr"/>
                      <a:r>
                        <a:rPr lang="en-US" sz="1050" b="1" i="0" u="none" strike="noStrike">
                          <a:solidFill>
                            <a:srgbClr val="000000"/>
                          </a:solidFill>
                          <a:effectLst/>
                          <a:latin typeface="Calibri" panose="020F0502020204030204" pitchFamily="34" charset="0"/>
                        </a:rPr>
                        <a:t>Critical Element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8461783"/>
                  </a:ext>
                </a:extLst>
              </a:tr>
              <a:tr h="1994266">
                <a:tc rowSpan="3">
                  <a:txBody>
                    <a:bodyPr/>
                    <a:lstStyle/>
                    <a:p>
                      <a:pPr algn="ctr" fontAlgn="ctr"/>
                      <a:r>
                        <a:rPr lang="en-US" sz="1050" b="1" i="0" u="none" strike="noStrike">
                          <a:solidFill>
                            <a:srgbClr val="000000"/>
                          </a:solidFill>
                          <a:effectLst/>
                          <a:latin typeface="Calibri" panose="020F0502020204030204" pitchFamily="34" charset="0"/>
                        </a:rPr>
                        <a:t>2:</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Faculty Commitment</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050" b="1" i="0" u="none" strike="noStrike">
                          <a:solidFill>
                            <a:srgbClr val="000000"/>
                          </a:solidFill>
                          <a:effectLst/>
                          <a:latin typeface="Calibri" panose="020F0502020204030204" pitchFamily="34" charset="0"/>
                        </a:rPr>
                        <a:t>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Faculty are aware of behavior problems across campus through regular data sharing and are aware of and supportive of the need for school-wide effort to address student social and emotional competence and challenging behaviors. **</a:t>
                      </a:r>
                      <a:br>
                        <a:rPr lang="en-US" sz="1050" b="0" i="0" u="none" strike="noStrike">
                          <a:solidFill>
                            <a:srgbClr val="FF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regarding school-wide behavior are shared with faculty monthly (</a:t>
                      </a:r>
                      <a:r>
                        <a:rPr lang="en-US" sz="1050" b="1" i="0" u="none" strike="noStrike">
                          <a:solidFill>
                            <a:srgbClr val="000000"/>
                          </a:solidFill>
                          <a:effectLst/>
                          <a:latin typeface="Calibri" panose="020F0502020204030204" pitchFamily="34" charset="0"/>
                        </a:rPr>
                        <a:t>min. of 8 times </a:t>
                      </a:r>
                      <a:r>
                        <a:rPr lang="en-US" sz="1050" b="0" i="0" u="none" strike="noStrike">
                          <a:solidFill>
                            <a:srgbClr val="000000"/>
                          </a:solidFill>
                          <a:effectLst/>
                          <a:latin typeface="Calibri" panose="020F0502020204030204" pitchFamily="34" charset="0"/>
                        </a:rPr>
                        <a:t>per year) and strategies are used to prompt reflection and conversation to address disproportionality and explicitly link behaviors to social and emotional competencies and implement culturally responsive practices.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regarding school-wide behavior are occasionally shared with faculty </a:t>
                      </a:r>
                      <a:r>
                        <a:rPr lang="en-US" sz="1050" b="1" i="0" u="none" strike="noStrike">
                          <a:solidFill>
                            <a:srgbClr val="000000"/>
                          </a:solidFill>
                          <a:effectLst/>
                          <a:latin typeface="Calibri" panose="020F0502020204030204" pitchFamily="34" charset="0"/>
                        </a:rPr>
                        <a:t>(3-7 times </a:t>
                      </a:r>
                      <a:r>
                        <a:rPr lang="en-US" sz="1050" b="0" i="0" u="none" strike="noStrike">
                          <a:solidFill>
                            <a:srgbClr val="000000"/>
                          </a:solidFill>
                          <a:effectLst/>
                          <a:latin typeface="Calibri" panose="020F0502020204030204" pitchFamily="34" charset="0"/>
                        </a:rPr>
                        <a:t>per year) and are disaggregated according to demographic and program indicators, inferentially correlated with social and emotional competencies.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not regularly shared with faculty. Faculty may be given an update </a:t>
                      </a:r>
                      <a:r>
                        <a:rPr lang="en-US" sz="1050" b="1" i="0" u="none" strike="noStrike">
                          <a:solidFill>
                            <a:srgbClr val="000000"/>
                          </a:solidFill>
                          <a:effectLst/>
                          <a:latin typeface="Calibri" panose="020F0502020204030204" pitchFamily="34" charset="0"/>
                        </a:rPr>
                        <a:t>0-2 times </a:t>
                      </a:r>
                      <a:r>
                        <a:rPr lang="en-US" sz="1050" b="0" i="0" u="none" strike="noStrike">
                          <a:solidFill>
                            <a:srgbClr val="000000"/>
                          </a:solidFill>
                          <a:effectLst/>
                          <a:latin typeface="Calibri" panose="020F0502020204030204" pitchFamily="34" charset="0"/>
                        </a:rPr>
                        <a:t>per year. Conversations and data around discipline are not explicitly correlated with social and emotional competencies, culturally responsive practices or implicit bias.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Tier 1 Walkthrough</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Staff surveys and interviews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Communication with staff (e.g. email, newsletters, bulletin boards)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20395693"/>
                  </a:ext>
                </a:extLst>
              </a:tr>
              <a:tr h="1636328">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Faculty are involved in establishing and reviewing goals for PBIS.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1" i="0" u="none" strike="noStrike">
                          <a:solidFill>
                            <a:srgbClr val="000000"/>
                          </a:solidFill>
                          <a:effectLst/>
                          <a:latin typeface="Calibri" panose="020F0502020204030204" pitchFamily="34" charset="0"/>
                        </a:rPr>
                        <a:t>Most </a:t>
                      </a:r>
                      <a:r>
                        <a:rPr lang="en-US" sz="1050" b="0" i="0" u="none" strike="noStrike">
                          <a:solidFill>
                            <a:srgbClr val="000000"/>
                          </a:solidFill>
                          <a:effectLst/>
                          <a:latin typeface="Calibri" panose="020F0502020204030204" pitchFamily="34" charset="0"/>
                        </a:rPr>
                        <a:t>faculty participate in establishing PBIS goals, implementation of culturally responsive practices and opportunities to discuss race, implicit bias, privilege, and imbalance of power on at least an annual basis.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1" i="0" u="none" strike="noStrike">
                          <a:solidFill>
                            <a:srgbClr val="000000"/>
                          </a:solidFill>
                          <a:effectLst/>
                          <a:latin typeface="Calibri" panose="020F0502020204030204" pitchFamily="34" charset="0"/>
                        </a:rPr>
                        <a:t>Some</a:t>
                      </a:r>
                      <a:r>
                        <a:rPr lang="en-US" sz="1050" b="0" i="0" u="none" strike="noStrike">
                          <a:solidFill>
                            <a:srgbClr val="000000"/>
                          </a:solidFill>
                          <a:effectLst/>
                          <a:latin typeface="Calibri" panose="020F0502020204030204" pitchFamily="34" charset="0"/>
                        </a:rPr>
                        <a:t> of the faculty participate in establishing PBIS goals and/or implementation of culturally responsive practices and opportunities to discuss race, implicit bias, privilege, and imbalance of power at least an annual basis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Faculty</a:t>
                      </a:r>
                      <a:r>
                        <a:rPr lang="en-US" sz="1050" b="1" i="0" u="none" strike="noStrike">
                          <a:solidFill>
                            <a:srgbClr val="000000"/>
                          </a:solidFill>
                          <a:effectLst/>
                          <a:latin typeface="Calibri" panose="020F0502020204030204" pitchFamily="34" charset="0"/>
                        </a:rPr>
                        <a:t> does not participate</a:t>
                      </a:r>
                      <a:r>
                        <a:rPr lang="en-US" sz="1050" b="0" i="0" u="none" strike="noStrike">
                          <a:solidFill>
                            <a:srgbClr val="000000"/>
                          </a:solidFill>
                          <a:effectLst/>
                          <a:latin typeface="Calibri" panose="020F0502020204030204" pitchFamily="34" charset="0"/>
                        </a:rPr>
                        <a:t> in establishing PBIS goals, implementation of culturally responsive practices and opportunities to discuss race, implicit bias, privilege, and imbalance of power.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Communication with staff (e.g. email, newsletters, bulletin boards)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Staff surveys or interviews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Tier 1 action plans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21907048"/>
                  </a:ext>
                </a:extLst>
              </a:tr>
              <a:tr h="1689348">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Faculty feedback is obtained throughout year</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Faculty is given opportunities to provide feedback, to offer suggestions, and to make choices in every step of the PBIS process (via staff surveys, voting process, suggestion box, etc.) Nothing is implemented without the majority of faculty approval.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Faculty are given some opportunities to provide feedback, to offer suggestions, and to make some choices during the PBIS process. However, the team also makes decisions without input from staff.</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Faculty are rarely given the opportunity to participate in the PBS process (fewer than 2 times per school year).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Surveys, voting, emails or suggestion boxes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1F1D1E"/>
                          </a:solidFill>
                          <a:effectLst/>
                          <a:latin typeface="Calibri" panose="020F0502020204030204" pitchFamily="34" charset="0"/>
                        </a:rPr>
                        <a:t>Tier 1 action plans</a:t>
                      </a: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33516610"/>
                  </a:ext>
                </a:extLst>
              </a:tr>
            </a:tbl>
          </a:graphicData>
        </a:graphic>
      </p:graphicFrame>
      <p:sp>
        <p:nvSpPr>
          <p:cNvPr id="5" name="Title 7">
            <a:extLst>
              <a:ext uri="{FF2B5EF4-FFF2-40B4-BE49-F238E27FC236}">
                <a16:creationId xmlns:a16="http://schemas.microsoft.com/office/drawing/2014/main" id="{37DDEA96-37C2-6B58-83BE-1011784CB8A3}"/>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219439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CFA9F6F-F6EF-4451-B5A5-D33003B825EF}"/>
              </a:ext>
            </a:extLst>
          </p:cNvPr>
          <p:cNvGraphicFramePr>
            <a:graphicFrameLocks noGrp="1"/>
          </p:cNvGraphicFramePr>
          <p:nvPr>
            <p:extLst>
              <p:ext uri="{D42A27DB-BD31-4B8C-83A1-F6EECF244321}">
                <p14:modId xmlns:p14="http://schemas.microsoft.com/office/powerpoint/2010/main" val="4138887741"/>
              </p:ext>
            </p:extLst>
          </p:nvPr>
        </p:nvGraphicFramePr>
        <p:xfrm>
          <a:off x="436430" y="503557"/>
          <a:ext cx="11319139" cy="6081911"/>
        </p:xfrm>
        <a:graphic>
          <a:graphicData uri="http://schemas.openxmlformats.org/drawingml/2006/table">
            <a:tbl>
              <a:tblPr/>
              <a:tblGrid>
                <a:gridCol w="577906">
                  <a:extLst>
                    <a:ext uri="{9D8B030D-6E8A-4147-A177-3AD203B41FA5}">
                      <a16:colId xmlns:a16="http://schemas.microsoft.com/office/drawing/2014/main" val="3936048210"/>
                    </a:ext>
                  </a:extLst>
                </a:gridCol>
                <a:gridCol w="285240">
                  <a:extLst>
                    <a:ext uri="{9D8B030D-6E8A-4147-A177-3AD203B41FA5}">
                      <a16:colId xmlns:a16="http://schemas.microsoft.com/office/drawing/2014/main" val="423269994"/>
                    </a:ext>
                  </a:extLst>
                </a:gridCol>
                <a:gridCol w="2557547">
                  <a:extLst>
                    <a:ext uri="{9D8B030D-6E8A-4147-A177-3AD203B41FA5}">
                      <a16:colId xmlns:a16="http://schemas.microsoft.com/office/drawing/2014/main" val="2692401720"/>
                    </a:ext>
                  </a:extLst>
                </a:gridCol>
                <a:gridCol w="1281869">
                  <a:extLst>
                    <a:ext uri="{9D8B030D-6E8A-4147-A177-3AD203B41FA5}">
                      <a16:colId xmlns:a16="http://schemas.microsoft.com/office/drawing/2014/main" val="264660955"/>
                    </a:ext>
                  </a:extLst>
                </a:gridCol>
                <a:gridCol w="2217696">
                  <a:extLst>
                    <a:ext uri="{9D8B030D-6E8A-4147-A177-3AD203B41FA5}">
                      <a16:colId xmlns:a16="http://schemas.microsoft.com/office/drawing/2014/main" val="3351672968"/>
                    </a:ext>
                  </a:extLst>
                </a:gridCol>
                <a:gridCol w="1486574">
                  <a:extLst>
                    <a:ext uri="{9D8B030D-6E8A-4147-A177-3AD203B41FA5}">
                      <a16:colId xmlns:a16="http://schemas.microsoft.com/office/drawing/2014/main" val="2790110332"/>
                    </a:ext>
                  </a:extLst>
                </a:gridCol>
                <a:gridCol w="1486574">
                  <a:extLst>
                    <a:ext uri="{9D8B030D-6E8A-4147-A177-3AD203B41FA5}">
                      <a16:colId xmlns:a16="http://schemas.microsoft.com/office/drawing/2014/main" val="1063114920"/>
                    </a:ext>
                  </a:extLst>
                </a:gridCol>
                <a:gridCol w="1217453">
                  <a:extLst>
                    <a:ext uri="{9D8B030D-6E8A-4147-A177-3AD203B41FA5}">
                      <a16:colId xmlns:a16="http://schemas.microsoft.com/office/drawing/2014/main" val="2620187256"/>
                    </a:ext>
                  </a:extLst>
                </a:gridCol>
                <a:gridCol w="208280">
                  <a:extLst>
                    <a:ext uri="{9D8B030D-6E8A-4147-A177-3AD203B41FA5}">
                      <a16:colId xmlns:a16="http://schemas.microsoft.com/office/drawing/2014/main" val="3394633733"/>
                    </a:ext>
                  </a:extLst>
                </a:gridCol>
              </a:tblGrid>
              <a:tr h="319730">
                <a:tc>
                  <a:txBody>
                    <a:bodyPr/>
                    <a:lstStyle/>
                    <a:p>
                      <a:pPr algn="ctr" fontAlgn="ctr"/>
                      <a:r>
                        <a:rPr lang="en-US" sz="1050" b="1" i="0" u="none" strike="noStrike">
                          <a:solidFill>
                            <a:srgbClr val="000000"/>
                          </a:solidFill>
                          <a:effectLst/>
                          <a:latin typeface="Calibri" panose="020F0502020204030204" pitchFamily="34" charset="0"/>
                        </a:rPr>
                        <a:t>Critical Element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45364702"/>
                  </a:ext>
                </a:extLst>
              </a:tr>
              <a:tr h="2066304">
                <a:tc rowSpan="3">
                  <a:txBody>
                    <a:bodyPr/>
                    <a:lstStyle/>
                    <a:p>
                      <a:pPr algn="ctr" fontAlgn="ctr"/>
                      <a:r>
                        <a:rPr lang="en-US" sz="1050" b="1" i="0" u="none" strike="noStrike">
                          <a:solidFill>
                            <a:srgbClr val="000000"/>
                          </a:solidFill>
                          <a:effectLst/>
                          <a:latin typeface="Calibri" panose="020F0502020204030204" pitchFamily="34" charset="0"/>
                        </a:rPr>
                        <a:t>3:</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Effective Procedures for Responding to Challenging Behaviors</a:t>
                      </a:r>
                      <a:br>
                        <a:rPr lang="en-US" sz="1050" b="1" i="0" u="none" strike="noStrike">
                          <a:solidFill>
                            <a:srgbClr val="000000"/>
                          </a:solidFill>
                          <a:effectLst/>
                          <a:latin typeface="Calibri" panose="020F0502020204030204" pitchFamily="34" charset="0"/>
                        </a:rPr>
                      </a:br>
                      <a:endParaRPr lang="en-US" sz="1050" b="1" i="0" u="none" strike="noStrike">
                        <a:solidFill>
                          <a:srgbClr val="000000"/>
                        </a:solidFill>
                        <a:effectLst/>
                        <a:latin typeface="Calibri" panose="020F0502020204030204" pitchFamily="34" charset="0"/>
                      </a:endParaRP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50" b="1" i="0" u="none" strike="noStrike">
                          <a:solidFill>
                            <a:srgbClr val="000000"/>
                          </a:solidFill>
                          <a:effectLst/>
                          <a:latin typeface="Calibri" panose="020F0502020204030204" pitchFamily="34" charset="0"/>
                        </a:rPr>
                        <a:t>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Discipline process described in narrative format or depicted in graphic format</a:t>
                      </a: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Team </a:t>
                      </a:r>
                      <a:r>
                        <a:rPr lang="en-US" sz="1050" b="1" i="0" u="none" strike="noStrike">
                          <a:solidFill>
                            <a:srgbClr val="000000"/>
                          </a:solidFill>
                          <a:effectLst/>
                          <a:latin typeface="Calibri" panose="020F0502020204030204" pitchFamily="34" charset="0"/>
                        </a:rPr>
                        <a:t>has </a:t>
                      </a:r>
                      <a:r>
                        <a:rPr lang="en-US" sz="1050" b="0" i="0" u="none" strike="noStrike">
                          <a:solidFill>
                            <a:srgbClr val="000000"/>
                          </a:solidFill>
                          <a:effectLst/>
                          <a:latin typeface="Calibri" panose="020F0502020204030204" pitchFamily="34" charset="0"/>
                        </a:rPr>
                        <a:t>established clear, written procedures that lay out the process for handling both major and minor discipline incidents, and staff have continuous training and opportunities to reflect around evidence-based approaches.  (Includes crisis situations)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Team </a:t>
                      </a:r>
                      <a:r>
                        <a:rPr lang="en-US" sz="1050" b="1" i="0" u="none" strike="noStrike">
                          <a:solidFill>
                            <a:srgbClr val="000000"/>
                          </a:solidFill>
                          <a:effectLst/>
                          <a:latin typeface="Calibri" panose="020F0502020204030204" pitchFamily="34" charset="0"/>
                        </a:rPr>
                        <a:t>has </a:t>
                      </a:r>
                      <a:r>
                        <a:rPr lang="en-US" sz="1050" b="0" i="0" u="none" strike="noStrike">
                          <a:solidFill>
                            <a:srgbClr val="000000"/>
                          </a:solidFill>
                          <a:effectLst/>
                          <a:latin typeface="Calibri" panose="020F0502020204030204" pitchFamily="34" charset="0"/>
                        </a:rPr>
                        <a:t>established clear, written procedures that lay out the process for handling both major and minor discipline incidents, and staff have some training in evidence-based approaches. (Does not include crisis situations)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Team </a:t>
                      </a:r>
                      <a:r>
                        <a:rPr lang="en-US" sz="1050" b="1" i="0" u="none" strike="noStrike">
                          <a:solidFill>
                            <a:srgbClr val="000000"/>
                          </a:solidFill>
                          <a:effectLst/>
                          <a:latin typeface="Calibri" panose="020F0502020204030204" pitchFamily="34" charset="0"/>
                        </a:rPr>
                        <a:t>has not </a:t>
                      </a:r>
                      <a:r>
                        <a:rPr lang="en-US" sz="1050" b="0" i="0" u="none" strike="noStrike">
                          <a:solidFill>
                            <a:srgbClr val="000000"/>
                          </a:solidFill>
                          <a:effectLst/>
                          <a:latin typeface="Calibri" panose="020F0502020204030204" pitchFamily="34" charset="0"/>
                        </a:rPr>
                        <a:t>established clear, written procedures for discipline incidents and/or there is no differentiation between major and minor incidents.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School discipline policies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Discipline flow charts Substitute packets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0792495"/>
                  </a:ext>
                </a:extLst>
              </a:tr>
              <a:tr h="1272407">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Discipline process includes documentation procedures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a:t>
                      </a:r>
                      <a:r>
                        <a:rPr lang="en-US" sz="1050" b="1" i="0" u="none" strike="noStrike">
                          <a:solidFill>
                            <a:srgbClr val="000000"/>
                          </a:solidFill>
                          <a:effectLst/>
                          <a:latin typeface="Calibri" panose="020F0502020204030204" pitchFamily="34" charset="0"/>
                        </a:rPr>
                        <a:t>is a </a:t>
                      </a:r>
                      <a:r>
                        <a:rPr lang="en-US" sz="1050" b="0" i="0" u="none" strike="noStrike">
                          <a:solidFill>
                            <a:srgbClr val="000000"/>
                          </a:solidFill>
                          <a:effectLst/>
                          <a:latin typeface="Calibri" panose="020F0502020204030204" pitchFamily="34" charset="0"/>
                        </a:rPr>
                        <a:t>documentation procedure to track both major and minor behavior incidents (i.e., form, database entry, file in room,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a:t>
                      </a:r>
                      <a:r>
                        <a:rPr lang="en-US" sz="1050" b="1" i="0" u="none" strike="noStrike">
                          <a:solidFill>
                            <a:srgbClr val="000000"/>
                          </a:solidFill>
                          <a:effectLst/>
                          <a:latin typeface="Calibri" panose="020F0502020204030204" pitchFamily="34" charset="0"/>
                        </a:rPr>
                        <a:t>is not a </a:t>
                      </a:r>
                      <a:r>
                        <a:rPr lang="en-US" sz="1050" b="0" i="0" u="none" strike="noStrike">
                          <a:solidFill>
                            <a:srgbClr val="000000"/>
                          </a:solidFill>
                          <a:effectLst/>
                          <a:latin typeface="Calibri" panose="020F0502020204030204" pitchFamily="34" charset="0"/>
                        </a:rPr>
                        <a:t>documentation procedure to track both major and minor behavior incidents (i.e., form, database entry, file in room,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Minor and major referral forms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Tracking system</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/database</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92258145"/>
                  </a:ext>
                </a:extLst>
              </a:tr>
              <a:tr h="2157636">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10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Discipline referral form (including TAC) includes information useful in decision making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Information on the referral form includes ALL of the required fields: Student’s name, date, location/time of incident, problem behavior (Type), description of problem behavior, Teacher/staff initial response, and administrative decision. </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(If using paper forms, then the following are included as well: grade level, referring staff, gender. *in TAC these auto populate)</a:t>
                      </a: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referral form includes all of the required fields, but also includes unnecessary information that is not used to make decisions and may cause confusion.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referral form lacks one or more of the required fields or does not exist.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Minor and major referral forms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l" fontAlgn="t"/>
                      <a:endParaRPr lang="en-US" sz="1050" b="0" i="0" u="none" strike="noStrike">
                        <a:solidFill>
                          <a:srgbClr val="000000"/>
                        </a:solidFill>
                        <a:effectLst/>
                        <a:latin typeface="Calibri" panose="020F0502020204030204" pitchFamily="34" charset="0"/>
                      </a:endParaRPr>
                    </a:p>
                  </a:txBody>
                  <a:tcP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589647378"/>
                  </a:ext>
                </a:extLst>
              </a:tr>
            </a:tbl>
          </a:graphicData>
        </a:graphic>
      </p:graphicFrame>
      <p:sp>
        <p:nvSpPr>
          <p:cNvPr id="6" name="Title 7">
            <a:extLst>
              <a:ext uri="{FF2B5EF4-FFF2-40B4-BE49-F238E27FC236}">
                <a16:creationId xmlns:a16="http://schemas.microsoft.com/office/drawing/2014/main" id="{9759C589-8F25-0AF7-09D0-D25CA9A4CBEE}"/>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1125958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7F11A11-04F4-483A-9B90-8DF40A15F501}"/>
              </a:ext>
            </a:extLst>
          </p:cNvPr>
          <p:cNvGraphicFramePr>
            <a:graphicFrameLocks noGrp="1"/>
          </p:cNvGraphicFramePr>
          <p:nvPr>
            <p:extLst>
              <p:ext uri="{D42A27DB-BD31-4B8C-83A1-F6EECF244321}">
                <p14:modId xmlns:p14="http://schemas.microsoft.com/office/powerpoint/2010/main" val="2372387609"/>
              </p:ext>
            </p:extLst>
          </p:nvPr>
        </p:nvGraphicFramePr>
        <p:xfrm>
          <a:off x="137651" y="520550"/>
          <a:ext cx="11690554" cy="6235419"/>
        </p:xfrm>
        <a:graphic>
          <a:graphicData uri="http://schemas.openxmlformats.org/drawingml/2006/table">
            <a:tbl>
              <a:tblPr/>
              <a:tblGrid>
                <a:gridCol w="724160">
                  <a:extLst>
                    <a:ext uri="{9D8B030D-6E8A-4147-A177-3AD203B41FA5}">
                      <a16:colId xmlns:a16="http://schemas.microsoft.com/office/drawing/2014/main" val="314347783"/>
                    </a:ext>
                  </a:extLst>
                </a:gridCol>
                <a:gridCol w="444145">
                  <a:extLst>
                    <a:ext uri="{9D8B030D-6E8A-4147-A177-3AD203B41FA5}">
                      <a16:colId xmlns:a16="http://schemas.microsoft.com/office/drawing/2014/main" val="2530880187"/>
                    </a:ext>
                  </a:extLst>
                </a:gridCol>
                <a:gridCol w="2391491">
                  <a:extLst>
                    <a:ext uri="{9D8B030D-6E8A-4147-A177-3AD203B41FA5}">
                      <a16:colId xmlns:a16="http://schemas.microsoft.com/office/drawing/2014/main" val="3541579112"/>
                    </a:ext>
                  </a:extLst>
                </a:gridCol>
                <a:gridCol w="1302870">
                  <a:extLst>
                    <a:ext uri="{9D8B030D-6E8A-4147-A177-3AD203B41FA5}">
                      <a16:colId xmlns:a16="http://schemas.microsoft.com/office/drawing/2014/main" val="2394308424"/>
                    </a:ext>
                  </a:extLst>
                </a:gridCol>
                <a:gridCol w="2166127">
                  <a:extLst>
                    <a:ext uri="{9D8B030D-6E8A-4147-A177-3AD203B41FA5}">
                      <a16:colId xmlns:a16="http://schemas.microsoft.com/office/drawing/2014/main" val="3294257206"/>
                    </a:ext>
                  </a:extLst>
                </a:gridCol>
                <a:gridCol w="1653713">
                  <a:extLst>
                    <a:ext uri="{9D8B030D-6E8A-4147-A177-3AD203B41FA5}">
                      <a16:colId xmlns:a16="http://schemas.microsoft.com/office/drawing/2014/main" val="1805460450"/>
                    </a:ext>
                  </a:extLst>
                </a:gridCol>
                <a:gridCol w="1653713">
                  <a:extLst>
                    <a:ext uri="{9D8B030D-6E8A-4147-A177-3AD203B41FA5}">
                      <a16:colId xmlns:a16="http://schemas.microsoft.com/office/drawing/2014/main" val="2657285883"/>
                    </a:ext>
                  </a:extLst>
                </a:gridCol>
                <a:gridCol w="1354335">
                  <a:extLst>
                    <a:ext uri="{9D8B030D-6E8A-4147-A177-3AD203B41FA5}">
                      <a16:colId xmlns:a16="http://schemas.microsoft.com/office/drawing/2014/main" val="2100423169"/>
                    </a:ext>
                  </a:extLst>
                </a:gridCol>
              </a:tblGrid>
              <a:tr h="139214">
                <a:tc>
                  <a:txBody>
                    <a:bodyPr/>
                    <a:lstStyle/>
                    <a:p>
                      <a:pPr algn="ctr" fontAlgn="ctr"/>
                      <a:r>
                        <a:rPr lang="en-US" sz="1050" b="1" i="0" u="none" strike="noStrike">
                          <a:solidFill>
                            <a:srgbClr val="000000"/>
                          </a:solidFill>
                          <a:effectLst/>
                          <a:latin typeface="Calibri" panose="020F0502020204030204" pitchFamily="34" charset="0"/>
                        </a:rPr>
                        <a:t>Critical Element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572113218"/>
                  </a:ext>
                </a:extLst>
              </a:tr>
              <a:tr h="954848">
                <a:tc rowSpan="4">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1" i="0" u="none" strike="noStrike">
                          <a:solidFill>
                            <a:srgbClr val="000000"/>
                          </a:solidFill>
                          <a:effectLst/>
                          <a:latin typeface="Calibri" panose="020F0502020204030204" pitchFamily="34" charset="0"/>
                        </a:rPr>
                        <a:t>3:</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Effective Procedures for Responding to Challenging Behaviors</a:t>
                      </a:r>
                    </a:p>
                  </a:txBody>
                  <a:tcPr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50" b="1" i="0" u="none" strike="noStrike">
                          <a:solidFill>
                            <a:srgbClr val="000000"/>
                          </a:solidFill>
                          <a:effectLst/>
                          <a:latin typeface="Calibri" panose="020F0502020204030204" pitchFamily="34" charset="0"/>
                        </a:rPr>
                        <a:t>11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Problem behaviors are defined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Written documentation exists that includes clear definitions of all behaviors listed.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All of the behaviors are defined but some of the definitions are unclear.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Not all behaviors are defined, or some definitions are unclear.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No written documentation of definitions exists.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Training materials include examples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436218402"/>
                  </a:ext>
                </a:extLst>
              </a:tr>
              <a:tr h="1163218">
                <a:tc vMerge="1">
                  <a:txBody>
                    <a:bodyPr/>
                    <a:lstStyle/>
                    <a:p>
                      <a:pPr algn="ctr" fontAlgn="ctr"/>
                      <a:endParaRPr lang="en-US" sz="1050" b="1" i="0" u="none" strike="noStrike">
                        <a:solidFill>
                          <a:srgbClr val="000000"/>
                        </a:solidFill>
                        <a:effectLst/>
                        <a:latin typeface="Calibri" panose="020F0502020204030204" pitchFamily="34" charset="0"/>
                      </a:endParaRPr>
                    </a:p>
                  </a:txBody>
                  <a:tcPr marL="2188" marR="2188" marT="2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12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Major/minor (Issues/Referrals) behaviors are clearly differentiated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1" i="0" u="none" strike="noStrike">
                          <a:solidFill>
                            <a:srgbClr val="000000"/>
                          </a:solidFill>
                          <a:effectLst/>
                          <a:latin typeface="Calibri" panose="020F0502020204030204" pitchFamily="34" charset="0"/>
                        </a:rPr>
                        <a:t>Most </a:t>
                      </a:r>
                      <a:r>
                        <a:rPr lang="en-US" sz="1050" b="0" i="0" u="none" strike="noStrike">
                          <a:solidFill>
                            <a:srgbClr val="000000"/>
                          </a:solidFill>
                          <a:effectLst/>
                          <a:latin typeface="Calibri" panose="020F0502020204030204" pitchFamily="34" charset="0"/>
                        </a:rPr>
                        <a:t>staff are clear about which behaviors are staff managed and which are sent to the office (i.e. appropriate use of office referrals).  Those behaviors are clearly defined, differentiated and documented.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1" i="0" u="none" strike="noStrike">
                          <a:solidFill>
                            <a:srgbClr val="000000"/>
                          </a:solidFill>
                          <a:effectLst/>
                          <a:latin typeface="Calibri" panose="020F0502020204030204" pitchFamily="34" charset="0"/>
                        </a:rPr>
                        <a:t>Some </a:t>
                      </a:r>
                      <a:r>
                        <a:rPr lang="en-US" sz="1050" b="0" i="0" u="none" strike="noStrike">
                          <a:solidFill>
                            <a:srgbClr val="000000"/>
                          </a:solidFill>
                          <a:effectLst/>
                          <a:latin typeface="Calibri" panose="020F0502020204030204" pitchFamily="34" charset="0"/>
                        </a:rPr>
                        <a:t>staff are unclear about which behaviors are staff managed and which are sent to the office (i.e. appropriate use of office referrals) or no documentation exists.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Specific major/minor behaviors are not clearly defined, differentiated or documented.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Training materials include examples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Staff survey Administrator interview</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49780139"/>
                  </a:ext>
                </a:extLst>
              </a:tr>
              <a:tr h="1589966">
                <a:tc vMerge="1">
                  <a:txBody>
                    <a:bodyPr/>
                    <a:lstStyle/>
                    <a:p>
                      <a:pPr algn="ctr" fontAlgn="ctr"/>
                      <a:endParaRPr lang="en-US" sz="1050" b="1" i="0" u="none" strike="noStrike">
                        <a:solidFill>
                          <a:srgbClr val="000000"/>
                        </a:solidFill>
                        <a:effectLst/>
                        <a:latin typeface="Calibri" panose="020F0502020204030204" pitchFamily="34" charset="0"/>
                      </a:endParaRPr>
                    </a:p>
                  </a:txBody>
                  <a:tcPr marL="2188" marR="2188" marT="2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13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Suggested array of appropriate responses to major (office-managed) problem behaviors</a:t>
                      </a:r>
                      <a:r>
                        <a:rPr lang="en-US" sz="1050" b="1" i="0" u="none" strike="noStrike">
                          <a:solidFill>
                            <a:srgbClr val="000000"/>
                          </a:solidFill>
                          <a:effectLst/>
                          <a:latin typeface="Calibri" panose="020F0502020204030204" pitchFamily="34" charset="0"/>
                        </a:rPr>
                        <a:t> in acordance with continuum of best practices</a:t>
                      </a: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evidence that </a:t>
                      </a:r>
                      <a:r>
                        <a:rPr lang="en-US" sz="1050" b="1" i="0" u="none" strike="noStrike">
                          <a:solidFill>
                            <a:srgbClr val="000000"/>
                          </a:solidFill>
                          <a:effectLst/>
                          <a:latin typeface="Calibri" panose="020F0502020204030204" pitchFamily="34" charset="0"/>
                        </a:rPr>
                        <a:t>all </a:t>
                      </a:r>
                      <a:r>
                        <a:rPr lang="en-US" sz="1050" b="0" i="0" u="none" strike="noStrike">
                          <a:solidFill>
                            <a:srgbClr val="000000"/>
                          </a:solidFill>
                          <a:effectLst/>
                          <a:latin typeface="Calibri" panose="020F0502020204030204" pitchFamily="34" charset="0"/>
                        </a:rPr>
                        <a:t>administrative staff (including designees) are aware of and use an array of predetermined appropriate responses to major behavior problems.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evidence that </a:t>
                      </a:r>
                      <a:r>
                        <a:rPr lang="en-US" sz="1050" b="1" i="0" u="none" strike="noStrike">
                          <a:solidFill>
                            <a:srgbClr val="000000"/>
                          </a:solidFill>
                          <a:effectLst/>
                          <a:latin typeface="Calibri" panose="020F0502020204030204" pitchFamily="34" charset="0"/>
                        </a:rPr>
                        <a:t>some </a:t>
                      </a:r>
                      <a:r>
                        <a:rPr lang="en-US" sz="1050" b="0" i="0" u="none" strike="noStrike">
                          <a:solidFill>
                            <a:srgbClr val="000000"/>
                          </a:solidFill>
                          <a:effectLst/>
                          <a:latin typeface="Calibri" panose="020F0502020204030204" pitchFamily="34" charset="0"/>
                        </a:rPr>
                        <a:t>administrative staff (inclduing designees) are not aware of, or do not follow, an array of predetermined appropriate responses to major behavior problems.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Major referral form Discipline data</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89840627"/>
                  </a:ext>
                </a:extLst>
              </a:tr>
              <a:tr h="1907525">
                <a:tc vMerge="1">
                  <a:txBody>
                    <a:bodyPr/>
                    <a:lstStyle/>
                    <a:p>
                      <a:pPr algn="ctr" fontAlgn="ctr"/>
                      <a:endParaRPr lang="en-US" sz="1050" b="1" i="0" u="none" strike="noStrike">
                        <a:solidFill>
                          <a:srgbClr val="000000"/>
                        </a:solidFill>
                        <a:effectLst/>
                        <a:latin typeface="Calibri" panose="020F0502020204030204" pitchFamily="34" charset="0"/>
                      </a:endParaRPr>
                    </a:p>
                  </a:txBody>
                  <a:tcPr marL="2188" marR="2188" marT="2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14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Educators have received training related to potential bias when responding to behavior challenges and have strategies to reflect on their responses to individual children.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engage in ongoing training around bias with consistent opportunity to reflect and apply learning to specific scenarios and responses to student behavior.  New staff are systematically onboarded to understand implicit bias.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Training occurred but staff did not have additional opportunities to reflect and apply to specific scenarios and responses to student behavior and there is no system to onboard staff new to the school setting.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no evidence that staff have been trained on bias, or staff were trained but did not have additional opportunities to reflect and apply to specific scenarios and responses to student behavior.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Training materials inclusive of examples</a:t>
                      </a:r>
                      <a:br>
                        <a:rPr lang="en-US" sz="1050" b="0" i="0" u="none" strike="noStrike">
                          <a:solidFill>
                            <a:srgbClr val="000000"/>
                          </a:solidFill>
                          <a:effectLst/>
                          <a:latin typeface="Calibri" panose="020F0502020204030204" pitchFamily="34" charset="0"/>
                        </a:rPr>
                      </a:b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828913669"/>
                  </a:ext>
                </a:extLst>
              </a:tr>
            </a:tbl>
          </a:graphicData>
        </a:graphic>
      </p:graphicFrame>
      <p:sp>
        <p:nvSpPr>
          <p:cNvPr id="5" name="Title 7">
            <a:extLst>
              <a:ext uri="{FF2B5EF4-FFF2-40B4-BE49-F238E27FC236}">
                <a16:creationId xmlns:a16="http://schemas.microsoft.com/office/drawing/2014/main" id="{971C4282-7B65-35D9-3C16-D0B24B245A88}"/>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334911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60EFC379-86C3-45F3-BBF4-F128198F95D7}"/>
              </a:ext>
            </a:extLst>
          </p:cNvPr>
          <p:cNvGraphicFramePr>
            <a:graphicFrameLocks noGrp="1"/>
          </p:cNvGraphicFramePr>
          <p:nvPr>
            <p:extLst>
              <p:ext uri="{D42A27DB-BD31-4B8C-83A1-F6EECF244321}">
                <p14:modId xmlns:p14="http://schemas.microsoft.com/office/powerpoint/2010/main" val="526257397"/>
              </p:ext>
            </p:extLst>
          </p:nvPr>
        </p:nvGraphicFramePr>
        <p:xfrm>
          <a:off x="250723" y="914569"/>
          <a:ext cx="11690554" cy="4744646"/>
        </p:xfrm>
        <a:graphic>
          <a:graphicData uri="http://schemas.openxmlformats.org/drawingml/2006/table">
            <a:tbl>
              <a:tblPr/>
              <a:tblGrid>
                <a:gridCol w="724160">
                  <a:extLst>
                    <a:ext uri="{9D8B030D-6E8A-4147-A177-3AD203B41FA5}">
                      <a16:colId xmlns:a16="http://schemas.microsoft.com/office/drawing/2014/main" val="314347783"/>
                    </a:ext>
                  </a:extLst>
                </a:gridCol>
                <a:gridCol w="444145">
                  <a:extLst>
                    <a:ext uri="{9D8B030D-6E8A-4147-A177-3AD203B41FA5}">
                      <a16:colId xmlns:a16="http://schemas.microsoft.com/office/drawing/2014/main" val="2530880187"/>
                    </a:ext>
                  </a:extLst>
                </a:gridCol>
                <a:gridCol w="2391491">
                  <a:extLst>
                    <a:ext uri="{9D8B030D-6E8A-4147-A177-3AD203B41FA5}">
                      <a16:colId xmlns:a16="http://schemas.microsoft.com/office/drawing/2014/main" val="3541579112"/>
                    </a:ext>
                  </a:extLst>
                </a:gridCol>
                <a:gridCol w="1302870">
                  <a:extLst>
                    <a:ext uri="{9D8B030D-6E8A-4147-A177-3AD203B41FA5}">
                      <a16:colId xmlns:a16="http://schemas.microsoft.com/office/drawing/2014/main" val="2394308424"/>
                    </a:ext>
                  </a:extLst>
                </a:gridCol>
                <a:gridCol w="2166127">
                  <a:extLst>
                    <a:ext uri="{9D8B030D-6E8A-4147-A177-3AD203B41FA5}">
                      <a16:colId xmlns:a16="http://schemas.microsoft.com/office/drawing/2014/main" val="3294257206"/>
                    </a:ext>
                  </a:extLst>
                </a:gridCol>
                <a:gridCol w="1653713">
                  <a:extLst>
                    <a:ext uri="{9D8B030D-6E8A-4147-A177-3AD203B41FA5}">
                      <a16:colId xmlns:a16="http://schemas.microsoft.com/office/drawing/2014/main" val="1805460450"/>
                    </a:ext>
                  </a:extLst>
                </a:gridCol>
                <a:gridCol w="1653713">
                  <a:extLst>
                    <a:ext uri="{9D8B030D-6E8A-4147-A177-3AD203B41FA5}">
                      <a16:colId xmlns:a16="http://schemas.microsoft.com/office/drawing/2014/main" val="2657285883"/>
                    </a:ext>
                  </a:extLst>
                </a:gridCol>
                <a:gridCol w="1354335">
                  <a:extLst>
                    <a:ext uri="{9D8B030D-6E8A-4147-A177-3AD203B41FA5}">
                      <a16:colId xmlns:a16="http://schemas.microsoft.com/office/drawing/2014/main" val="2100423169"/>
                    </a:ext>
                  </a:extLst>
                </a:gridCol>
              </a:tblGrid>
              <a:tr h="139214">
                <a:tc>
                  <a:txBody>
                    <a:bodyPr/>
                    <a:lstStyle/>
                    <a:p>
                      <a:pPr algn="ctr" fontAlgn="ctr"/>
                      <a:r>
                        <a:rPr lang="en-US" sz="1050" b="1" i="0" u="none" strike="noStrike">
                          <a:solidFill>
                            <a:srgbClr val="000000"/>
                          </a:solidFill>
                          <a:effectLst/>
                          <a:latin typeface="Calibri" panose="020F0502020204030204" pitchFamily="34" charset="0"/>
                        </a:rPr>
                        <a:t>Critical Element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572113218"/>
                  </a:ext>
                </a:extLst>
              </a:tr>
              <a:tr h="954848">
                <a:tc rowSpan="3">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050" b="1" i="0" u="none" strike="noStrike">
                          <a:solidFill>
                            <a:srgbClr val="000000"/>
                          </a:solidFill>
                          <a:effectLst/>
                          <a:latin typeface="Calibri" panose="020F0502020204030204" pitchFamily="34" charset="0"/>
                        </a:rPr>
                        <a:t>3:</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Effective Procedures for Responding to Challenging Behaviors</a:t>
                      </a:r>
                    </a:p>
                  </a:txBody>
                  <a:tcPr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ctr"/>
                      <a:r>
                        <a:rPr lang="en-US" sz="1050" b="1" i="0" u="none" strike="noStrike">
                          <a:solidFill>
                            <a:srgbClr val="000000"/>
                          </a:solidFill>
                          <a:effectLst/>
                          <a:latin typeface="Calibri" panose="020F0502020204030204" pitchFamily="34" charset="0"/>
                        </a:rPr>
                        <a:t>15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process for teachers to request assistance for problem behaviors has been developed and teachers have opportunities to problem-solve with colleagues and family members in order to gain support in developing ideas for addressing problem behavior in the classroom.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a defined and sustained process that is explicitly taught to staff.  Families are engaged in a process for developing ideas to address problematic behaviors.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a defined process, but staff have either not been trained or intermittently adhere to it.  There is no process for engaging families with teachers to engage in problem solving.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no defined process for responding to behavior related problems or staff are not aware of the process.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Staff handbook</a:t>
                      </a:r>
                      <a:br>
                        <a:rPr lang="en-US" sz="1050" b="0" i="0" u="none" strike="noStrike">
                          <a:solidFill>
                            <a:srgbClr val="000000"/>
                          </a:solidFill>
                          <a:effectLst/>
                          <a:latin typeface="Calibri" panose="020F0502020204030204" pitchFamily="34" charset="0"/>
                        </a:rPr>
                      </a:b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Student handbook or code of conduct</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436218402"/>
                  </a:ext>
                </a:extLst>
              </a:tr>
              <a:tr h="1163218">
                <a:tc vMerge="1">
                  <a:txBody>
                    <a:bodyPr/>
                    <a:lstStyle/>
                    <a:p>
                      <a:pPr algn="ctr" fontAlgn="ctr"/>
                      <a:endParaRPr lang="en-US" sz="1050" b="1" i="0" u="none" strike="noStrike">
                        <a:solidFill>
                          <a:srgbClr val="000000"/>
                        </a:solidFill>
                        <a:effectLst/>
                        <a:latin typeface="Calibri" panose="020F0502020204030204" pitchFamily="34" charset="0"/>
                      </a:endParaRPr>
                    </a:p>
                  </a:txBody>
                  <a:tcPr marL="2188" marR="2188" marT="2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16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 team-based process for addressing individual students with persistent challenging behavior is developed and teachers can identify the steps for initiating the team-based process including fostering the family participation.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A team-based process is clearly defined, consistently implemented and all staff are trained on how to initiate.  Parents are engaged in the process of problem solving.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A team-based process is created but not implemented effectively or consistently and/or teachers do not know how to initiate the process.  Parents are not involved in the process.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There is no defined team-based process for addressing individual students with persistent challenging behaviors.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49780139"/>
                  </a:ext>
                </a:extLst>
              </a:tr>
              <a:tr h="1589966">
                <a:tc vMerge="1">
                  <a:txBody>
                    <a:bodyPr/>
                    <a:lstStyle/>
                    <a:p>
                      <a:pPr algn="ctr" fontAlgn="ctr"/>
                      <a:endParaRPr lang="en-US" sz="1050" b="1" i="0" u="none" strike="noStrike">
                        <a:solidFill>
                          <a:srgbClr val="000000"/>
                        </a:solidFill>
                        <a:effectLst/>
                        <a:latin typeface="Calibri" panose="020F0502020204030204" pitchFamily="34" charset="0"/>
                      </a:endParaRPr>
                    </a:p>
                  </a:txBody>
                  <a:tcPr marL="2188" marR="2188" marT="2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50" b="1" i="0" u="none" strike="noStrike">
                          <a:solidFill>
                            <a:srgbClr val="000000"/>
                          </a:solidFill>
                          <a:effectLst/>
                          <a:latin typeface="Calibri" panose="020F0502020204030204" pitchFamily="34" charset="0"/>
                        </a:rPr>
                        <a:t>17</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Individuals with behavioral expertise are utilized for coaching staff and families through the process of developing and implementing individualized intensive interventions for students in need of behavior support plans.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Individuals with behavior expertise are utilized to coach staff and families in developing and implementing individualized interventions.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Individuals with behavior expertise are not utilized to coach staff and families in developing and implementing individualized interventions.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89840627"/>
                  </a:ext>
                </a:extLst>
              </a:tr>
            </a:tbl>
          </a:graphicData>
        </a:graphic>
      </p:graphicFrame>
      <p:sp>
        <p:nvSpPr>
          <p:cNvPr id="4" name="Title 7">
            <a:extLst>
              <a:ext uri="{FF2B5EF4-FFF2-40B4-BE49-F238E27FC236}">
                <a16:creationId xmlns:a16="http://schemas.microsoft.com/office/drawing/2014/main" id="{5979579D-8642-AE6C-7E5A-942C40DCC87A}"/>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202364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F5BE8CD-A224-4481-8E12-F52236405B5F}"/>
              </a:ext>
            </a:extLst>
          </p:cNvPr>
          <p:cNvGraphicFramePr>
            <a:graphicFrameLocks noGrp="1"/>
          </p:cNvGraphicFramePr>
          <p:nvPr>
            <p:extLst>
              <p:ext uri="{D42A27DB-BD31-4B8C-83A1-F6EECF244321}">
                <p14:modId xmlns:p14="http://schemas.microsoft.com/office/powerpoint/2010/main" val="3398484128"/>
              </p:ext>
            </p:extLst>
          </p:nvPr>
        </p:nvGraphicFramePr>
        <p:xfrm>
          <a:off x="275082" y="503543"/>
          <a:ext cx="11641835" cy="6217920"/>
        </p:xfrm>
        <a:graphic>
          <a:graphicData uri="http://schemas.openxmlformats.org/drawingml/2006/table">
            <a:tbl>
              <a:tblPr/>
              <a:tblGrid>
                <a:gridCol w="732536">
                  <a:extLst>
                    <a:ext uri="{9D8B030D-6E8A-4147-A177-3AD203B41FA5}">
                      <a16:colId xmlns:a16="http://schemas.microsoft.com/office/drawing/2014/main" val="174239687"/>
                    </a:ext>
                  </a:extLst>
                </a:gridCol>
                <a:gridCol w="213246">
                  <a:extLst>
                    <a:ext uri="{9D8B030D-6E8A-4147-A177-3AD203B41FA5}">
                      <a16:colId xmlns:a16="http://schemas.microsoft.com/office/drawing/2014/main" val="70871866"/>
                    </a:ext>
                  </a:extLst>
                </a:gridCol>
                <a:gridCol w="1888972">
                  <a:extLst>
                    <a:ext uri="{9D8B030D-6E8A-4147-A177-3AD203B41FA5}">
                      <a16:colId xmlns:a16="http://schemas.microsoft.com/office/drawing/2014/main" val="3015618347"/>
                    </a:ext>
                  </a:extLst>
                </a:gridCol>
                <a:gridCol w="1682382">
                  <a:extLst>
                    <a:ext uri="{9D8B030D-6E8A-4147-A177-3AD203B41FA5}">
                      <a16:colId xmlns:a16="http://schemas.microsoft.com/office/drawing/2014/main" val="3220856717"/>
                    </a:ext>
                  </a:extLst>
                </a:gridCol>
                <a:gridCol w="2044700">
                  <a:extLst>
                    <a:ext uri="{9D8B030D-6E8A-4147-A177-3AD203B41FA5}">
                      <a16:colId xmlns:a16="http://schemas.microsoft.com/office/drawing/2014/main" val="2647562546"/>
                    </a:ext>
                  </a:extLst>
                </a:gridCol>
                <a:gridCol w="1536700">
                  <a:extLst>
                    <a:ext uri="{9D8B030D-6E8A-4147-A177-3AD203B41FA5}">
                      <a16:colId xmlns:a16="http://schemas.microsoft.com/office/drawing/2014/main" val="2327949996"/>
                    </a:ext>
                  </a:extLst>
                </a:gridCol>
                <a:gridCol w="1451065">
                  <a:extLst>
                    <a:ext uri="{9D8B030D-6E8A-4147-A177-3AD203B41FA5}">
                      <a16:colId xmlns:a16="http://schemas.microsoft.com/office/drawing/2014/main" val="4137955852"/>
                    </a:ext>
                  </a:extLst>
                </a:gridCol>
                <a:gridCol w="2092234">
                  <a:extLst>
                    <a:ext uri="{9D8B030D-6E8A-4147-A177-3AD203B41FA5}">
                      <a16:colId xmlns:a16="http://schemas.microsoft.com/office/drawing/2014/main" val="4235678997"/>
                    </a:ext>
                  </a:extLst>
                </a:gridCol>
              </a:tblGrid>
              <a:tr h="0">
                <a:tc>
                  <a:txBody>
                    <a:bodyPr/>
                    <a:lstStyle/>
                    <a:p>
                      <a:pPr algn="ctr" fontAlgn="ctr"/>
                      <a:r>
                        <a:rPr lang="en-US" sz="1050" b="1" i="0" u="none" strike="noStrike">
                          <a:solidFill>
                            <a:srgbClr val="000000"/>
                          </a:solidFill>
                          <a:effectLst/>
                          <a:latin typeface="Calibri" panose="020F0502020204030204" pitchFamily="34" charset="0"/>
                        </a:rPr>
                        <a:t>Critical Element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736673919"/>
                  </a:ext>
                </a:extLst>
              </a:tr>
              <a:tr h="470445">
                <a:tc rowSpan="4">
                  <a:txBody>
                    <a:bodyPr/>
                    <a:lstStyle/>
                    <a:p>
                      <a:pPr algn="ctr" fontAlgn="ctr"/>
                      <a:r>
                        <a:rPr lang="en-US" sz="1050" b="1" i="0" u="none" strike="noStrike">
                          <a:solidFill>
                            <a:srgbClr val="000000"/>
                          </a:solidFill>
                          <a:effectLst/>
                          <a:latin typeface="Calibri" panose="020F0502020204030204" pitchFamily="34" charset="0"/>
                        </a:rPr>
                        <a:t>4:</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Data Entry &amp; Analysis Plan Established</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5B4"/>
                    </a:solidFill>
                  </a:tcPr>
                </a:tc>
                <a:tc>
                  <a:txBody>
                    <a:bodyPr/>
                    <a:lstStyle/>
                    <a:p>
                      <a:pPr algn="ctr" fontAlgn="ctr"/>
                      <a:r>
                        <a:rPr lang="en-US" sz="1050" b="1" i="0" u="none" strike="noStrike">
                          <a:solidFill>
                            <a:srgbClr val="000000"/>
                          </a:solidFill>
                          <a:effectLst/>
                          <a:latin typeface="Calibri" panose="020F0502020204030204" pitchFamily="34" charset="0"/>
                        </a:rPr>
                        <a:t>18</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Data system is used to collect and analyze ODR data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The database can quickly output data in graph format and allows the team access to </a:t>
                      </a:r>
                      <a:r>
                        <a:rPr lang="en-US" sz="1050" b="1" i="0" u="none" strike="noStrike">
                          <a:solidFill>
                            <a:srgbClr val="000000"/>
                          </a:solidFill>
                          <a:effectLst/>
                          <a:latin typeface="Calibri" panose="020F0502020204030204" pitchFamily="34" charset="0"/>
                        </a:rPr>
                        <a:t>ALL </a:t>
                      </a:r>
                      <a:r>
                        <a:rPr lang="en-US" sz="1050" b="0" i="0" u="none" strike="noStrike">
                          <a:solidFill>
                            <a:srgbClr val="000000"/>
                          </a:solidFill>
                          <a:effectLst/>
                          <a:latin typeface="Calibri" panose="020F0502020204030204" pitchFamily="34" charset="0"/>
                        </a:rPr>
                        <a:t>of the following information: average referrals per day per month, by location, by problem behavior, by time of day, by student, and compare between years.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1" i="0" u="none" strike="noStrike">
                          <a:solidFill>
                            <a:srgbClr val="000000"/>
                          </a:solidFill>
                          <a:effectLst/>
                          <a:latin typeface="Calibri" panose="020F0502020204030204" pitchFamily="34" charset="0"/>
                        </a:rPr>
                        <a:t>ALL </a:t>
                      </a:r>
                      <a:r>
                        <a:rPr lang="en-US" sz="1050" b="0" i="0" u="none" strike="noStrike">
                          <a:solidFill>
                            <a:srgbClr val="000000"/>
                          </a:solidFill>
                          <a:effectLst/>
                          <a:latin typeface="Calibri" panose="020F0502020204030204" pitchFamily="34" charset="0"/>
                        </a:rPr>
                        <a:t>of the information can be obtained from the database (average referrals per day per month, by location, by problem behavior, by time of day, by student, and compare between years), </a:t>
                      </a:r>
                      <a:r>
                        <a:rPr lang="en-US" sz="1050" b="1" i="0" u="none" strike="noStrike">
                          <a:solidFill>
                            <a:srgbClr val="000000"/>
                          </a:solidFill>
                          <a:effectLst/>
                          <a:latin typeface="Calibri" panose="020F0502020204030204" pitchFamily="34" charset="0"/>
                        </a:rPr>
                        <a:t>though it may not be </a:t>
                      </a:r>
                      <a:r>
                        <a:rPr lang="en-US" sz="1050" b="0" i="0" u="none" strike="noStrike">
                          <a:solidFill>
                            <a:srgbClr val="000000"/>
                          </a:solidFill>
                          <a:effectLst/>
                          <a:latin typeface="Calibri" panose="020F0502020204030204" pitchFamily="34" charset="0"/>
                        </a:rPr>
                        <a:t>in graph format, may require more staff time to pull the information, or require staff time to make sense of the data.</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Only </a:t>
                      </a:r>
                      <a:r>
                        <a:rPr lang="en-US" sz="1050" b="1" i="0" u="none" strike="noStrike">
                          <a:solidFill>
                            <a:srgbClr val="000000"/>
                          </a:solidFill>
                          <a:effectLst/>
                          <a:latin typeface="Calibri" panose="020F0502020204030204" pitchFamily="34" charset="0"/>
                        </a:rPr>
                        <a:t>partial </a:t>
                      </a:r>
                      <a:r>
                        <a:rPr lang="en-US" sz="1050" b="0" i="0" u="none" strike="noStrike">
                          <a:solidFill>
                            <a:srgbClr val="000000"/>
                          </a:solidFill>
                          <a:effectLst/>
                          <a:latin typeface="Calibri" panose="020F0502020204030204" pitchFamily="34" charset="0"/>
                        </a:rPr>
                        <a:t>information can be obtained (lacking either the number of referrals per day per month, location, problem behavior, time of day, student, and compare patterns between years.)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data system is </a:t>
                      </a:r>
                      <a:r>
                        <a:rPr lang="en-US" sz="1050" b="1" i="0" u="none" strike="noStrike">
                          <a:solidFill>
                            <a:srgbClr val="000000"/>
                          </a:solidFill>
                          <a:effectLst/>
                          <a:latin typeface="Calibri" panose="020F0502020204030204" pitchFamily="34" charset="0"/>
                        </a:rPr>
                        <a:t>not able </a:t>
                      </a:r>
                      <a:r>
                        <a:rPr lang="en-US" sz="1050" b="0" i="0" u="none" strike="noStrike">
                          <a:solidFill>
                            <a:srgbClr val="000000"/>
                          </a:solidFill>
                          <a:effectLst/>
                          <a:latin typeface="Calibri" panose="020F0502020204030204" pitchFamily="34" charset="0"/>
                        </a:rPr>
                        <a:t>to provide any of the necessary information the team needs to make school- wide decisions.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SSP / I&amp;R / Cognos / Discipline data</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Data presentations &amp; displays (e.g., data summaries, emails to staff, presentations, handouts)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Tracking system/database Meeting agendas, minutes, and materials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4069238658"/>
                  </a:ext>
                </a:extLst>
              </a:tr>
              <a:tr h="304473">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19</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Additional data is collected (attendance, grades, faculty attendance, Panorama SEL and surveys) and used by tier 1 team.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team collects and considers data other than discipline data to help determine progress and successes (e.g., attendance, grades, faculty attendance, Panorama SEL and school surveys).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The team does </a:t>
                      </a:r>
                      <a:r>
                        <a:rPr lang="en-US" sz="1050" b="1" i="0" u="none" strike="noStrike">
                          <a:solidFill>
                            <a:srgbClr val="000000"/>
                          </a:solidFill>
                          <a:effectLst/>
                          <a:latin typeface="Calibri" panose="020F0502020204030204" pitchFamily="34" charset="0"/>
                        </a:rPr>
                        <a:t>not </a:t>
                      </a:r>
                      <a:r>
                        <a:rPr lang="en-US" sz="1050" b="0" i="0" u="none" strike="noStrike">
                          <a:solidFill>
                            <a:srgbClr val="000000"/>
                          </a:solidFill>
                          <a:effectLst/>
                          <a:latin typeface="Calibri" panose="020F0502020204030204" pitchFamily="34" charset="0"/>
                        </a:rPr>
                        <a:t>collect or consider data other than discipline data  to help determine progress and successes (e.g., attendance, grades, faculty attendance, Panorama SEL and school surveys).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1F1D1E"/>
                          </a:solidFill>
                          <a:effectLst/>
                          <a:latin typeface="Calibri" panose="020F0502020204030204" pitchFamily="34" charset="0"/>
                        </a:rPr>
                        <a:t>Tier 1 action plans</a:t>
                      </a:r>
                      <a:br>
                        <a:rPr lang="en-US" sz="1050" b="0" i="0" u="none" strike="noStrike">
                          <a:solidFill>
                            <a:srgbClr val="1F1D1E"/>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Data presentations &amp; displays (e.g., data summaries, emails to staff, presentations, handouts)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708959863"/>
                  </a:ext>
                </a:extLst>
              </a:tr>
              <a:tr h="274712">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Data analyzed by PBIS/Tier 1 team at least monthly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printed, analyzed, and put into graph format or other easy to understand format by a member of the team </a:t>
                      </a:r>
                      <a:r>
                        <a:rPr lang="en-US" sz="1050" b="1" i="0" u="none" strike="noStrike">
                          <a:solidFill>
                            <a:srgbClr val="000000"/>
                          </a:solidFill>
                          <a:effectLst/>
                          <a:latin typeface="Calibri" panose="020F0502020204030204" pitchFamily="34" charset="0"/>
                        </a:rPr>
                        <a:t>monthly </a:t>
                      </a:r>
                      <a:r>
                        <a:rPr lang="en-US" sz="1050" b="0" i="0" u="none" strike="noStrike">
                          <a:solidFill>
                            <a:srgbClr val="000000"/>
                          </a:solidFill>
                          <a:effectLst/>
                          <a:latin typeface="Calibri" panose="020F0502020204030204" pitchFamily="34" charset="0"/>
                        </a:rPr>
                        <a:t>(minimum)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printed, analyzed, and put into graph format or other easy to understand format by a team member </a:t>
                      </a:r>
                      <a:r>
                        <a:rPr lang="en-US" sz="1050" b="1" i="0" u="none" strike="noStrike">
                          <a:solidFill>
                            <a:srgbClr val="000000"/>
                          </a:solidFill>
                          <a:effectLst/>
                          <a:latin typeface="Calibri" panose="020F0502020204030204" pitchFamily="34" charset="0"/>
                        </a:rPr>
                        <a:t>less than once a month</a:t>
                      </a:r>
                      <a:r>
                        <a:rPr lang="en-US" sz="1050" b="0" i="0" u="none" strike="noStrike">
                          <a:solidFill>
                            <a:srgbClr val="000000"/>
                          </a:solidFill>
                          <a:effectLst/>
                          <a:latin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a:t>
                      </a:r>
                      <a:r>
                        <a:rPr lang="en-US" sz="1050" b="1" i="0" u="none" strike="noStrike">
                          <a:solidFill>
                            <a:srgbClr val="000000"/>
                          </a:solidFill>
                          <a:effectLst/>
                          <a:latin typeface="Calibri" panose="020F0502020204030204" pitchFamily="34" charset="0"/>
                        </a:rPr>
                        <a:t>not analyzed</a:t>
                      </a:r>
                      <a:r>
                        <a:rPr lang="en-US" sz="1050" b="0" i="0" u="none" strike="noStrike">
                          <a:solidFill>
                            <a:srgbClr val="000000"/>
                          </a:solidFill>
                          <a:effectLst/>
                          <a:latin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Data presentations &amp; displays (e.g., data summaries, emails to staff, presentations, handouts) Tier 1 action plan</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865593303"/>
                  </a:ext>
                </a:extLst>
              </a:tr>
              <a:tr h="0">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Data shared with PBIS/Tier 1 Team and faculty monthly (minimum)</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50" b="0" i="0" u="none" strike="noStrike">
                          <a:solidFill>
                            <a:srgbClr val="000000"/>
                          </a:solidFill>
                          <a:effectLst/>
                          <a:latin typeface="Calibri" panose="020F0502020204030204" pitchFamily="34" charset="0"/>
                        </a:rPr>
                        <a:t> </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shared with the Tier 1 team and faculty </a:t>
                      </a:r>
                      <a:r>
                        <a:rPr lang="en-US" sz="1050" b="1" i="0" u="none" strike="noStrike">
                          <a:solidFill>
                            <a:srgbClr val="000000"/>
                          </a:solidFill>
                          <a:effectLst/>
                          <a:latin typeface="Calibri" panose="020F0502020204030204" pitchFamily="34" charset="0"/>
                        </a:rPr>
                        <a:t>at least once a month</a:t>
                      </a:r>
                      <a:r>
                        <a:rPr lang="en-US" sz="1050" b="0" i="0" u="none" strike="noStrike">
                          <a:solidFill>
                            <a:srgbClr val="000000"/>
                          </a:solidFill>
                          <a:effectLst/>
                          <a:latin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shared with the Tier 1 team and faculty </a:t>
                      </a:r>
                      <a:r>
                        <a:rPr lang="en-US" sz="1050" b="1" i="0" u="none" strike="noStrike">
                          <a:solidFill>
                            <a:srgbClr val="000000"/>
                          </a:solidFill>
                          <a:effectLst/>
                          <a:latin typeface="Calibri" panose="020F0502020204030204" pitchFamily="34" charset="0"/>
                        </a:rPr>
                        <a:t>less than one time a month.</a:t>
                      </a:r>
                      <a:endParaRPr lang="en-US" sz="1050" b="0" i="0" u="none" strike="noStrike">
                        <a:solidFill>
                          <a:srgbClr val="000000"/>
                        </a:solidFill>
                        <a:effectLst/>
                        <a:latin typeface="Calibri" panose="020F0502020204030204" pitchFamily="34" charset="0"/>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Data are not reviewed each month by the</a:t>
                      </a:r>
                      <a:r>
                        <a:rPr lang="en-US" sz="1050" b="0" i="0" u="none" strike="sngStrike">
                          <a:solidFill>
                            <a:srgbClr val="000000"/>
                          </a:solidFill>
                          <a:effectLst/>
                          <a:latin typeface="Calibri" panose="020F0502020204030204" pitchFamily="34" charset="0"/>
                        </a:rPr>
                        <a:t> </a:t>
                      </a:r>
                      <a:r>
                        <a:rPr lang="en-US" sz="1050" b="0" i="0" u="none" strike="noStrike">
                          <a:solidFill>
                            <a:srgbClr val="000000"/>
                          </a:solidFill>
                          <a:effectLst/>
                          <a:latin typeface="Calibri" panose="020F0502020204030204" pitchFamily="34" charset="0"/>
                        </a:rPr>
                        <a:t>Tier 1 team and shared with faculty.</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50" b="0" i="0" u="none" strike="noStrike">
                          <a:solidFill>
                            <a:srgbClr val="000000"/>
                          </a:solidFill>
                          <a:effectLst/>
                          <a:latin typeface="Calibri" panose="020F0502020204030204" pitchFamily="34" charset="0"/>
                        </a:rPr>
                        <a:t>Meeting agendas, minutes, and materials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Action plans</a:t>
                      </a:r>
                      <a:br>
                        <a:rPr lang="en-US" sz="1050" b="0" i="0" u="none" strike="noStrike">
                          <a:solidFill>
                            <a:srgbClr val="000000"/>
                          </a:solidFill>
                          <a:effectLst/>
                          <a:latin typeface="Calibri" panose="020F0502020204030204" pitchFamily="34" charset="0"/>
                        </a:rPr>
                      </a:br>
                      <a:r>
                        <a:rPr lang="en-US" sz="1050" b="0" i="0" u="none" strike="noStrike">
                          <a:solidFill>
                            <a:srgbClr val="000000"/>
                          </a:solidFill>
                          <a:effectLst/>
                          <a:latin typeface="Calibri" panose="020F0502020204030204" pitchFamily="34" charset="0"/>
                        </a:rPr>
                        <a:t>Communication with staff (e.g. email, newsletters, bulletin boards)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53635966"/>
                  </a:ext>
                </a:extLst>
              </a:tr>
            </a:tbl>
          </a:graphicData>
        </a:graphic>
      </p:graphicFrame>
      <p:sp>
        <p:nvSpPr>
          <p:cNvPr id="6" name="Title 7">
            <a:extLst>
              <a:ext uri="{FF2B5EF4-FFF2-40B4-BE49-F238E27FC236}">
                <a16:creationId xmlns:a16="http://schemas.microsoft.com/office/drawing/2014/main" id="{FC84D811-A225-AB4B-2BD2-C2D1E3291C88}"/>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298923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63193C0-B0AD-4E04-954C-7F66835A18D6}"/>
              </a:ext>
            </a:extLst>
          </p:cNvPr>
          <p:cNvGraphicFramePr>
            <a:graphicFrameLocks noGrp="1"/>
          </p:cNvGraphicFramePr>
          <p:nvPr>
            <p:extLst>
              <p:ext uri="{D42A27DB-BD31-4B8C-83A1-F6EECF244321}">
                <p14:modId xmlns:p14="http://schemas.microsoft.com/office/powerpoint/2010/main" val="1023578153"/>
              </p:ext>
            </p:extLst>
          </p:nvPr>
        </p:nvGraphicFramePr>
        <p:xfrm>
          <a:off x="239282" y="484999"/>
          <a:ext cx="11609817" cy="6347460"/>
        </p:xfrm>
        <a:graphic>
          <a:graphicData uri="http://schemas.openxmlformats.org/drawingml/2006/table">
            <a:tbl>
              <a:tblPr/>
              <a:tblGrid>
                <a:gridCol w="401653">
                  <a:extLst>
                    <a:ext uri="{9D8B030D-6E8A-4147-A177-3AD203B41FA5}">
                      <a16:colId xmlns:a16="http://schemas.microsoft.com/office/drawing/2014/main" val="3766150122"/>
                    </a:ext>
                  </a:extLst>
                </a:gridCol>
                <a:gridCol w="418744">
                  <a:extLst>
                    <a:ext uri="{9D8B030D-6E8A-4147-A177-3AD203B41FA5}">
                      <a16:colId xmlns:a16="http://schemas.microsoft.com/office/drawing/2014/main" val="3672072546"/>
                    </a:ext>
                  </a:extLst>
                </a:gridCol>
                <a:gridCol w="2042444">
                  <a:extLst>
                    <a:ext uri="{9D8B030D-6E8A-4147-A177-3AD203B41FA5}">
                      <a16:colId xmlns:a16="http://schemas.microsoft.com/office/drawing/2014/main" val="1768257417"/>
                    </a:ext>
                  </a:extLst>
                </a:gridCol>
                <a:gridCol w="1931350">
                  <a:extLst>
                    <a:ext uri="{9D8B030D-6E8A-4147-A177-3AD203B41FA5}">
                      <a16:colId xmlns:a16="http://schemas.microsoft.com/office/drawing/2014/main" val="3871630789"/>
                    </a:ext>
                  </a:extLst>
                </a:gridCol>
                <a:gridCol w="2196269">
                  <a:extLst>
                    <a:ext uri="{9D8B030D-6E8A-4147-A177-3AD203B41FA5}">
                      <a16:colId xmlns:a16="http://schemas.microsoft.com/office/drawing/2014/main" val="1469920898"/>
                    </a:ext>
                  </a:extLst>
                </a:gridCol>
                <a:gridCol w="1461331">
                  <a:extLst>
                    <a:ext uri="{9D8B030D-6E8A-4147-A177-3AD203B41FA5}">
                      <a16:colId xmlns:a16="http://schemas.microsoft.com/office/drawing/2014/main" val="633633958"/>
                    </a:ext>
                  </a:extLst>
                </a:gridCol>
                <a:gridCol w="1657884">
                  <a:extLst>
                    <a:ext uri="{9D8B030D-6E8A-4147-A177-3AD203B41FA5}">
                      <a16:colId xmlns:a16="http://schemas.microsoft.com/office/drawing/2014/main" val="1129330677"/>
                    </a:ext>
                  </a:extLst>
                </a:gridCol>
                <a:gridCol w="1500142">
                  <a:extLst>
                    <a:ext uri="{9D8B030D-6E8A-4147-A177-3AD203B41FA5}">
                      <a16:colId xmlns:a16="http://schemas.microsoft.com/office/drawing/2014/main" val="2408787337"/>
                    </a:ext>
                  </a:extLst>
                </a:gridCol>
              </a:tblGrid>
              <a:tr h="0">
                <a:tc>
                  <a:txBody>
                    <a:bodyPr/>
                    <a:lstStyle/>
                    <a:p>
                      <a:pPr algn="ctr" fontAlgn="ctr"/>
                      <a:endParaRPr lang="en-US" sz="1050" b="1" i="0" u="none" strike="noStrike">
                        <a:solidFill>
                          <a:srgbClr val="000000"/>
                        </a:solidFill>
                        <a:effectLst/>
                        <a:latin typeface="Calibri" panose="020F0502020204030204" pitchFamily="34" charset="0"/>
                      </a:endParaRP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gridSpan="2">
                  <a:txBody>
                    <a:bodyPr/>
                    <a:lstStyle/>
                    <a:p>
                      <a:pPr algn="ctr" fontAlgn="ctr"/>
                      <a:r>
                        <a:rPr lang="en-US" sz="1050" b="1" i="0" u="none" strike="noStrike">
                          <a:solidFill>
                            <a:srgbClr val="000000"/>
                          </a:solidFill>
                          <a:effectLst/>
                          <a:latin typeface="Calibri" panose="020F0502020204030204" pitchFamily="34" charset="0"/>
                        </a:rPr>
                        <a:t>Benchmark</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h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3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2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1 point</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0" u="none" strike="noStrike">
                          <a:solidFill>
                            <a:srgbClr val="000000"/>
                          </a:solidFill>
                          <a:effectLst/>
                          <a:latin typeface="Calibri" panose="020F0502020204030204" pitchFamily="34" charset="0"/>
                        </a:rPr>
                        <a:t>0 points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D79B"/>
                    </a:solidFill>
                  </a:tcPr>
                </a:tc>
                <a:tc>
                  <a:txBody>
                    <a:bodyPr/>
                    <a:lstStyle/>
                    <a:p>
                      <a:pPr algn="ctr" fontAlgn="ctr"/>
                      <a:r>
                        <a:rPr lang="en-US" sz="1050" b="1" i="1" u="none" strike="noStrike">
                          <a:solidFill>
                            <a:srgbClr val="000000"/>
                          </a:solidFill>
                          <a:effectLst/>
                          <a:latin typeface="Calibri" panose="020F0502020204030204" pitchFamily="34" charset="0"/>
                        </a:rPr>
                        <a:t>Possible Data Sources</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467845024"/>
                  </a:ext>
                </a:extLst>
              </a:tr>
              <a:tr h="288448">
                <a:tc rowSpan="5">
                  <a:txBody>
                    <a:bodyPr/>
                    <a:lstStyle/>
                    <a:p>
                      <a:pPr algn="ctr" fontAlgn="ctr"/>
                      <a:r>
                        <a:rPr lang="en-US" sz="1050" b="1" i="0" u="none" strike="noStrike">
                          <a:solidFill>
                            <a:srgbClr val="000000"/>
                          </a:solidFill>
                          <a:effectLst/>
                          <a:latin typeface="Calibri" panose="020F0502020204030204" pitchFamily="34" charset="0"/>
                        </a:rPr>
                        <a:t>5:</a:t>
                      </a:r>
                      <a:br>
                        <a:rPr lang="en-US" sz="1050" b="1" i="0" u="none" strike="noStrike">
                          <a:solidFill>
                            <a:srgbClr val="000000"/>
                          </a:solidFill>
                          <a:effectLst/>
                          <a:latin typeface="Calibri" panose="020F0502020204030204" pitchFamily="34" charset="0"/>
                        </a:rPr>
                      </a:br>
                      <a:r>
                        <a:rPr lang="en-US" sz="1050" b="1" i="0" u="none" strike="noStrike">
                          <a:solidFill>
                            <a:srgbClr val="000000"/>
                          </a:solidFill>
                          <a:effectLst/>
                          <a:latin typeface="Calibri" panose="020F0502020204030204" pitchFamily="34" charset="0"/>
                        </a:rPr>
                        <a:t>School-Wide Expectations and Rules</a:t>
                      </a:r>
                    </a:p>
                  </a:txBody>
                  <a:tcPr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50" b="1" i="0" u="none" strike="noStrike">
                          <a:solidFill>
                            <a:srgbClr val="000000"/>
                          </a:solidFill>
                          <a:effectLst/>
                          <a:latin typeface="Calibri" panose="020F0502020204030204" pitchFamily="34" charset="0"/>
                        </a:rPr>
                        <a:t>22</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3-5 positively stated school-wide expectations are posted around school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3-5 positively stated school- wide expectations are visibly posted around the school. Areas posted include the classroom and a minimum of 3 other school settings (i.e., cafeteria, hallway, front office, </a:t>
                      </a:r>
                      <a:r>
                        <a:rPr lang="en-US" sz="1000" b="0" i="0" u="none" strike="noStrike" err="1">
                          <a:solidFill>
                            <a:srgbClr val="000000"/>
                          </a:solidFill>
                          <a:effectLst/>
                          <a:latin typeface="Calibri" panose="020F0502020204030204" pitchFamily="34" charset="0"/>
                        </a:rPr>
                        <a:t>etc</a:t>
                      </a:r>
                      <a:r>
                        <a:rPr lang="en-US" sz="1000" b="0" i="0" u="none" strike="noStrike">
                          <a:solidFill>
                            <a:srgbClr val="000000"/>
                          </a:solidFill>
                          <a:effectLst/>
                          <a:latin typeface="Calibri" panose="020F0502020204030204" pitchFamily="34" charset="0"/>
                        </a:rPr>
                        <a:t>)</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3-5 positively stated expectations are visibly posted in most important areas (i.e. classroom, cafeteria, hallway), but one area may be missed.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3-5 positively stated expectations are not clearly visible in common areas.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Expectations are not posted or team has either too few or too many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Tier 1 Walkthrough</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Posters of expectations across campus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615128099"/>
                  </a:ext>
                </a:extLst>
              </a:tr>
              <a:tr h="0">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23</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Expectations apply to both students and staff</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Communication has been made and consistently re-enforced that school-wide expectations apply to both students and staff.</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Communication has been made that expectations apply to all students, but haven’t specifically communicated that they apply to staff as well as students.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Expectations refer only to student behavior.</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There are no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Tier 1 Walkthrough or staff/student interviews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Posters of expectations across campus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and student handbooks – schoolwide matrix</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Professional development materials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3975117300"/>
                  </a:ext>
                </a:extLst>
              </a:tr>
              <a:tr h="343391">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24</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Rules are developed and posted for specific settings (settings where data suggested rules are needed)</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Rules are posted </a:t>
                      </a:r>
                      <a:r>
                        <a:rPr lang="en-US" sz="1000" b="1" i="0" u="none" strike="noStrike">
                          <a:solidFill>
                            <a:srgbClr val="000000"/>
                          </a:solidFill>
                          <a:effectLst/>
                          <a:latin typeface="Calibri" panose="020F0502020204030204" pitchFamily="34" charset="0"/>
                        </a:rPr>
                        <a:t>in all </a:t>
                      </a:r>
                      <a:r>
                        <a:rPr lang="en-US" sz="1000" b="0" i="0" u="none" strike="noStrike">
                          <a:solidFill>
                            <a:srgbClr val="000000"/>
                          </a:solidFill>
                          <a:effectLst/>
                          <a:latin typeface="Calibri" panose="020F0502020204030204" pitchFamily="34" charset="0"/>
                        </a:rPr>
                        <a:t>of the most </a:t>
                      </a:r>
                      <a:r>
                        <a:rPr lang="en-US" sz="1000" b="1" i="0" u="none" strike="noStrike">
                          <a:solidFill>
                            <a:srgbClr val="000000"/>
                          </a:solidFill>
                          <a:effectLst/>
                          <a:latin typeface="Calibri" panose="020F0502020204030204" pitchFamily="34" charset="0"/>
                        </a:rPr>
                        <a:t>problematic areas</a:t>
                      </a:r>
                      <a:r>
                        <a:rPr lang="en-US" sz="1000" b="0" i="0" u="none" strike="noStrike">
                          <a:solidFill>
                            <a:srgbClr val="000000"/>
                          </a:solidFill>
                          <a:effectLst/>
                          <a:latin typeface="Calibri" panose="020F0502020204030204" pitchFamily="34" charset="0"/>
                        </a:rPr>
                        <a:t> in the school.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Rules are posted </a:t>
                      </a:r>
                      <a:r>
                        <a:rPr lang="en-US" sz="1000" b="1" i="0" u="none" strike="noStrike">
                          <a:solidFill>
                            <a:srgbClr val="000000"/>
                          </a:solidFill>
                          <a:effectLst/>
                          <a:latin typeface="Calibri" panose="020F0502020204030204" pitchFamily="34" charset="0"/>
                        </a:rPr>
                        <a:t>in some, but not all </a:t>
                      </a:r>
                      <a:r>
                        <a:rPr lang="en-US" sz="1000" b="0" i="0" u="none" strike="noStrike">
                          <a:solidFill>
                            <a:srgbClr val="000000"/>
                          </a:solidFill>
                          <a:effectLst/>
                          <a:latin typeface="Calibri" panose="020F0502020204030204" pitchFamily="34" charset="0"/>
                        </a:rPr>
                        <a:t>of the most problematic areas of the school.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Rules </a:t>
                      </a:r>
                      <a:r>
                        <a:rPr lang="en-US" sz="1000" b="1" i="0" u="none" strike="noStrike">
                          <a:solidFill>
                            <a:srgbClr val="000000"/>
                          </a:solidFill>
                          <a:effectLst/>
                          <a:latin typeface="Calibri" panose="020F0502020204030204" pitchFamily="34" charset="0"/>
                        </a:rPr>
                        <a:t>are not </a:t>
                      </a:r>
                      <a:r>
                        <a:rPr lang="en-US" sz="1000" b="0" i="0" u="none" strike="noStrike">
                          <a:solidFill>
                            <a:srgbClr val="000000"/>
                          </a:solidFill>
                          <a:effectLst/>
                          <a:latin typeface="Calibri" panose="020F0502020204030204" pitchFamily="34" charset="0"/>
                        </a:rPr>
                        <a:t>posted in any of the most problematic areas of the school.</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Tier 1 Walkthrough</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Posters of expectations in problematic areas across campus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Discipline data</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Professional development materials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1366666284"/>
                  </a:ext>
                </a:extLst>
              </a:tr>
              <a:tr h="274712">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25</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Rules are linked to to school-wide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When taught or enforced, staff consistently link the rules with the school-wide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When taught or enforced, staff </a:t>
                      </a:r>
                      <a:r>
                        <a:rPr lang="en-US" sz="1000" b="1" i="0" u="none" strike="noStrike">
                          <a:solidFill>
                            <a:srgbClr val="000000"/>
                          </a:solidFill>
                          <a:effectLst/>
                          <a:latin typeface="Calibri" panose="020F0502020204030204" pitchFamily="34" charset="0"/>
                        </a:rPr>
                        <a:t>do not consistently </a:t>
                      </a:r>
                      <a:r>
                        <a:rPr lang="en-US" sz="1000" b="0" i="0" u="none" strike="noStrike">
                          <a:solidFill>
                            <a:srgbClr val="000000"/>
                          </a:solidFill>
                          <a:effectLst/>
                          <a:latin typeface="Calibri" panose="020F0502020204030204" pitchFamily="34" charset="0"/>
                        </a:rPr>
                        <a:t>link the rules with the school-wide expectations and/or rules are taught or enforced separately from expectations.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Lesson plans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Tier 1 Walkthrough or staff/student interviews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Classroom Assessment Tool (CAT)</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Staff handbook</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696617253"/>
                  </a:ext>
                </a:extLst>
              </a:tr>
              <a:tr h="291882">
                <a:tc vMerge="1">
                  <a:txBody>
                    <a:bodyPr/>
                    <a:lstStyle/>
                    <a:p>
                      <a:endParaRPr lang="en-US"/>
                    </a:p>
                  </a:txBody>
                  <a:tcPr/>
                </a:tc>
                <a:tc>
                  <a:txBody>
                    <a:bodyPr/>
                    <a:lstStyle/>
                    <a:p>
                      <a:pPr algn="ctr" fontAlgn="ctr"/>
                      <a:r>
                        <a:rPr lang="en-US" sz="1050" b="1" i="0" u="none" strike="noStrike">
                          <a:solidFill>
                            <a:srgbClr val="000000"/>
                          </a:solidFill>
                          <a:effectLst/>
                          <a:latin typeface="Calibri" panose="020F0502020204030204" pitchFamily="34" charset="0"/>
                        </a:rPr>
                        <a:t>26</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50" b="0" i="0" u="none" strike="noStrike">
                          <a:solidFill>
                            <a:srgbClr val="000000"/>
                          </a:solidFill>
                          <a:effectLst/>
                          <a:latin typeface="Calibri" panose="020F0502020204030204" pitchFamily="34" charset="0"/>
                        </a:rPr>
                        <a:t>Staff are involved in development/maintenance of expectations and rules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en-US" sz="1000" b="0" i="0" u="none" strike="noStrike">
                          <a:solidFill>
                            <a:srgbClr val="000000"/>
                          </a:solidFill>
                          <a:effectLst/>
                          <a:latin typeface="Calibri" panose="020F0502020204030204" pitchFamily="34" charset="0"/>
                        </a:rPr>
                        <a:t> </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1" i="0" u="none" strike="noStrike">
                          <a:solidFill>
                            <a:srgbClr val="000000"/>
                          </a:solidFill>
                          <a:effectLst/>
                          <a:latin typeface="Calibri" panose="020F0502020204030204" pitchFamily="34" charset="0"/>
                        </a:rPr>
                        <a:t>Most </a:t>
                      </a:r>
                      <a:r>
                        <a:rPr lang="en-US" sz="1000" b="0" i="0" u="none" strike="noStrike">
                          <a:solidFill>
                            <a:srgbClr val="000000"/>
                          </a:solidFill>
                          <a:effectLst/>
                          <a:latin typeface="Calibri" panose="020F0502020204030204" pitchFamily="34" charset="0"/>
                        </a:rPr>
                        <a:t>staff were involved in providing feedback/input into the development/maintenance of the school-wide expectations and rules (i.e., survey, feedback, initial brainstorming session, election process, etc.)</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Some staff were involved in providing feedback/input into the development/maintenance of the school- wide expectations and rules.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Staff were not involved in providing feedback/input into the development/maintenance of the school-wide expectations and rules.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t"/>
                      <a:r>
                        <a:rPr lang="en-US" sz="1000" b="0" i="0" u="none" strike="noStrike">
                          <a:solidFill>
                            <a:srgbClr val="000000"/>
                          </a:solidFill>
                          <a:effectLst/>
                          <a:latin typeface="Calibri" panose="020F0502020204030204" pitchFamily="34" charset="0"/>
                        </a:rPr>
                        <a:t>Staff survey or interviews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Meeting agendas, minutes, and materials</a:t>
                      </a:r>
                      <a:br>
                        <a:rPr lang="en-US" sz="1000" b="0" i="0" u="none" strike="noStrike">
                          <a:solidFill>
                            <a:srgbClr val="000000"/>
                          </a:solidFill>
                          <a:effectLst/>
                          <a:latin typeface="Calibri" panose="020F0502020204030204" pitchFamily="34" charset="0"/>
                        </a:rPr>
                      </a:br>
                      <a:r>
                        <a:rPr lang="en-US" sz="1000" b="0" i="0" u="none" strike="noStrike">
                          <a:solidFill>
                            <a:srgbClr val="000000"/>
                          </a:solidFill>
                          <a:effectLst/>
                          <a:latin typeface="Calibri" panose="020F0502020204030204" pitchFamily="34" charset="0"/>
                        </a:rPr>
                        <a:t>Action plans</a:t>
                      </a:r>
                    </a:p>
                  </a:txBody>
                  <a:tcP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881050221"/>
                  </a:ext>
                </a:extLst>
              </a:tr>
            </a:tbl>
          </a:graphicData>
        </a:graphic>
      </p:graphicFrame>
      <p:sp>
        <p:nvSpPr>
          <p:cNvPr id="5" name="Title 7">
            <a:extLst>
              <a:ext uri="{FF2B5EF4-FFF2-40B4-BE49-F238E27FC236}">
                <a16:creationId xmlns:a16="http://schemas.microsoft.com/office/drawing/2014/main" id="{1824076A-17FB-1998-EC5A-7FBF341BBBEA}"/>
              </a:ext>
            </a:extLst>
          </p:cNvPr>
          <p:cNvSpPr txBox="1">
            <a:spLocks/>
          </p:cNvSpPr>
          <p:nvPr/>
        </p:nvSpPr>
        <p:spPr>
          <a:xfrm>
            <a:off x="0" y="0"/>
            <a:ext cx="11021961" cy="640191"/>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1">
                <a:solidFill>
                  <a:srgbClr val="000000"/>
                </a:solidFill>
              </a:rPr>
              <a:t>BENCHMARKS OF IMPLEMENTATION SCORING GUIDE</a:t>
            </a:r>
            <a:endParaRPr lang="en-US" sz="2800"/>
          </a:p>
        </p:txBody>
      </p:sp>
    </p:spTree>
    <p:extLst>
      <p:ext uri="{BB962C8B-B14F-4D97-AF65-F5344CB8AC3E}">
        <p14:creationId xmlns:p14="http://schemas.microsoft.com/office/powerpoint/2010/main" val="33700646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0</TotalTime>
  <Words>7193</Words>
  <Application>Microsoft Office PowerPoint</Application>
  <PresentationFormat>Widescreen</PresentationFormat>
  <Paragraphs>528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Garamond</vt:lpstr>
      <vt:lpstr>Organic</vt:lpstr>
      <vt:lpstr>BOI Benchmarks of Implementation</vt:lpstr>
      <vt:lpstr>Directions / Information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Boi Benchmarks of Implementation</dc:title>
  <dc:creator>Koetje, Stefani</dc:creator>
  <cp:lastModifiedBy>Peters, David S.</cp:lastModifiedBy>
  <cp:revision>2</cp:revision>
  <dcterms:created xsi:type="dcterms:W3CDTF">2023-01-16T20:40:32Z</dcterms:created>
  <dcterms:modified xsi:type="dcterms:W3CDTF">2023-03-17T00:28:21Z</dcterms:modified>
</cp:coreProperties>
</file>