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311" r:id="rId5"/>
    <p:sldId id="309" r:id="rId6"/>
    <p:sldId id="313" r:id="rId7"/>
    <p:sldId id="308" r:id="rId8"/>
    <p:sldId id="310" r:id="rId9"/>
    <p:sldId id="298" r:id="rId10"/>
    <p:sldId id="300" r:id="rId11"/>
    <p:sldId id="299" r:id="rId12"/>
    <p:sldId id="303" r:id="rId13"/>
    <p:sldId id="305" r:id="rId14"/>
    <p:sldId id="304" r:id="rId15"/>
    <p:sldId id="302" r:id="rId16"/>
    <p:sldId id="278" r:id="rId17"/>
    <p:sldId id="301" r:id="rId18"/>
    <p:sldId id="280" r:id="rId19"/>
    <p:sldId id="281" r:id="rId20"/>
    <p:sldId id="282" r:id="rId21"/>
    <p:sldId id="283" r:id="rId22"/>
    <p:sldId id="257" r:id="rId23"/>
    <p:sldId id="258" r:id="rId24"/>
    <p:sldId id="260" r:id="rId25"/>
    <p:sldId id="284" r:id="rId26"/>
    <p:sldId id="264" r:id="rId27"/>
    <p:sldId id="265" r:id="rId28"/>
    <p:sldId id="261" r:id="rId29"/>
    <p:sldId id="266" r:id="rId30"/>
    <p:sldId id="286" r:id="rId31"/>
    <p:sldId id="285" r:id="rId32"/>
    <p:sldId id="268" r:id="rId33"/>
    <p:sldId id="267" r:id="rId34"/>
    <p:sldId id="269" r:id="rId35"/>
    <p:sldId id="270" r:id="rId36"/>
    <p:sldId id="272" r:id="rId37"/>
    <p:sldId id="287" r:id="rId38"/>
    <p:sldId id="288" r:id="rId39"/>
    <p:sldId id="289" r:id="rId40"/>
    <p:sldId id="290" r:id="rId41"/>
    <p:sldId id="275" r:id="rId42"/>
    <p:sldId id="291" r:id="rId43"/>
    <p:sldId id="292" r:id="rId44"/>
    <p:sldId id="293" r:id="rId45"/>
    <p:sldId id="295" r:id="rId46"/>
    <p:sldId id="294" r:id="rId47"/>
    <p:sldId id="276" r:id="rId48"/>
    <p:sldId id="297" r:id="rId49"/>
    <p:sldId id="31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C016B-7917-3E6A-4768-E098C2B295BA}" v="1" dt="2023-02-24T14:05:54.503"/>
    <p1510:client id="{3C29BF56-0041-E2A5-725B-80D054FAEADA}" v="589" dt="2023-02-24T22:04:14.684"/>
    <p1510:client id="{DD43D4F8-D206-4B02-81D5-14D8868CA4B9}" v="35" dt="2023-02-24T22:07:03.943"/>
    <p1510:client id="{EAD5D692-3505-46C5-B200-38FF5C9A623D}" v="12" dt="2023-02-24T01:34:46.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C5535-446C-492D-A0C6-52178F0479E5}" type="datetimeFigureOut">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6FDE-15E5-4E25-B7A5-41F347A39553}" type="slidenum">
              <a:t>‹#›</a:t>
            </a:fld>
            <a:endParaRPr lang="en-US"/>
          </a:p>
        </p:txBody>
      </p:sp>
    </p:spTree>
    <p:extLst>
      <p:ext uri="{BB962C8B-B14F-4D97-AF65-F5344CB8AC3E}">
        <p14:creationId xmlns:p14="http://schemas.microsoft.com/office/powerpoint/2010/main" val="386744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qLUEX4t_IV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AEF95B-1ABC-4E90-9BCD-F81917D3D208}" type="slidenum">
              <a:rPr lang="en-US" smtClean="0"/>
              <a:t>4</a:t>
            </a:fld>
            <a:endParaRPr lang="en-US"/>
          </a:p>
        </p:txBody>
      </p:sp>
    </p:spTree>
    <p:extLst>
      <p:ext uri="{BB962C8B-B14F-4D97-AF65-F5344CB8AC3E}">
        <p14:creationId xmlns:p14="http://schemas.microsoft.com/office/powerpoint/2010/main" val="7250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Buildings, Please plan to personalize this slide based on the course offerings in your school.  There may be courses reflected on this slide that you do not have available in your school.  Please feel free to delete.  The table is from the Course Catalog in Docushare (https://docushare.everett.k12.wa.us/docushare/dsweb/Get/Document-127921/Course%20Catalogue%20MS%207th%20grade%20updated%202.24.23.docx) </a:t>
            </a:r>
          </a:p>
        </p:txBody>
      </p:sp>
      <p:sp>
        <p:nvSpPr>
          <p:cNvPr id="4" name="Slide Number Placeholder 3"/>
          <p:cNvSpPr>
            <a:spLocks noGrp="1"/>
          </p:cNvSpPr>
          <p:nvPr>
            <p:ph type="sldNum" sz="quarter" idx="5"/>
          </p:nvPr>
        </p:nvSpPr>
        <p:spPr/>
        <p:txBody>
          <a:bodyPr/>
          <a:lstStyle/>
          <a:p>
            <a:fld id="{04AEF95B-1ABC-4E90-9BCD-F81917D3D208}" type="slidenum">
              <a:rPr lang="en-US" smtClean="0"/>
              <a:t>5</a:t>
            </a:fld>
            <a:endParaRPr lang="en-US"/>
          </a:p>
        </p:txBody>
      </p:sp>
    </p:spTree>
    <p:extLst>
      <p:ext uri="{BB962C8B-B14F-4D97-AF65-F5344CB8AC3E}">
        <p14:creationId xmlns:p14="http://schemas.microsoft.com/office/powerpoint/2010/main" val="100894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https://youtu.be/qLUEX4t_IVY</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D94CBD09-6462-4C95-AC1D-795460E3C823}" type="slidenum">
              <a:t>45</a:t>
            </a:fld>
            <a:endParaRPr lang="en-US"/>
          </a:p>
        </p:txBody>
      </p:sp>
    </p:spTree>
    <p:extLst>
      <p:ext uri="{BB962C8B-B14F-4D97-AF65-F5344CB8AC3E}">
        <p14:creationId xmlns:p14="http://schemas.microsoft.com/office/powerpoint/2010/main" val="1256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429A-1D25-4D3E-A4CD-D3D4ACFCB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2546A-8C19-45B7-A6E2-E154D94B1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DDD8E-9C91-4208-AA84-0077F6C1BD9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24C691DF-10FB-40E4-A007-EEAC7431F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257A-9034-4551-818F-A18BE8E2E4F7}"/>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7083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FF09-7C8B-4BBF-9D49-2F4C76D85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98BC2-7057-4770-B192-FF7D631D0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9C92B-7F7C-4017-8BD9-62F6B5E1F65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563CB38E-60FF-4AA6-90E5-C8AE0EE38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B72E3-EC98-49D0-AB92-FC49AEFB8342}"/>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98048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DC1F-46B6-4D98-BDDC-B6DF523E0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59555-5E8D-4740-B60B-EB26412AE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D18F-C3EF-4745-BFFE-D30628C7A01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4C968EB2-A846-4B33-8A2D-427C9A66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C1F8E-53B5-40AF-802A-2B5245BA8434}"/>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0993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1163-4ECC-4295-80C4-672A1917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519CF-6A26-4429-87BC-8957AEF68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685F0-CFE3-499B-B141-AB871D186BDC}"/>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B067BBA0-C2C6-4474-889F-C54139AA9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0A685-85F5-4353-8049-3439B7A482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9605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F337-B1F4-4DF6-A013-A6EC087C6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1ED87-E29A-4F7D-893C-F7AC6CDBE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71D64-597B-417E-B4F2-136016AB898F}"/>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0B1423E6-A98B-43FB-BF5C-BAA4C1A2B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F0D86-5953-4AE1-B2FD-6BC5FE30B97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45969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9641-7F88-42A8-ABDA-649FDCFE9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95CE3-F13C-48E6-8232-6524CB32D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229F1-CFF8-4CA8-AE74-8708559CB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D466E-3216-42D3-ACD7-3FE05F065E0A}"/>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BE30FCC-20CA-48DD-89F9-8ED7DA1DA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2790-8771-45ED-9CF2-ADAB3A6C45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1187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7D2-EFE9-4C6A-B358-B00FB150A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270EF-C001-4E05-830E-8A04EBAB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BDBBF-BF58-4139-9736-054C1DDD8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BBCB4-C6EB-47FB-B69A-1A8E5117E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09C35-97BF-4201-AAF3-254DD33F5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0B22A6-E96D-4C4E-9D8B-DF7CF6E5A46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8" name="Footer Placeholder 7">
            <a:extLst>
              <a:ext uri="{FF2B5EF4-FFF2-40B4-BE49-F238E27FC236}">
                <a16:creationId xmlns:a16="http://schemas.microsoft.com/office/drawing/2014/main" id="{431E5CB4-2D74-42AE-A6DC-047863756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B999D-9654-459C-85C6-06836592FF5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425572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B602-EF87-478F-8476-F175D59E1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8A5C2-E674-4886-9E9D-2A05A45A8608}"/>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4" name="Footer Placeholder 3">
            <a:extLst>
              <a:ext uri="{FF2B5EF4-FFF2-40B4-BE49-F238E27FC236}">
                <a16:creationId xmlns:a16="http://schemas.microsoft.com/office/drawing/2014/main" id="{7C0E1A49-5DDF-41BB-823C-A12FDD6B4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DC3D4-B6F4-4F81-B198-A7AB1D71E7C3}"/>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74388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831F-9800-4864-8157-6C6746F5DC83}"/>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3" name="Footer Placeholder 2">
            <a:extLst>
              <a:ext uri="{FF2B5EF4-FFF2-40B4-BE49-F238E27FC236}">
                <a16:creationId xmlns:a16="http://schemas.microsoft.com/office/drawing/2014/main" id="{38814935-8FF2-4659-BC70-654C432C6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680B4-009E-46FC-BB69-C64BB0D78F9E}"/>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498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1A8C-978F-4091-9966-0FE177124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A8956-2749-49C8-A06C-04E0570ED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B1E15-8EBE-4A29-89D3-E15C50DD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19BF3-BDD9-4F2C-9D65-6FCC324902CB}"/>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E05B9F81-6C12-4FE9-8944-060B6A7A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ACA81-F72D-41DC-8A7A-0E470AA45C6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14636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B285-A80C-4D23-889B-E52C3B63D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DE27E-CFA1-4B46-A4E9-C4CC718FB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32568-B3EB-4BBC-BD76-DDFDEE062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0E95B-3ED2-4CDA-B982-755F34086991}"/>
              </a:ext>
            </a:extLst>
          </p:cNvPr>
          <p:cNvSpPr>
            <a:spLocks noGrp="1"/>
          </p:cNvSpPr>
          <p:nvPr>
            <p:ph type="dt" sz="half" idx="10"/>
          </p:nvPr>
        </p:nvSpPr>
        <p:spPr/>
        <p:txBody>
          <a:bodyPr/>
          <a:lstStyle/>
          <a:p>
            <a:fld id="{60FC080C-92DC-4075-BA52-44F29212DC69}" type="datetimeFigureOut">
              <a:rPr lang="en-US" smtClean="0"/>
              <a:t>2/24/2023</a:t>
            </a:fld>
            <a:endParaRPr lang="en-US"/>
          </a:p>
        </p:txBody>
      </p:sp>
      <p:sp>
        <p:nvSpPr>
          <p:cNvPr id="6" name="Footer Placeholder 5">
            <a:extLst>
              <a:ext uri="{FF2B5EF4-FFF2-40B4-BE49-F238E27FC236}">
                <a16:creationId xmlns:a16="http://schemas.microsoft.com/office/drawing/2014/main" id="{349F5BC6-845D-46E7-A788-EE713FBDD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FDD81-111B-47B3-95FF-9259D12CEF19}"/>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1074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FA75F-6758-4AF3-B2B3-AEA6CFDD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B36DA-392E-4DE7-A1D3-3BCC1BC3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4784E-DDCB-41FB-A36F-49CC4D63E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080C-92DC-4075-BA52-44F29212DC69}" type="datetimeFigureOut">
              <a:rPr lang="en-US" smtClean="0"/>
              <a:t>2/24/2023</a:t>
            </a:fld>
            <a:endParaRPr lang="en-US"/>
          </a:p>
        </p:txBody>
      </p:sp>
      <p:sp>
        <p:nvSpPr>
          <p:cNvPr id="5" name="Footer Placeholder 4">
            <a:extLst>
              <a:ext uri="{FF2B5EF4-FFF2-40B4-BE49-F238E27FC236}">
                <a16:creationId xmlns:a16="http://schemas.microsoft.com/office/drawing/2014/main" id="{626D89E0-8253-4CB5-AF48-D02E13A60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9EBE2-1A4D-4B7A-82B8-7A7A9B225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40FB0-0AE3-4A89-85DC-EAC26DE898E6}" type="slidenum">
              <a:rPr lang="en-US" smtClean="0"/>
              <a:t>‹#›</a:t>
            </a:fld>
            <a:endParaRPr lang="en-US"/>
          </a:p>
        </p:txBody>
      </p:sp>
    </p:spTree>
    <p:extLst>
      <p:ext uri="{BB962C8B-B14F-4D97-AF65-F5344CB8AC3E}">
        <p14:creationId xmlns:p14="http://schemas.microsoft.com/office/powerpoint/2010/main" val="408221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LUEX4t_IVY?feature=oembed" TargetMode="External"/><Relationship Id="rId5" Type="http://schemas.openxmlformats.org/officeDocument/2006/relationships/image" Target="../media/image42.jpeg"/><Relationship Id="rId4" Type="http://schemas.openxmlformats.org/officeDocument/2006/relationships/hyperlink" Target="https://youtu.be/qLUEX4t_IV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cushare.everett.k12.wa.us/docushare/dsweb/Get/Document-127929/Course%20Catalogue%20MS%206th%20grade%20updated%202.24.23.docx" TargetMode="External"/><Relationship Id="rId2" Type="http://schemas.openxmlformats.org/officeDocument/2006/relationships/hyperlink" Target="https://docushare.everett.k12.wa.us/docushare/dsweb/Get/Document-127933/Grade6_RequestSheet_FINAL.docx" TargetMode="External"/><Relationship Id="rId1" Type="http://schemas.openxmlformats.org/officeDocument/2006/relationships/slideLayout" Target="../slideLayouts/slideLayout2.xml"/><Relationship Id="rId6" Type="http://schemas.openxmlformats.org/officeDocument/2006/relationships/hyperlink" Target="https://docushare.everett.k12.wa.us/docushare/dsweb/Get/Document-127934/FineArtsAlternates_InstructionSheet_FINAL.docx" TargetMode="External"/><Relationship Id="rId5" Type="http://schemas.openxmlformats.org/officeDocument/2006/relationships/hyperlink" Target="https://youtu.be/0HdsG7jQ6CA" TargetMode="External"/><Relationship Id="rId4" Type="http://schemas.openxmlformats.org/officeDocument/2006/relationships/hyperlink" Target="https://youtu.be/qLUEX4t_IV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2387-CEBD-7519-248F-D9A7EC5E5178}"/>
              </a:ext>
            </a:extLst>
          </p:cNvPr>
          <p:cNvSpPr>
            <a:spLocks noGrp="1"/>
          </p:cNvSpPr>
          <p:nvPr>
            <p:ph type="ctrTitle"/>
          </p:nvPr>
        </p:nvSpPr>
        <p:spPr/>
        <p:txBody>
          <a:bodyPr/>
          <a:lstStyle/>
          <a:p>
            <a:r>
              <a:rPr lang="en-US" b="1"/>
              <a:t>Choosing Middle School Classes</a:t>
            </a:r>
          </a:p>
        </p:txBody>
      </p:sp>
      <p:sp>
        <p:nvSpPr>
          <p:cNvPr id="3" name="Subtitle 2">
            <a:extLst>
              <a:ext uri="{FF2B5EF4-FFF2-40B4-BE49-F238E27FC236}">
                <a16:creationId xmlns:a16="http://schemas.microsoft.com/office/drawing/2014/main" id="{8D6231AA-C162-85D5-9AAF-7A3D4ED4D3BE}"/>
              </a:ext>
            </a:extLst>
          </p:cNvPr>
          <p:cNvSpPr>
            <a:spLocks noGrp="1"/>
          </p:cNvSpPr>
          <p:nvPr>
            <p:ph type="subTitle" idx="1"/>
          </p:nvPr>
        </p:nvSpPr>
        <p:spPr/>
        <p:txBody>
          <a:bodyPr vert="horz" lIns="91440" tIns="45720" rIns="91440" bIns="45720" rtlCol="0" anchor="t">
            <a:normAutofit/>
          </a:bodyPr>
          <a:lstStyle/>
          <a:p>
            <a:r>
              <a:rPr lang="en-US">
                <a:cs typeface="Calibri"/>
              </a:rPr>
              <a:t>6th Grade</a:t>
            </a:r>
            <a:endParaRPr lang="en-US"/>
          </a:p>
        </p:txBody>
      </p:sp>
    </p:spTree>
    <p:extLst>
      <p:ext uri="{BB962C8B-B14F-4D97-AF65-F5344CB8AC3E}">
        <p14:creationId xmlns:p14="http://schemas.microsoft.com/office/powerpoint/2010/main" val="265199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C004-0FE1-A330-B4D8-B30C1380CD3C}"/>
              </a:ext>
            </a:extLst>
          </p:cNvPr>
          <p:cNvSpPr>
            <a:spLocks noGrp="1"/>
          </p:cNvSpPr>
          <p:nvPr>
            <p:ph type="title"/>
          </p:nvPr>
        </p:nvSpPr>
        <p:spPr/>
        <p:txBody>
          <a:bodyPr/>
          <a:lstStyle/>
          <a:p>
            <a:r>
              <a:rPr lang="en-US" dirty="0">
                <a:cs typeface="Calibri Light"/>
              </a:rPr>
              <a:t>What is the difference between First Choice and Alternate Elective Options?</a:t>
            </a: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30DC585C-CCE4-274C-379E-DF06B08CA0F6}"/>
              </a:ext>
            </a:extLst>
          </p:cNvPr>
          <p:cNvPicPr>
            <a:picLocks noGrp="1" noChangeAspect="1"/>
          </p:cNvPicPr>
          <p:nvPr>
            <p:ph idx="1"/>
          </p:nvPr>
        </p:nvPicPr>
        <p:blipFill>
          <a:blip r:embed="rId2"/>
          <a:stretch>
            <a:fillRect/>
          </a:stretch>
        </p:blipFill>
        <p:spPr>
          <a:xfrm>
            <a:off x="1918727" y="1684757"/>
            <a:ext cx="8197663" cy="4599455"/>
          </a:xfrm>
        </p:spPr>
      </p:pic>
    </p:spTree>
    <p:extLst>
      <p:ext uri="{BB962C8B-B14F-4D97-AF65-F5344CB8AC3E}">
        <p14:creationId xmlns:p14="http://schemas.microsoft.com/office/powerpoint/2010/main" val="210412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stretch>
            <a:fill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82170" y="2852831"/>
            <a:ext cx="4957483" cy="1325563"/>
          </a:xfrm>
          <a:ln>
            <a:noFill/>
          </a:ln>
        </p:spPr>
        <p:txBody>
          <a:bodyPr>
            <a:normAutofit fontScale="90000"/>
          </a:bodyPr>
          <a:lstStyle/>
          <a:p>
            <a:r>
              <a:rPr lang="en-US" dirty="0">
                <a:cs typeface="Calibri Light"/>
              </a:rPr>
              <a:t>Circle your Alternate options </a:t>
            </a:r>
            <a:br>
              <a:rPr lang="en-US" dirty="0">
                <a:cs typeface="Calibri Light"/>
              </a:rPr>
            </a:br>
            <a:br>
              <a:rPr lang="en-US" dirty="0">
                <a:cs typeface="Calibri Light"/>
              </a:rPr>
            </a:br>
            <a:br>
              <a:rPr lang="en-US" dirty="0">
                <a:cs typeface="Calibri Light"/>
              </a:rPr>
            </a:br>
            <a:r>
              <a:rPr lang="en-US" b="1" dirty="0">
                <a:solidFill>
                  <a:srgbClr val="7030A0"/>
                </a:solidFill>
                <a:cs typeface="Calibri Light"/>
              </a:rPr>
              <a:t>Write the course code of your first-choice electives next to each alternate, in the last column</a:t>
            </a:r>
            <a:br>
              <a:rPr lang="en-US" dirty="0">
                <a:cs typeface="Calibri Light"/>
              </a:rPr>
            </a:br>
            <a:br>
              <a:rPr lang="en-US" dirty="0">
                <a:cs typeface="Calibri Light"/>
              </a:rPr>
            </a:br>
            <a:r>
              <a:rPr lang="en-US" sz="3100" dirty="0">
                <a:cs typeface="Calibri Light"/>
              </a:rPr>
              <a:t>Use your elective request planning guide to help</a:t>
            </a:r>
          </a:p>
        </p:txBody>
      </p:sp>
      <p:sp>
        <p:nvSpPr>
          <p:cNvPr id="3" name="TextBox 2">
            <a:extLst>
              <a:ext uri="{FF2B5EF4-FFF2-40B4-BE49-F238E27FC236}">
                <a16:creationId xmlns:a16="http://schemas.microsoft.com/office/drawing/2014/main" id="{CADC3F75-FBE7-F3B6-D904-2F5E270E7327}"/>
              </a:ext>
            </a:extLst>
          </p:cNvPr>
          <p:cNvSpPr txBox="1"/>
          <p:nvPr/>
        </p:nvSpPr>
        <p:spPr>
          <a:xfrm>
            <a:off x="10070727" y="4129367"/>
            <a:ext cx="961464" cy="2021541"/>
          </a:xfrm>
          <a:prstGeom prst="rect">
            <a:avLst/>
          </a:prstGeom>
          <a:noFill/>
          <a:ln w="57150">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4301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1140759" y="1676213"/>
            <a:ext cx="4957483" cy="1325563"/>
          </a:xfrm>
        </p:spPr>
        <p:txBody>
          <a:bodyPr>
            <a:normAutofit fontScale="90000"/>
          </a:bodyPr>
          <a:lstStyle/>
          <a:p>
            <a:r>
              <a:rPr lang="en-US" dirty="0">
                <a:cs typeface="Calibri Light"/>
              </a:rPr>
              <a:t>When you get into the Home Access Center,</a:t>
            </a:r>
            <a:br>
              <a:rPr lang="en-US" dirty="0">
                <a:cs typeface="Calibri Light"/>
              </a:rPr>
            </a:br>
            <a:br>
              <a:rPr lang="en-US" dirty="0">
                <a:cs typeface="Calibri Light"/>
              </a:rPr>
            </a:br>
            <a:r>
              <a:rPr lang="en-US" dirty="0">
                <a:cs typeface="Calibri Light"/>
              </a:rPr>
              <a:t>Use this handout to help with the steps</a:t>
            </a:r>
          </a:p>
        </p:txBody>
      </p:sp>
      <p:pic>
        <p:nvPicPr>
          <p:cNvPr id="5" name="Picture 5" descr="Graphical user interface, text, application, email&#10;&#10;Description automatically generated">
            <a:extLst>
              <a:ext uri="{FF2B5EF4-FFF2-40B4-BE49-F238E27FC236}">
                <a16:creationId xmlns:a16="http://schemas.microsoft.com/office/drawing/2014/main" id="{A7F4879C-462F-B86D-D763-03457B7F1A42}"/>
              </a:ext>
            </a:extLst>
          </p:cNvPr>
          <p:cNvPicPr>
            <a:picLocks noGrp="1" noChangeAspect="1"/>
          </p:cNvPicPr>
          <p:nvPr>
            <p:ph idx="1"/>
          </p:nvPr>
        </p:nvPicPr>
        <p:blipFill>
          <a:blip r:embed="rId2"/>
          <a:stretch>
            <a:fillRect/>
          </a:stretch>
        </p:blipFill>
        <p:spPr>
          <a:xfrm>
            <a:off x="6627957" y="268008"/>
            <a:ext cx="4606262" cy="6133073"/>
          </a:xfrm>
        </p:spPr>
      </p:pic>
    </p:spTree>
    <p:extLst>
      <p:ext uri="{BB962C8B-B14F-4D97-AF65-F5344CB8AC3E}">
        <p14:creationId xmlns:p14="http://schemas.microsoft.com/office/powerpoint/2010/main" val="102860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691C-92AE-736E-8D40-17BD2CA43FCC}"/>
              </a:ext>
            </a:extLst>
          </p:cNvPr>
          <p:cNvSpPr>
            <a:spLocks noGrp="1"/>
          </p:cNvSpPr>
          <p:nvPr>
            <p:ph type="title"/>
          </p:nvPr>
        </p:nvSpPr>
        <p:spPr>
          <a:xfrm>
            <a:off x="89774" y="606446"/>
            <a:ext cx="12308541" cy="1953092"/>
          </a:xfrm>
        </p:spPr>
        <p:txBody>
          <a:bodyPr>
            <a:normAutofit/>
          </a:bodyPr>
          <a:lstStyle/>
          <a:p>
            <a:pPr algn="ctr"/>
            <a:r>
              <a:rPr lang="en-US" sz="4800" b="1" dirty="0">
                <a:cs typeface="Calibri Light"/>
              </a:rPr>
              <a:t>How to log into HAC from Chromebooks</a:t>
            </a:r>
            <a:br>
              <a:rPr lang="en-US" sz="4800" b="1" dirty="0">
                <a:cs typeface="Calibri Light"/>
              </a:rPr>
            </a:br>
            <a:r>
              <a:rPr lang="en-US" sz="4800" b="1" dirty="0">
                <a:cs typeface="Calibri Light"/>
              </a:rPr>
              <a:t> </a:t>
            </a:r>
            <a:br>
              <a:rPr lang="en-US" sz="4800" b="1" dirty="0">
                <a:cs typeface="Calibri Light"/>
              </a:rPr>
            </a:br>
            <a:r>
              <a:rPr lang="en-US" sz="3200" b="1" dirty="0">
                <a:cs typeface="Calibri Light"/>
              </a:rPr>
              <a:t>6th Grade</a:t>
            </a:r>
            <a:endParaRPr lang="en-US" sz="4800" b="1" dirty="0">
              <a:cs typeface="Calibri Light" panose="020F0302020204030204"/>
            </a:endParaRPr>
          </a:p>
        </p:txBody>
      </p:sp>
      <p:pic>
        <p:nvPicPr>
          <p:cNvPr id="4" name="Picture 4">
            <a:extLst>
              <a:ext uri="{FF2B5EF4-FFF2-40B4-BE49-F238E27FC236}">
                <a16:creationId xmlns:a16="http://schemas.microsoft.com/office/drawing/2014/main" id="{8EDA16D8-853F-FB65-0522-CD5ABF61FB6E}"/>
              </a:ext>
            </a:extLst>
          </p:cNvPr>
          <p:cNvPicPr>
            <a:picLocks noGrp="1" noChangeAspect="1"/>
          </p:cNvPicPr>
          <p:nvPr>
            <p:ph idx="1"/>
          </p:nvPr>
        </p:nvPicPr>
        <p:blipFill>
          <a:blip r:embed="rId2"/>
          <a:stretch>
            <a:fillRect/>
          </a:stretch>
        </p:blipFill>
        <p:spPr>
          <a:xfrm>
            <a:off x="4427716" y="2719109"/>
            <a:ext cx="2724820" cy="2124343"/>
          </a:xfrm>
        </p:spPr>
      </p:pic>
    </p:spTree>
    <p:extLst>
      <p:ext uri="{BB962C8B-B14F-4D97-AF65-F5344CB8AC3E}">
        <p14:creationId xmlns:p14="http://schemas.microsoft.com/office/powerpoint/2010/main" val="50068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5AC-D507-0613-8082-7B739CF5A99A}"/>
              </a:ext>
            </a:extLst>
          </p:cNvPr>
          <p:cNvSpPr>
            <a:spLocks noGrp="1"/>
          </p:cNvSpPr>
          <p:nvPr>
            <p:ph type="title"/>
          </p:nvPr>
        </p:nvSpPr>
        <p:spPr/>
        <p:txBody>
          <a:bodyPr/>
          <a:lstStyle/>
          <a:p>
            <a:r>
              <a:rPr lang="en-US" dirty="0">
                <a:cs typeface="Calibri Light"/>
              </a:rPr>
              <a:t>Now Let's Enter our Requests into the Home Access Center...</a:t>
            </a:r>
            <a:endParaRPr lang="en-US" dirty="0"/>
          </a:p>
        </p:txBody>
      </p:sp>
      <p:sp>
        <p:nvSpPr>
          <p:cNvPr id="3" name="Content Placeholder 2">
            <a:extLst>
              <a:ext uri="{FF2B5EF4-FFF2-40B4-BE49-F238E27FC236}">
                <a16:creationId xmlns:a16="http://schemas.microsoft.com/office/drawing/2014/main" id="{31D6220A-4255-E0CD-8426-59A5140FE5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706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81AD-1E67-2FBD-3C76-1D2F5F1C7AA8}"/>
              </a:ext>
            </a:extLst>
          </p:cNvPr>
          <p:cNvSpPr>
            <a:spLocks noGrp="1"/>
          </p:cNvSpPr>
          <p:nvPr>
            <p:ph type="title"/>
          </p:nvPr>
        </p:nvSpPr>
        <p:spPr>
          <a:xfrm>
            <a:off x="492406" y="309096"/>
            <a:ext cx="12711952" cy="664416"/>
          </a:xfrm>
        </p:spPr>
        <p:txBody>
          <a:bodyPr>
            <a:noAutofit/>
          </a:bodyPr>
          <a:lstStyle/>
          <a:p>
            <a:r>
              <a:rPr lang="en-US" b="1" dirty="0">
                <a:cs typeface="Calibri Light"/>
              </a:rPr>
              <a:t>How to login to Home Access Center (HAC)?</a:t>
            </a:r>
          </a:p>
        </p:txBody>
      </p:sp>
      <p:sp>
        <p:nvSpPr>
          <p:cNvPr id="6" name="Text Placeholder 5">
            <a:extLst>
              <a:ext uri="{FF2B5EF4-FFF2-40B4-BE49-F238E27FC236}">
                <a16:creationId xmlns:a16="http://schemas.microsoft.com/office/drawing/2014/main" id="{9661E970-0BFE-6E15-FFA0-E870F51CA929}"/>
              </a:ext>
            </a:extLst>
          </p:cNvPr>
          <p:cNvSpPr>
            <a:spLocks noGrp="1"/>
          </p:cNvSpPr>
          <p:nvPr>
            <p:ph type="body" idx="1"/>
          </p:nvPr>
        </p:nvSpPr>
        <p:spPr>
          <a:xfrm>
            <a:off x="1525398" y="5063762"/>
            <a:ext cx="5157787" cy="823912"/>
          </a:xfrm>
        </p:spPr>
        <p:txBody>
          <a:bodyPr/>
          <a:lstStyle/>
          <a:p>
            <a:r>
              <a:rPr lang="en-US" sz="4400" u="sng" dirty="0">
                <a:cs typeface="Calibri"/>
              </a:rPr>
              <a:t>Go to</a:t>
            </a:r>
            <a:r>
              <a:rPr lang="en-US" sz="4400" dirty="0">
                <a:cs typeface="Calibri"/>
              </a:rPr>
              <a:t>: Everettsd.org</a:t>
            </a:r>
          </a:p>
        </p:txBody>
      </p:sp>
      <p:pic>
        <p:nvPicPr>
          <p:cNvPr id="4" name="Picture 4" descr="Graphical user interface, website&#10;&#10;Description automatically generated">
            <a:extLst>
              <a:ext uri="{FF2B5EF4-FFF2-40B4-BE49-F238E27FC236}">
                <a16:creationId xmlns:a16="http://schemas.microsoft.com/office/drawing/2014/main" id="{7F218A7A-C898-0012-65C1-71A206B65358}"/>
              </a:ext>
            </a:extLst>
          </p:cNvPr>
          <p:cNvPicPr>
            <a:picLocks noGrp="1" noChangeAspect="1"/>
          </p:cNvPicPr>
          <p:nvPr>
            <p:ph sz="half" idx="2"/>
          </p:nvPr>
        </p:nvPicPr>
        <p:blipFill>
          <a:blip r:embed="rId2"/>
          <a:stretch>
            <a:fillRect/>
          </a:stretch>
        </p:blipFill>
        <p:spPr>
          <a:xfrm>
            <a:off x="554275" y="1023855"/>
            <a:ext cx="7508181" cy="3823147"/>
          </a:xfrm>
        </p:spPr>
      </p:pic>
      <p:sp>
        <p:nvSpPr>
          <p:cNvPr id="7" name="Text Placeholder 6">
            <a:extLst>
              <a:ext uri="{FF2B5EF4-FFF2-40B4-BE49-F238E27FC236}">
                <a16:creationId xmlns:a16="http://schemas.microsoft.com/office/drawing/2014/main" id="{A732A76E-CB23-1AD5-A2D4-95502CA385F0}"/>
              </a:ext>
            </a:extLst>
          </p:cNvPr>
          <p:cNvSpPr>
            <a:spLocks noGrp="1"/>
          </p:cNvSpPr>
          <p:nvPr>
            <p:ph type="body" sz="quarter" idx="3"/>
          </p:nvPr>
        </p:nvSpPr>
        <p:spPr>
          <a:xfrm>
            <a:off x="975670" y="5762945"/>
            <a:ext cx="6158099" cy="823912"/>
          </a:xfrm>
        </p:spPr>
        <p:txBody>
          <a:bodyPr>
            <a:noAutofit/>
          </a:bodyPr>
          <a:lstStyle/>
          <a:p>
            <a:r>
              <a:rPr lang="en-US" sz="4400" u="sng" dirty="0">
                <a:cs typeface="Calibri"/>
              </a:rPr>
              <a:t>Click on</a:t>
            </a:r>
            <a:r>
              <a:rPr lang="en-US" sz="4400" dirty="0">
                <a:cs typeface="Calibri"/>
              </a:rPr>
              <a:t>: Grades &amp; more</a:t>
            </a:r>
            <a:endParaRPr lang="en-US" sz="4400" dirty="0"/>
          </a:p>
        </p:txBody>
      </p:sp>
      <p:pic>
        <p:nvPicPr>
          <p:cNvPr id="5" name="Picture 5" descr="A picture containing text&#10;&#10;Description automatically generated">
            <a:extLst>
              <a:ext uri="{FF2B5EF4-FFF2-40B4-BE49-F238E27FC236}">
                <a16:creationId xmlns:a16="http://schemas.microsoft.com/office/drawing/2014/main" id="{6D87E1AF-1C00-BD94-B883-1A6689E04D11}"/>
              </a:ext>
            </a:extLst>
          </p:cNvPr>
          <p:cNvPicPr>
            <a:picLocks noChangeAspect="1"/>
          </p:cNvPicPr>
          <p:nvPr/>
        </p:nvPicPr>
        <p:blipFill>
          <a:blip r:embed="rId3"/>
          <a:stretch>
            <a:fillRect/>
          </a:stretch>
        </p:blipFill>
        <p:spPr>
          <a:xfrm>
            <a:off x="8696322" y="3359567"/>
            <a:ext cx="1495425" cy="1247775"/>
          </a:xfrm>
          <a:prstGeom prst="rect">
            <a:avLst/>
          </a:prstGeom>
        </p:spPr>
      </p:pic>
      <p:cxnSp>
        <p:nvCxnSpPr>
          <p:cNvPr id="9" name="Straight Arrow Connector 8">
            <a:extLst>
              <a:ext uri="{FF2B5EF4-FFF2-40B4-BE49-F238E27FC236}">
                <a16:creationId xmlns:a16="http://schemas.microsoft.com/office/drawing/2014/main" id="{EBCE46B3-2A65-BD34-9340-B39269163824}"/>
              </a:ext>
            </a:extLst>
          </p:cNvPr>
          <p:cNvCxnSpPr/>
          <p:nvPr/>
        </p:nvCxnSpPr>
        <p:spPr>
          <a:xfrm flipH="1">
            <a:off x="3888883" y="1800707"/>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399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Graphical user interface, timeline&#10;&#10;Description automatically generated">
            <a:extLst>
              <a:ext uri="{FF2B5EF4-FFF2-40B4-BE49-F238E27FC236}">
                <a16:creationId xmlns:a16="http://schemas.microsoft.com/office/drawing/2014/main" id="{8E4E5206-033B-C5B6-FAA0-DE86081842FB}"/>
              </a:ext>
            </a:extLst>
          </p:cNvPr>
          <p:cNvPicPr>
            <a:picLocks noGrp="1" noChangeAspect="1"/>
          </p:cNvPicPr>
          <p:nvPr>
            <p:ph sz="half" idx="2"/>
          </p:nvPr>
        </p:nvPicPr>
        <p:blipFill>
          <a:blip r:embed="rId2"/>
          <a:stretch>
            <a:fillRect/>
          </a:stretch>
        </p:blipFill>
        <p:spPr>
          <a:xfrm>
            <a:off x="817376" y="1347821"/>
            <a:ext cx="8441109" cy="4519920"/>
          </a:xfrm>
        </p:spPr>
      </p:pic>
      <p:cxnSp>
        <p:nvCxnSpPr>
          <p:cNvPr id="10" name="Straight Arrow Connector 9">
            <a:extLst>
              <a:ext uri="{FF2B5EF4-FFF2-40B4-BE49-F238E27FC236}">
                <a16:creationId xmlns:a16="http://schemas.microsoft.com/office/drawing/2014/main" id="{5940D749-7E06-1CEE-0B6E-AE30D40387D6}"/>
              </a:ext>
            </a:extLst>
          </p:cNvPr>
          <p:cNvCxnSpPr/>
          <p:nvPr/>
        </p:nvCxnSpPr>
        <p:spPr>
          <a:xfrm flipH="1">
            <a:off x="6074031" y="3560031"/>
            <a:ext cx="588135" cy="5602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A59A925-B7CD-C20D-F117-522928720824}"/>
              </a:ext>
            </a:extLst>
          </p:cNvPr>
          <p:cNvSpPr>
            <a:spLocks noGrp="1"/>
          </p:cNvSpPr>
          <p:nvPr>
            <p:ph type="body" idx="1"/>
          </p:nvPr>
        </p:nvSpPr>
        <p:spPr>
          <a:xfrm>
            <a:off x="7753818" y="3608574"/>
            <a:ext cx="4093229" cy="1653148"/>
          </a:xfrm>
          <a:solidFill>
            <a:schemeClr val="bg1"/>
          </a:solidFill>
        </p:spPr>
        <p:txBody>
          <a:bodyPr>
            <a:noAutofit/>
          </a:bodyPr>
          <a:lstStyle/>
          <a:p>
            <a:r>
              <a:rPr lang="en-US" sz="4400" dirty="0">
                <a:cs typeface="Calibri"/>
              </a:rPr>
              <a:t>Click on Home Access Center</a:t>
            </a:r>
            <a:endParaRPr lang="en-US" sz="4400" dirty="0"/>
          </a:p>
        </p:txBody>
      </p:sp>
      <p:pic>
        <p:nvPicPr>
          <p:cNvPr id="8" name="Picture 8">
            <a:extLst>
              <a:ext uri="{FF2B5EF4-FFF2-40B4-BE49-F238E27FC236}">
                <a16:creationId xmlns:a16="http://schemas.microsoft.com/office/drawing/2014/main" id="{DADE538C-75DC-E1E4-3E33-6E7CCE2B27A5}"/>
              </a:ext>
            </a:extLst>
          </p:cNvPr>
          <p:cNvPicPr>
            <a:picLocks noChangeAspect="1"/>
          </p:cNvPicPr>
          <p:nvPr/>
        </p:nvPicPr>
        <p:blipFill>
          <a:blip r:embed="rId3"/>
          <a:stretch>
            <a:fillRect/>
          </a:stretch>
        </p:blipFill>
        <p:spPr>
          <a:xfrm>
            <a:off x="9038384" y="5265365"/>
            <a:ext cx="1533525" cy="1190625"/>
          </a:xfrm>
          <a:prstGeom prst="rect">
            <a:avLst/>
          </a:prstGeom>
        </p:spPr>
      </p:pic>
    </p:spTree>
    <p:extLst>
      <p:ext uri="{BB962C8B-B14F-4D97-AF65-F5344CB8AC3E}">
        <p14:creationId xmlns:p14="http://schemas.microsoft.com/office/powerpoint/2010/main" val="167270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5D9D-999F-C4AD-3D28-4FACD56857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58F50F5-28FE-426E-5A42-A368FDFCD59A}"/>
              </a:ext>
            </a:extLst>
          </p:cNvPr>
          <p:cNvSpPr>
            <a:spLocks noGrp="1"/>
          </p:cNvSpPr>
          <p:nvPr>
            <p:ph type="body" idx="1"/>
          </p:nvPr>
        </p:nvSpPr>
        <p:spPr/>
        <p:txBody>
          <a:bodyPr/>
          <a:lstStyle/>
          <a:p>
            <a:endParaRPr lang="en-US"/>
          </a:p>
        </p:txBody>
      </p:sp>
      <p:pic>
        <p:nvPicPr>
          <p:cNvPr id="7" name="Picture 7" descr="Graphical user interface, application, website&#10;&#10;Description automatically generated">
            <a:extLst>
              <a:ext uri="{FF2B5EF4-FFF2-40B4-BE49-F238E27FC236}">
                <a16:creationId xmlns:a16="http://schemas.microsoft.com/office/drawing/2014/main" id="{4337A763-DBC4-79CE-D776-CED6E08F96A7}"/>
              </a:ext>
            </a:extLst>
          </p:cNvPr>
          <p:cNvPicPr>
            <a:picLocks noGrp="1" noChangeAspect="1"/>
          </p:cNvPicPr>
          <p:nvPr>
            <p:ph sz="half" idx="2"/>
          </p:nvPr>
        </p:nvPicPr>
        <p:blipFill>
          <a:blip r:embed="rId2"/>
          <a:stretch>
            <a:fillRect/>
          </a:stretch>
        </p:blipFill>
        <p:spPr>
          <a:xfrm>
            <a:off x="839788" y="926160"/>
            <a:ext cx="8407492" cy="4937417"/>
          </a:xfrm>
        </p:spPr>
      </p:pic>
      <p:sp>
        <p:nvSpPr>
          <p:cNvPr id="5" name="Text Placeholder 4">
            <a:extLst>
              <a:ext uri="{FF2B5EF4-FFF2-40B4-BE49-F238E27FC236}">
                <a16:creationId xmlns:a16="http://schemas.microsoft.com/office/drawing/2014/main" id="{D4DC56C5-48AA-83DD-4987-E6F9A8773851}"/>
              </a:ext>
            </a:extLst>
          </p:cNvPr>
          <p:cNvSpPr>
            <a:spLocks noGrp="1"/>
          </p:cNvSpPr>
          <p:nvPr>
            <p:ph type="body" sz="quarter" idx="3"/>
          </p:nvPr>
        </p:nvSpPr>
        <p:spPr>
          <a:xfrm>
            <a:off x="1902759" y="5782516"/>
            <a:ext cx="9609511" cy="823912"/>
          </a:xfrm>
        </p:spPr>
        <p:txBody>
          <a:bodyPr>
            <a:noAutofit/>
          </a:bodyPr>
          <a:lstStyle/>
          <a:p>
            <a:r>
              <a:rPr lang="en-US" sz="4400" dirty="0">
                <a:cs typeface="Calibri"/>
              </a:rPr>
              <a:t>Click the large blue circle titled "Info"</a:t>
            </a:r>
          </a:p>
        </p:txBody>
      </p:sp>
      <p:cxnSp>
        <p:nvCxnSpPr>
          <p:cNvPr id="8" name="Straight Arrow Connector 7">
            <a:extLst>
              <a:ext uri="{FF2B5EF4-FFF2-40B4-BE49-F238E27FC236}">
                <a16:creationId xmlns:a16="http://schemas.microsoft.com/office/drawing/2014/main" id="{EA68662A-CB04-0A69-B1B5-BCD88F3C535C}"/>
              </a:ext>
            </a:extLst>
          </p:cNvPr>
          <p:cNvCxnSpPr/>
          <p:nvPr/>
        </p:nvCxnSpPr>
        <p:spPr>
          <a:xfrm flipH="1">
            <a:off x="7539318" y="3139888"/>
            <a:ext cx="1024216" cy="723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0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raphical user interface, text, application, email&#10;&#10;Description automatically generated">
            <a:extLst>
              <a:ext uri="{FF2B5EF4-FFF2-40B4-BE49-F238E27FC236}">
                <a16:creationId xmlns:a16="http://schemas.microsoft.com/office/drawing/2014/main" id="{03602C9D-A790-CD49-1E31-3E4D4C41BF63}"/>
              </a:ext>
            </a:extLst>
          </p:cNvPr>
          <p:cNvPicPr>
            <a:picLocks noGrp="1" noChangeAspect="1"/>
          </p:cNvPicPr>
          <p:nvPr>
            <p:ph sz="half" idx="2"/>
          </p:nvPr>
        </p:nvPicPr>
        <p:blipFill>
          <a:blip r:embed="rId2"/>
          <a:stretch>
            <a:fillRect/>
          </a:stretch>
        </p:blipFill>
        <p:spPr>
          <a:xfrm>
            <a:off x="750141" y="236888"/>
            <a:ext cx="10133198" cy="5677227"/>
          </a:xfrm>
        </p:spPr>
      </p:pic>
      <p:sp>
        <p:nvSpPr>
          <p:cNvPr id="5" name="Text Placeholder 4">
            <a:extLst>
              <a:ext uri="{FF2B5EF4-FFF2-40B4-BE49-F238E27FC236}">
                <a16:creationId xmlns:a16="http://schemas.microsoft.com/office/drawing/2014/main" id="{DAC107CF-7165-D72E-A416-578019974CA9}"/>
              </a:ext>
            </a:extLst>
          </p:cNvPr>
          <p:cNvSpPr>
            <a:spLocks noGrp="1"/>
          </p:cNvSpPr>
          <p:nvPr>
            <p:ph type="body" sz="quarter" idx="3"/>
          </p:nvPr>
        </p:nvSpPr>
        <p:spPr>
          <a:xfrm>
            <a:off x="367554" y="5737693"/>
            <a:ext cx="11660187" cy="823912"/>
          </a:xfrm>
        </p:spPr>
        <p:txBody>
          <a:bodyPr>
            <a:noAutofit/>
          </a:bodyPr>
          <a:lstStyle/>
          <a:p>
            <a:r>
              <a:rPr lang="en-US" sz="4400" dirty="0">
                <a:cs typeface="Calibri"/>
              </a:rPr>
              <a:t>Login Using Your Computer Login and Password</a:t>
            </a:r>
            <a:endParaRPr lang="en-US" sz="4400">
              <a:cs typeface="Calibri"/>
            </a:endParaRPr>
          </a:p>
        </p:txBody>
      </p:sp>
    </p:spTree>
    <p:extLst>
      <p:ext uri="{BB962C8B-B14F-4D97-AF65-F5344CB8AC3E}">
        <p14:creationId xmlns:p14="http://schemas.microsoft.com/office/powerpoint/2010/main" val="190651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122AE-B4BE-49BE-876D-AC32B744D96D}"/>
              </a:ext>
            </a:extLst>
          </p:cNvPr>
          <p:cNvPicPr>
            <a:picLocks noChangeAspect="1"/>
          </p:cNvPicPr>
          <p:nvPr/>
        </p:nvPicPr>
        <p:blipFill rotWithShape="1">
          <a:blip r:embed="rId2">
            <a:extLst>
              <a:ext uri="{28A0092B-C50C-407E-A947-70E740481C1C}">
                <a14:useLocalDpi xmlns:a14="http://schemas.microsoft.com/office/drawing/2010/main" val="0"/>
              </a:ext>
            </a:extLst>
          </a:blip>
          <a:srcRect l="-179" t="-354" r="178" b="8141"/>
          <a:stretch/>
        </p:blipFill>
        <p:spPr>
          <a:xfrm>
            <a:off x="0" y="113291"/>
            <a:ext cx="12192012" cy="5673323"/>
          </a:xfrm>
          <a:prstGeom prst="rect">
            <a:avLst/>
          </a:prstGeom>
        </p:spPr>
      </p:pic>
      <p:sp>
        <p:nvSpPr>
          <p:cNvPr id="2" name="Rectangle 1">
            <a:extLst>
              <a:ext uri="{FF2B5EF4-FFF2-40B4-BE49-F238E27FC236}">
                <a16:creationId xmlns:a16="http://schemas.microsoft.com/office/drawing/2014/main" id="{44828CEB-9648-A26A-64F3-D7D170341843}"/>
              </a:ext>
            </a:extLst>
          </p:cNvPr>
          <p:cNvSpPr/>
          <p:nvPr/>
        </p:nvSpPr>
        <p:spPr>
          <a:xfrm>
            <a:off x="4923311" y="1661060"/>
            <a:ext cx="1175657"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673F7B7-3746-FE27-4DF3-752F5B0CC6AE}"/>
              </a:ext>
            </a:extLst>
          </p:cNvPr>
          <p:cNvSpPr txBox="1">
            <a:spLocks/>
          </p:cNvSpPr>
          <p:nvPr/>
        </p:nvSpPr>
        <p:spPr>
          <a:xfrm>
            <a:off x="590797" y="5880223"/>
            <a:ext cx="1051560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Click "Classes"</a:t>
            </a:r>
          </a:p>
        </p:txBody>
      </p:sp>
    </p:spTree>
    <p:extLst>
      <p:ext uri="{BB962C8B-B14F-4D97-AF65-F5344CB8AC3E}">
        <p14:creationId xmlns:p14="http://schemas.microsoft.com/office/powerpoint/2010/main" val="248383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FA48-8DEC-F9F4-BD73-D9840C92F729}"/>
              </a:ext>
            </a:extLst>
          </p:cNvPr>
          <p:cNvSpPr>
            <a:spLocks noGrp="1"/>
          </p:cNvSpPr>
          <p:nvPr>
            <p:ph type="title"/>
          </p:nvPr>
        </p:nvSpPr>
        <p:spPr>
          <a:xfrm>
            <a:off x="870204" y="606564"/>
            <a:ext cx="10451592" cy="1325563"/>
          </a:xfrm>
        </p:spPr>
        <p:txBody>
          <a:bodyPr anchor="ctr">
            <a:normAutofit/>
          </a:bodyPr>
          <a:lstStyle/>
          <a:p>
            <a:r>
              <a:rPr lang="en-US" b="1"/>
              <a:t>Required courses for all 6</a:t>
            </a:r>
            <a:r>
              <a:rPr lang="en-US" b="1" baseline="30000"/>
              <a:t>th</a:t>
            </a:r>
            <a:r>
              <a:rPr lang="en-US" b="1"/>
              <a:t> grade students:</a:t>
            </a:r>
            <a:br>
              <a:rPr lang="en-US" dirty="0"/>
            </a:br>
            <a:endParaRPr lang="en-US" dirty="0"/>
          </a:p>
        </p:txBody>
      </p:sp>
      <p:graphicFrame>
        <p:nvGraphicFramePr>
          <p:cNvPr id="6" name="Content Placeholder 5">
            <a:extLst>
              <a:ext uri="{FF2B5EF4-FFF2-40B4-BE49-F238E27FC236}">
                <a16:creationId xmlns:a16="http://schemas.microsoft.com/office/drawing/2014/main" id="{8CB59A46-6169-D1B5-9533-C84F23C0EAC9}"/>
              </a:ext>
            </a:extLst>
          </p:cNvPr>
          <p:cNvGraphicFramePr>
            <a:graphicFrameLocks noGrp="1"/>
          </p:cNvGraphicFramePr>
          <p:nvPr>
            <p:ph idx="1"/>
          </p:nvPr>
        </p:nvGraphicFramePr>
        <p:xfrm>
          <a:off x="1000874" y="2647466"/>
          <a:ext cx="10190252" cy="3093694"/>
        </p:xfrm>
        <a:graphic>
          <a:graphicData uri="http://schemas.openxmlformats.org/drawingml/2006/table">
            <a:tbl>
              <a:tblPr firstRow="1" firstCol="1" bandRow="1">
                <a:tableStyleId>{9D7B26C5-4107-4FEC-AEDC-1716B250A1EF}</a:tableStyleId>
              </a:tblPr>
              <a:tblGrid>
                <a:gridCol w="10190252">
                  <a:extLst>
                    <a:ext uri="{9D8B030D-6E8A-4147-A177-3AD203B41FA5}">
                      <a16:colId xmlns:a16="http://schemas.microsoft.com/office/drawing/2014/main" val="3996728763"/>
                    </a:ext>
                  </a:extLst>
                </a:gridCol>
              </a:tblGrid>
              <a:tr h="3093694">
                <a:tc>
                  <a:txBody>
                    <a:bodyPr/>
                    <a:lstStyle/>
                    <a:p>
                      <a:pPr marL="0" marR="0" lvl="0" indent="0">
                        <a:lnSpc>
                          <a:spcPct val="107000"/>
                        </a:lnSpc>
                        <a:spcBef>
                          <a:spcPts val="0"/>
                        </a:spcBef>
                        <a:spcAft>
                          <a:spcPts val="0"/>
                        </a:spcAft>
                        <a:buFontTx/>
                        <a:buNone/>
                      </a:pPr>
                      <a:r>
                        <a:rPr lang="en-US" sz="2300" dirty="0">
                          <a:effectLst/>
                        </a:rPr>
                        <a:t>2 semesters of English</a:t>
                      </a:r>
                      <a:endParaRPr lang="en-US" sz="2100" dirty="0">
                        <a:effectLst/>
                      </a:endParaRPr>
                    </a:p>
                    <a:p>
                      <a:pPr marL="0" marR="0" lvl="0" indent="0">
                        <a:lnSpc>
                          <a:spcPct val="107000"/>
                        </a:lnSpc>
                        <a:spcBef>
                          <a:spcPts val="0"/>
                        </a:spcBef>
                        <a:spcAft>
                          <a:spcPts val="0"/>
                        </a:spcAft>
                        <a:buFontTx/>
                        <a:buNone/>
                      </a:pPr>
                      <a:r>
                        <a:rPr lang="en-US" sz="2300" dirty="0">
                          <a:effectLst/>
                        </a:rPr>
                        <a:t>2 semesters of Mathematics</a:t>
                      </a:r>
                      <a:endParaRPr lang="en-US" sz="2100" dirty="0">
                        <a:effectLst/>
                      </a:endParaRPr>
                    </a:p>
                    <a:p>
                      <a:pPr marL="0" marR="0" lvl="0" indent="0">
                        <a:lnSpc>
                          <a:spcPct val="107000"/>
                        </a:lnSpc>
                        <a:spcBef>
                          <a:spcPts val="0"/>
                        </a:spcBef>
                        <a:spcAft>
                          <a:spcPts val="0"/>
                        </a:spcAft>
                        <a:buFontTx/>
                        <a:buNone/>
                      </a:pPr>
                      <a:r>
                        <a:rPr lang="en-US" sz="2300" dirty="0">
                          <a:effectLst/>
                        </a:rPr>
                        <a:t>2 semesters of Science</a:t>
                      </a:r>
                      <a:endParaRPr lang="en-US" sz="2100" dirty="0">
                        <a:effectLst/>
                      </a:endParaRPr>
                    </a:p>
                    <a:p>
                      <a:pPr marL="0" marR="0" lvl="0" indent="0">
                        <a:lnSpc>
                          <a:spcPct val="107000"/>
                        </a:lnSpc>
                        <a:spcBef>
                          <a:spcPts val="0"/>
                        </a:spcBef>
                        <a:spcAft>
                          <a:spcPts val="0"/>
                        </a:spcAft>
                        <a:buFontTx/>
                        <a:buNone/>
                      </a:pPr>
                      <a:r>
                        <a:rPr lang="en-US" sz="2300" dirty="0">
                          <a:effectLst/>
                        </a:rPr>
                        <a:t>1 semester of Social Studies</a:t>
                      </a:r>
                      <a:endParaRPr lang="en-US" sz="2100" dirty="0">
                        <a:effectLst/>
                      </a:endParaRPr>
                    </a:p>
                    <a:p>
                      <a:pPr marL="0" marR="0" lvl="0" indent="0">
                        <a:lnSpc>
                          <a:spcPct val="107000"/>
                        </a:lnSpc>
                        <a:spcBef>
                          <a:spcPts val="0"/>
                        </a:spcBef>
                        <a:spcAft>
                          <a:spcPts val="0"/>
                        </a:spcAft>
                        <a:buFontTx/>
                        <a:buNone/>
                      </a:pPr>
                      <a:r>
                        <a:rPr lang="en-US" sz="2300" dirty="0">
                          <a:effectLst/>
                        </a:rPr>
                        <a:t>1 semester of Health</a:t>
                      </a:r>
                      <a:endParaRPr lang="en-US" sz="2100" dirty="0">
                        <a:effectLst/>
                      </a:endParaRPr>
                    </a:p>
                    <a:p>
                      <a:pPr marL="0" marR="0" lvl="0" indent="0">
                        <a:lnSpc>
                          <a:spcPct val="107000"/>
                        </a:lnSpc>
                        <a:spcBef>
                          <a:spcPts val="0"/>
                        </a:spcBef>
                        <a:spcAft>
                          <a:spcPts val="0"/>
                        </a:spcAft>
                        <a:buFontTx/>
                        <a:buNone/>
                      </a:pPr>
                      <a:r>
                        <a:rPr lang="en-US" sz="2300" dirty="0">
                          <a:effectLst/>
                        </a:rPr>
                        <a:t>1 semester of Physical Education</a:t>
                      </a:r>
                      <a:endParaRPr lang="en-US" sz="2100" dirty="0">
                        <a:effectLst/>
                      </a:endParaRPr>
                    </a:p>
                    <a:p>
                      <a:pPr marL="0" marR="0" lvl="0" indent="0">
                        <a:lnSpc>
                          <a:spcPct val="107000"/>
                        </a:lnSpc>
                        <a:spcBef>
                          <a:spcPts val="0"/>
                        </a:spcBef>
                        <a:spcAft>
                          <a:spcPts val="0"/>
                        </a:spcAft>
                        <a:buFontTx/>
                        <a:buNone/>
                      </a:pPr>
                      <a:r>
                        <a:rPr lang="en-US" sz="2300" dirty="0">
                          <a:effectLst/>
                        </a:rPr>
                        <a:t>1 semester of Visual and/or Performing arts </a:t>
                      </a:r>
                      <a:endParaRPr lang="en-US" sz="2100" dirty="0">
                        <a:effectLst/>
                      </a:endParaRPr>
                    </a:p>
                    <a:p>
                      <a:pPr marL="0" marR="0" lvl="0" indent="0">
                        <a:lnSpc>
                          <a:spcPct val="107000"/>
                        </a:lnSpc>
                        <a:spcBef>
                          <a:spcPts val="0"/>
                        </a:spcBef>
                        <a:spcAft>
                          <a:spcPts val="0"/>
                        </a:spcAft>
                        <a:buFontTx/>
                        <a:buNone/>
                      </a:pPr>
                      <a:r>
                        <a:rPr lang="en-US" sz="2300" dirty="0">
                          <a:effectLst/>
                        </a:rPr>
                        <a:t>2 semesters of other electives (total of 3 total elective semesters)</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0381" marR="120381" marT="0" marB="0"/>
                </a:tc>
                <a:extLst>
                  <a:ext uri="{0D108BD9-81ED-4DB2-BD59-A6C34878D82A}">
                    <a16:rowId xmlns:a16="http://schemas.microsoft.com/office/drawing/2014/main" val="4048950042"/>
                  </a:ext>
                </a:extLst>
              </a:tr>
            </a:tbl>
          </a:graphicData>
        </a:graphic>
      </p:graphicFrame>
    </p:spTree>
    <p:extLst>
      <p:ext uri="{BB962C8B-B14F-4D97-AF65-F5344CB8AC3E}">
        <p14:creationId xmlns:p14="http://schemas.microsoft.com/office/powerpoint/2010/main" val="1431976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0604A6-50E4-48F7-BEED-D7C02B65F86C}"/>
              </a:ext>
            </a:extLst>
          </p:cNvPr>
          <p:cNvPicPr>
            <a:picLocks noChangeAspect="1"/>
          </p:cNvPicPr>
          <p:nvPr/>
        </p:nvPicPr>
        <p:blipFill rotWithShape="1">
          <a:blip r:embed="rId2"/>
          <a:srcRect b="22644"/>
          <a:stretch/>
        </p:blipFill>
        <p:spPr>
          <a:xfrm>
            <a:off x="0" y="171450"/>
            <a:ext cx="12192000" cy="5039802"/>
          </a:xfrm>
          <a:prstGeom prst="rect">
            <a:avLst/>
          </a:prstGeom>
        </p:spPr>
      </p:pic>
      <p:sp>
        <p:nvSpPr>
          <p:cNvPr id="4" name="Title 1">
            <a:extLst>
              <a:ext uri="{FF2B5EF4-FFF2-40B4-BE49-F238E27FC236}">
                <a16:creationId xmlns:a16="http://schemas.microsoft.com/office/drawing/2014/main" id="{3529C54B-B316-66A4-4AB1-5F8CC3634CDF}"/>
              </a:ext>
            </a:extLst>
          </p:cNvPr>
          <p:cNvSpPr txBox="1">
            <a:spLocks/>
          </p:cNvSpPr>
          <p:nvPr/>
        </p:nvSpPr>
        <p:spPr>
          <a:xfrm>
            <a:off x="590797" y="5303281"/>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cs typeface="Calibri Light"/>
              </a:rPr>
              <a:t>Click "Requests"</a:t>
            </a:r>
          </a:p>
        </p:txBody>
      </p:sp>
      <p:sp>
        <p:nvSpPr>
          <p:cNvPr id="6" name="Rectangle 5">
            <a:extLst>
              <a:ext uri="{FF2B5EF4-FFF2-40B4-BE49-F238E27FC236}">
                <a16:creationId xmlns:a16="http://schemas.microsoft.com/office/drawing/2014/main" id="{25FF642A-E3CB-32A6-B041-737F537F42AC}"/>
              </a:ext>
            </a:extLst>
          </p:cNvPr>
          <p:cNvSpPr/>
          <p:nvPr/>
        </p:nvSpPr>
        <p:spPr>
          <a:xfrm>
            <a:off x="722414" y="1857003"/>
            <a:ext cx="779813" cy="3869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89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raphical user interface, application, email&#10;&#10;Description automatically generated">
            <a:extLst>
              <a:ext uri="{FF2B5EF4-FFF2-40B4-BE49-F238E27FC236}">
                <a16:creationId xmlns:a16="http://schemas.microsoft.com/office/drawing/2014/main" id="{9A97FF28-6D6C-D288-F51A-F51CEA1DA057}"/>
              </a:ext>
            </a:extLst>
          </p:cNvPr>
          <p:cNvPicPr>
            <a:picLocks noChangeAspect="1"/>
          </p:cNvPicPr>
          <p:nvPr/>
        </p:nvPicPr>
        <p:blipFill>
          <a:blip r:embed="rId2"/>
          <a:stretch>
            <a:fillRect/>
          </a:stretch>
        </p:blipFill>
        <p:spPr>
          <a:xfrm>
            <a:off x="57150" y="265179"/>
            <a:ext cx="11982450" cy="5575167"/>
          </a:xfrm>
          <a:prstGeom prst="rect">
            <a:avLst/>
          </a:prstGeom>
        </p:spPr>
      </p:pic>
      <p:cxnSp>
        <p:nvCxnSpPr>
          <p:cNvPr id="4" name="Straight Arrow Connector 3">
            <a:extLst>
              <a:ext uri="{FF2B5EF4-FFF2-40B4-BE49-F238E27FC236}">
                <a16:creationId xmlns:a16="http://schemas.microsoft.com/office/drawing/2014/main" id="{2BF46379-7993-F9E8-D8FD-723150DB318C}"/>
              </a:ext>
            </a:extLst>
          </p:cNvPr>
          <p:cNvCxnSpPr/>
          <p:nvPr/>
        </p:nvCxnSpPr>
        <p:spPr>
          <a:xfrm flipH="1">
            <a:off x="9183955" y="2097478"/>
            <a:ext cx="718457" cy="657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A99251-5EAA-3FFE-ED3C-A9340A9F7939}"/>
              </a:ext>
            </a:extLst>
          </p:cNvPr>
          <p:cNvSpPr txBox="1"/>
          <p:nvPr/>
        </p:nvSpPr>
        <p:spPr>
          <a:xfrm>
            <a:off x="9916910" y="1317298"/>
            <a:ext cx="2028701" cy="4524315"/>
          </a:xfrm>
          <a:prstGeom prst="rect">
            <a:avLst/>
          </a:prstGeom>
          <a:ln w="57150">
            <a:solidFill>
              <a:srgbClr val="FF000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cs typeface="Calibri"/>
              </a:rPr>
              <a:t>Click "</a:t>
            </a:r>
            <a:r>
              <a:rPr lang="en-US" sz="3600" u="sng" dirty="0">
                <a:cs typeface="Calibri"/>
              </a:rPr>
              <a:t>Edit</a:t>
            </a:r>
            <a:r>
              <a:rPr lang="en-US" sz="3600" dirty="0">
                <a:cs typeface="Calibri"/>
              </a:rPr>
              <a:t>" to Add or Edit your </a:t>
            </a:r>
            <a:r>
              <a:rPr lang="en-US" sz="3600" u="sng" dirty="0">
                <a:cs typeface="Calibri"/>
              </a:rPr>
              <a:t>English </a:t>
            </a:r>
            <a:r>
              <a:rPr lang="en-US" sz="3600" dirty="0">
                <a:cs typeface="Calibri"/>
              </a:rPr>
              <a:t>  Course Requests</a:t>
            </a:r>
            <a:endParaRPr lang="en-US"/>
          </a:p>
          <a:p>
            <a:endParaRPr lang="en-US" dirty="0">
              <a:cs typeface="Calibri"/>
            </a:endParaRPr>
          </a:p>
          <a:p>
            <a:endParaRPr lang="en-US" dirty="0">
              <a:cs typeface="Calibri"/>
            </a:endParaRPr>
          </a:p>
        </p:txBody>
      </p:sp>
      <p:sp>
        <p:nvSpPr>
          <p:cNvPr id="8" name="Rectangle 7">
            <a:extLst>
              <a:ext uri="{FF2B5EF4-FFF2-40B4-BE49-F238E27FC236}">
                <a16:creationId xmlns:a16="http://schemas.microsoft.com/office/drawing/2014/main" id="{26530AD8-F293-F562-96DA-804CA06EDB2A}"/>
              </a:ext>
            </a:extLst>
          </p:cNvPr>
          <p:cNvSpPr/>
          <p:nvPr/>
        </p:nvSpPr>
        <p:spPr>
          <a:xfrm>
            <a:off x="188421" y="2564307"/>
            <a:ext cx="1959428" cy="2507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248D23-C5C9-08A1-8F1B-34AB7DAD22DD}"/>
              </a:ext>
            </a:extLst>
          </p:cNvPr>
          <p:cNvSpPr txBox="1">
            <a:spLocks/>
          </p:cNvSpPr>
          <p:nvPr/>
        </p:nvSpPr>
        <p:spPr>
          <a:xfrm>
            <a:off x="264866" y="5918344"/>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English (EN)</a:t>
            </a:r>
          </a:p>
        </p:txBody>
      </p:sp>
    </p:spTree>
    <p:extLst>
      <p:ext uri="{BB962C8B-B14F-4D97-AF65-F5344CB8AC3E}">
        <p14:creationId xmlns:p14="http://schemas.microsoft.com/office/powerpoint/2010/main" val="99301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61F77F9-381E-D990-1200-3BB19358D31E}"/>
              </a:ext>
            </a:extLst>
          </p:cNvPr>
          <p:cNvPicPr>
            <a:picLocks noGrp="1" noChangeAspect="1"/>
          </p:cNvPicPr>
          <p:nvPr>
            <p:ph idx="1"/>
          </p:nvPr>
        </p:nvPicPr>
        <p:blipFill>
          <a:blip r:embed="rId2"/>
          <a:stretch>
            <a:fillRect/>
          </a:stretch>
        </p:blipFill>
        <p:spPr>
          <a:xfrm>
            <a:off x="834613" y="1908268"/>
            <a:ext cx="9315450" cy="3810000"/>
          </a:xfrm>
        </p:spPr>
      </p:pic>
      <p:sp>
        <p:nvSpPr>
          <p:cNvPr id="11" name="Title 1">
            <a:extLst>
              <a:ext uri="{FF2B5EF4-FFF2-40B4-BE49-F238E27FC236}">
                <a16:creationId xmlns:a16="http://schemas.microsoft.com/office/drawing/2014/main" id="{744B6D9B-D7C2-2336-4EFE-845D364C3CC0}"/>
              </a:ext>
            </a:extLst>
          </p:cNvPr>
          <p:cNvSpPr txBox="1">
            <a:spLocks/>
          </p:cNvSpPr>
          <p:nvPr/>
        </p:nvSpPr>
        <p:spPr>
          <a:xfrm>
            <a:off x="1200397" y="41559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F0000"/>
                </a:solidFill>
                <a:cs typeface="Calibri Light"/>
              </a:rPr>
              <a:t>Check the BOX</a:t>
            </a:r>
            <a:r>
              <a:rPr lang="en-US" sz="3400" dirty="0">
                <a:cs typeface="Calibri Light"/>
              </a:rPr>
              <a:t> to the left of your </a:t>
            </a:r>
            <a:r>
              <a:rPr lang="en-US" sz="3400" u="sng" dirty="0">
                <a:cs typeface="Calibri Light"/>
              </a:rPr>
              <a:t>English</a:t>
            </a:r>
            <a:r>
              <a:rPr lang="en-US" sz="3400" dirty="0">
                <a:cs typeface="Calibri Light"/>
              </a:rPr>
              <a:t> Course Request</a:t>
            </a:r>
            <a:r>
              <a:rPr lang="en-US" dirty="0">
                <a:cs typeface="Calibri Light"/>
              </a:rPr>
              <a:t> </a:t>
            </a:r>
          </a:p>
        </p:txBody>
      </p:sp>
      <p:pic>
        <p:nvPicPr>
          <p:cNvPr id="12" name="Picture 12">
            <a:extLst>
              <a:ext uri="{FF2B5EF4-FFF2-40B4-BE49-F238E27FC236}">
                <a16:creationId xmlns:a16="http://schemas.microsoft.com/office/drawing/2014/main" id="{7CF95BE2-01CD-15DF-1CB0-D5FA7B96D28D}"/>
              </a:ext>
            </a:extLst>
          </p:cNvPr>
          <p:cNvPicPr>
            <a:picLocks noChangeAspect="1"/>
          </p:cNvPicPr>
          <p:nvPr/>
        </p:nvPicPr>
        <p:blipFill>
          <a:blip r:embed="rId3"/>
          <a:stretch>
            <a:fillRect/>
          </a:stretch>
        </p:blipFill>
        <p:spPr>
          <a:xfrm>
            <a:off x="698727" y="513670"/>
            <a:ext cx="496660" cy="485775"/>
          </a:xfrm>
          <a:prstGeom prst="rect">
            <a:avLst/>
          </a:prstGeom>
        </p:spPr>
      </p:pic>
      <p:sp>
        <p:nvSpPr>
          <p:cNvPr id="14" name="Speech Bubble: Oval 13">
            <a:extLst>
              <a:ext uri="{FF2B5EF4-FFF2-40B4-BE49-F238E27FC236}">
                <a16:creationId xmlns:a16="http://schemas.microsoft.com/office/drawing/2014/main" id="{DFB94A62-F67F-88D6-AA6B-5F622997B148}"/>
              </a:ext>
            </a:extLst>
          </p:cNvPr>
          <p:cNvSpPr/>
          <p:nvPr/>
        </p:nvSpPr>
        <p:spPr>
          <a:xfrm>
            <a:off x="9638762" y="3875872"/>
            <a:ext cx="2088905" cy="2117263"/>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tx1"/>
                </a:solidFill>
              </a:rPr>
              <a:t>Then Click Save.</a:t>
            </a:r>
          </a:p>
        </p:txBody>
      </p:sp>
    </p:spTree>
    <p:extLst>
      <p:ext uri="{BB962C8B-B14F-4D97-AF65-F5344CB8AC3E}">
        <p14:creationId xmlns:p14="http://schemas.microsoft.com/office/powerpoint/2010/main" val="32424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id="{EAD3DC17-0E72-04A1-2A49-DB0F2A93264C}"/>
              </a:ext>
            </a:extLst>
          </p:cNvPr>
          <p:cNvPicPr>
            <a:picLocks noGrp="1" noChangeAspect="1"/>
          </p:cNvPicPr>
          <p:nvPr>
            <p:ph idx="1"/>
          </p:nvPr>
        </p:nvPicPr>
        <p:blipFill>
          <a:blip r:embed="rId2"/>
          <a:stretch>
            <a:fillRect/>
          </a:stretch>
        </p:blipFill>
        <p:spPr>
          <a:xfrm>
            <a:off x="108858" y="1082863"/>
            <a:ext cx="11767458" cy="3061004"/>
          </a:xfrm>
        </p:spPr>
      </p:pic>
      <p:sp>
        <p:nvSpPr>
          <p:cNvPr id="5" name="TextBox 1">
            <a:extLst>
              <a:ext uri="{FF2B5EF4-FFF2-40B4-BE49-F238E27FC236}">
                <a16:creationId xmlns:a16="http://schemas.microsoft.com/office/drawing/2014/main" id="{7B77B71F-8602-6CA4-3FE5-86A705CA8064}"/>
              </a:ext>
            </a:extLst>
          </p:cNvPr>
          <p:cNvSpPr txBox="1"/>
          <p:nvPr/>
        </p:nvSpPr>
        <p:spPr>
          <a:xfrm>
            <a:off x="10313224" y="1086097"/>
            <a:ext cx="1731818" cy="5078313"/>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Math </a:t>
            </a:r>
            <a:r>
              <a:rPr lang="en-US" sz="3600" dirty="0">
                <a:cs typeface="Calibri"/>
              </a:rPr>
              <a:t>  Course Request</a:t>
            </a:r>
          </a:p>
          <a:p>
            <a:endParaRPr lang="en-US" dirty="0">
              <a:cs typeface="Calibri"/>
            </a:endParaRPr>
          </a:p>
          <a:p>
            <a:endParaRPr lang="en-US" dirty="0">
              <a:cs typeface="Calibri"/>
            </a:endParaRPr>
          </a:p>
        </p:txBody>
      </p:sp>
      <p:cxnSp>
        <p:nvCxnSpPr>
          <p:cNvPr id="7" name="Straight Arrow Connector 6">
            <a:extLst>
              <a:ext uri="{FF2B5EF4-FFF2-40B4-BE49-F238E27FC236}">
                <a16:creationId xmlns:a16="http://schemas.microsoft.com/office/drawing/2014/main" id="{71AD2CC3-E249-31F3-E42D-9E62183D2228}"/>
              </a:ext>
            </a:extLst>
          </p:cNvPr>
          <p:cNvCxnSpPr/>
          <p:nvPr/>
        </p:nvCxnSpPr>
        <p:spPr>
          <a:xfrm flipH="1">
            <a:off x="9658598" y="3585356"/>
            <a:ext cx="653143" cy="3849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7739EC-700C-5428-6C30-CE43E74D4D89}"/>
              </a:ext>
            </a:extLst>
          </p:cNvPr>
          <p:cNvSpPr/>
          <p:nvPr/>
        </p:nvSpPr>
        <p:spPr>
          <a:xfrm>
            <a:off x="270164" y="3729841"/>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6215743"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Mathematics (MA)</a:t>
            </a:r>
          </a:p>
        </p:txBody>
      </p:sp>
    </p:spTree>
    <p:extLst>
      <p:ext uri="{BB962C8B-B14F-4D97-AF65-F5344CB8AC3E}">
        <p14:creationId xmlns:p14="http://schemas.microsoft.com/office/powerpoint/2010/main" val="2492060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Table&#10;&#10;Description automatically generated">
            <a:extLst>
              <a:ext uri="{FF2B5EF4-FFF2-40B4-BE49-F238E27FC236}">
                <a16:creationId xmlns:a16="http://schemas.microsoft.com/office/drawing/2014/main" id="{37A9B691-9254-D83B-F91D-113806710F18}"/>
              </a:ext>
            </a:extLst>
          </p:cNvPr>
          <p:cNvPicPr>
            <a:picLocks noChangeAspect="1"/>
          </p:cNvPicPr>
          <p:nvPr/>
        </p:nvPicPr>
        <p:blipFill>
          <a:blip r:embed="rId2"/>
          <a:stretch>
            <a:fillRect/>
          </a:stretch>
        </p:blipFill>
        <p:spPr>
          <a:xfrm>
            <a:off x="424544" y="1396230"/>
            <a:ext cx="10178142" cy="3499480"/>
          </a:xfrm>
          <a:prstGeom prst="rect">
            <a:avLst/>
          </a:prstGeom>
        </p:spPr>
      </p:pic>
      <p:sp>
        <p:nvSpPr>
          <p:cNvPr id="7" name="TextBox 6">
            <a:extLst>
              <a:ext uri="{FF2B5EF4-FFF2-40B4-BE49-F238E27FC236}">
                <a16:creationId xmlns:a16="http://schemas.microsoft.com/office/drawing/2014/main" id="{206E9D11-3C85-43DD-8634-9447AE4AD63F}"/>
              </a:ext>
            </a:extLst>
          </p:cNvPr>
          <p:cNvSpPr txBox="1"/>
          <p:nvPr/>
        </p:nvSpPr>
        <p:spPr>
          <a:xfrm>
            <a:off x="171363" y="5572472"/>
            <a:ext cx="412955" cy="369332"/>
          </a:xfrm>
          <a:prstGeom prst="rect">
            <a:avLst/>
          </a:prstGeom>
          <a:noFill/>
        </p:spPr>
        <p:txBody>
          <a:bodyPr wrap="square">
            <a:spAutoFit/>
          </a:bodyPr>
          <a:lstStyle/>
          <a:p>
            <a:pPr marL="285750" indent="-285750">
              <a:buClr>
                <a:srgbClr val="FF0000"/>
              </a:buClr>
              <a:buSzPct val="150000"/>
              <a:buFont typeface="Wingdings" panose="05000000000000000000" pitchFamily="2" charset="2"/>
              <a:buChar char="ü"/>
            </a:pPr>
            <a:r>
              <a:rPr lang="en-US" dirty="0"/>
              <a:t> </a:t>
            </a:r>
          </a:p>
        </p:txBody>
      </p:sp>
      <p:sp>
        <p:nvSpPr>
          <p:cNvPr id="8" name="Speech Bubble: Oval 7">
            <a:extLst>
              <a:ext uri="{FF2B5EF4-FFF2-40B4-BE49-F238E27FC236}">
                <a16:creationId xmlns:a16="http://schemas.microsoft.com/office/drawing/2014/main" id="{D8A164EA-7778-A169-CD24-B79A01B4453A}"/>
              </a:ext>
            </a:extLst>
          </p:cNvPr>
          <p:cNvSpPr/>
          <p:nvPr/>
        </p:nvSpPr>
        <p:spPr>
          <a:xfrm>
            <a:off x="9786895" y="2607889"/>
            <a:ext cx="2159838" cy="1956278"/>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tx1"/>
                </a:solidFill>
              </a:rPr>
              <a:t>Then Click Save.</a:t>
            </a:r>
          </a:p>
        </p:txBody>
      </p:sp>
      <p:sp>
        <p:nvSpPr>
          <p:cNvPr id="11" name="Title 1">
            <a:extLst>
              <a:ext uri="{FF2B5EF4-FFF2-40B4-BE49-F238E27FC236}">
                <a16:creationId xmlns:a16="http://schemas.microsoft.com/office/drawing/2014/main" id="{8DFE1BC0-BAF2-4F32-EDBF-EA1A7146CA21}"/>
              </a:ext>
            </a:extLst>
          </p:cNvPr>
          <p:cNvSpPr txBox="1">
            <a:spLocks/>
          </p:cNvSpPr>
          <p:nvPr/>
        </p:nvSpPr>
        <p:spPr>
          <a:xfrm>
            <a:off x="764968" y="382938"/>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F0000"/>
                </a:solidFill>
                <a:cs typeface="Calibri Light"/>
              </a:rPr>
              <a:t>Check the BOX</a:t>
            </a:r>
            <a:r>
              <a:rPr lang="en-US" sz="3400" dirty="0">
                <a:cs typeface="Calibri Light"/>
              </a:rPr>
              <a:t> to the left of your </a:t>
            </a:r>
            <a:r>
              <a:rPr lang="en-US" sz="3400" u="sng" dirty="0">
                <a:cs typeface="Calibri Light"/>
              </a:rPr>
              <a:t>Math </a:t>
            </a:r>
            <a:r>
              <a:rPr lang="en-US" sz="3400" dirty="0">
                <a:cs typeface="Calibri Light"/>
              </a:rPr>
              <a:t>Course Request</a:t>
            </a:r>
            <a:r>
              <a:rPr lang="en-US" dirty="0">
                <a:cs typeface="Calibri Light"/>
              </a:rPr>
              <a:t> </a:t>
            </a:r>
          </a:p>
        </p:txBody>
      </p:sp>
      <p:pic>
        <p:nvPicPr>
          <p:cNvPr id="16" name="Picture 12">
            <a:extLst>
              <a:ext uri="{FF2B5EF4-FFF2-40B4-BE49-F238E27FC236}">
                <a16:creationId xmlns:a16="http://schemas.microsoft.com/office/drawing/2014/main" id="{A179A250-2D61-05EE-D7F1-326AFA93AA49}"/>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375688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488147-DBF0-4CF3-B704-A7EFA19A272F}"/>
              </a:ext>
            </a:extLst>
          </p:cNvPr>
          <p:cNvPicPr>
            <a:picLocks noChangeAspect="1"/>
          </p:cNvPicPr>
          <p:nvPr/>
        </p:nvPicPr>
        <p:blipFill rotWithShape="1">
          <a:blip r:embed="rId2">
            <a:extLst>
              <a:ext uri="{28A0092B-C50C-407E-A947-70E740481C1C}">
                <a14:useLocalDpi xmlns:a14="http://schemas.microsoft.com/office/drawing/2010/main" val="0"/>
              </a:ext>
            </a:extLst>
          </a:blip>
          <a:srcRect l="415" r="1"/>
          <a:stretch/>
        </p:blipFill>
        <p:spPr>
          <a:xfrm>
            <a:off x="166255" y="159794"/>
            <a:ext cx="10044921" cy="4054759"/>
          </a:xfrm>
          <a:prstGeom prst="rect">
            <a:avLst/>
          </a:prstGeom>
        </p:spPr>
      </p:pic>
      <p:grpSp>
        <p:nvGrpSpPr>
          <p:cNvPr id="5" name="Group 4">
            <a:extLst>
              <a:ext uri="{FF2B5EF4-FFF2-40B4-BE49-F238E27FC236}">
                <a16:creationId xmlns:a16="http://schemas.microsoft.com/office/drawing/2014/main" id="{316C7B24-4A49-B06B-A3C6-57E606E29E54}"/>
              </a:ext>
            </a:extLst>
          </p:cNvPr>
          <p:cNvGrpSpPr/>
          <p:nvPr/>
        </p:nvGrpSpPr>
        <p:grpSpPr>
          <a:xfrm>
            <a:off x="8329353" y="753587"/>
            <a:ext cx="3555372" cy="5632311"/>
            <a:chOff x="8725197" y="783275"/>
            <a:chExt cx="3555372" cy="5632311"/>
          </a:xfrm>
        </p:grpSpPr>
        <p:sp>
          <p:nvSpPr>
            <p:cNvPr id="3" name="TextBox 1">
              <a:extLst>
                <a:ext uri="{FF2B5EF4-FFF2-40B4-BE49-F238E27FC236}">
                  <a16:creationId xmlns:a16="http://schemas.microsoft.com/office/drawing/2014/main" id="{579FC0F0-E9DC-ACCA-29D1-01891FB2B3FB}"/>
                </a:ext>
              </a:extLst>
            </p:cNvPr>
            <p:cNvSpPr txBox="1"/>
            <p:nvPr/>
          </p:nvSpPr>
          <p:spPr>
            <a:xfrm>
              <a:off x="9984674" y="783275"/>
              <a:ext cx="2295895" cy="5632311"/>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Physical </a:t>
              </a:r>
              <a:endParaRPr lang="en-US" dirty="0"/>
            </a:p>
            <a:p>
              <a:pPr algn="ctr"/>
              <a:r>
                <a:rPr lang="en-US" sz="3600" u="sng" dirty="0">
                  <a:cs typeface="Calibri"/>
                </a:rPr>
                <a:t>Education/Health (PE) </a:t>
              </a:r>
              <a:r>
                <a:rPr lang="en-US" sz="3600" dirty="0">
                  <a:cs typeface="Calibri"/>
                </a:rPr>
                <a:t> </a:t>
              </a:r>
              <a:endParaRPr lang="en-US" dirty="0">
                <a:cs typeface="Calibri"/>
              </a:endParaRPr>
            </a:p>
            <a:p>
              <a:pPr algn="ctr"/>
              <a:r>
                <a:rPr lang="en-US" sz="3600" dirty="0">
                  <a:cs typeface="Calibri"/>
                </a:rPr>
                <a:t> Course Requests</a:t>
              </a:r>
              <a:endParaRPr lang="en-US">
                <a:cs typeface="Calibri"/>
              </a:endParaRPr>
            </a:p>
            <a:p>
              <a:endParaRPr lang="en-US" dirty="0">
                <a:cs typeface="Calibri"/>
              </a:endParaRPr>
            </a:p>
            <a:p>
              <a:endParaRPr lang="en-US" dirty="0">
                <a:cs typeface="Calibri"/>
              </a:endParaRPr>
            </a:p>
          </p:txBody>
        </p:sp>
        <p:cxnSp>
          <p:nvCxnSpPr>
            <p:cNvPr id="4" name="Straight Arrow Connector 3">
              <a:extLst>
                <a:ext uri="{FF2B5EF4-FFF2-40B4-BE49-F238E27FC236}">
                  <a16:creationId xmlns:a16="http://schemas.microsoft.com/office/drawing/2014/main" id="{BEE6D842-F661-9912-E2EB-7818FB6088EC}"/>
                </a:ext>
              </a:extLst>
            </p:cNvPr>
            <p:cNvCxnSpPr>
              <a:cxnSpLocks/>
            </p:cNvCxnSpPr>
            <p:nvPr/>
          </p:nvCxnSpPr>
          <p:spPr>
            <a:xfrm flipH="1">
              <a:off x="8725197" y="2331520"/>
              <a:ext cx="1317368" cy="7572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itle 1">
            <a:extLst>
              <a:ext uri="{FF2B5EF4-FFF2-40B4-BE49-F238E27FC236}">
                <a16:creationId xmlns:a16="http://schemas.microsoft.com/office/drawing/2014/main" id="{03A8D059-CACF-D392-4C50-6F7457B18EC0}"/>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Physical Education/Health (PE)</a:t>
            </a:r>
          </a:p>
        </p:txBody>
      </p:sp>
    </p:spTree>
    <p:extLst>
      <p:ext uri="{BB962C8B-B14F-4D97-AF65-F5344CB8AC3E}">
        <p14:creationId xmlns:p14="http://schemas.microsoft.com/office/powerpoint/2010/main" val="21104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Graphical user interface, application&#10;&#10;Description automatically generated">
            <a:extLst>
              <a:ext uri="{FF2B5EF4-FFF2-40B4-BE49-F238E27FC236}">
                <a16:creationId xmlns:a16="http://schemas.microsoft.com/office/drawing/2014/main" id="{05DDC5A9-D552-41BD-E9FA-987CF7626C68}"/>
              </a:ext>
            </a:extLst>
          </p:cNvPr>
          <p:cNvPicPr>
            <a:picLocks noGrp="1" noChangeAspect="1"/>
          </p:cNvPicPr>
          <p:nvPr>
            <p:ph idx="1"/>
          </p:nvPr>
        </p:nvPicPr>
        <p:blipFill>
          <a:blip r:embed="rId2"/>
          <a:stretch>
            <a:fillRect/>
          </a:stretch>
        </p:blipFill>
        <p:spPr>
          <a:xfrm>
            <a:off x="459240" y="1718695"/>
            <a:ext cx="9248775" cy="2714625"/>
          </a:xfrm>
        </p:spPr>
      </p:pic>
      <p:sp>
        <p:nvSpPr>
          <p:cNvPr id="4" name="Title 1">
            <a:extLst>
              <a:ext uri="{FF2B5EF4-FFF2-40B4-BE49-F238E27FC236}">
                <a16:creationId xmlns:a16="http://schemas.microsoft.com/office/drawing/2014/main" id="{010AF79D-756A-2543-1D85-47CB6B2BEE60}"/>
              </a:ext>
            </a:extLst>
          </p:cNvPr>
          <p:cNvSpPr txBox="1">
            <a:spLocks/>
          </p:cNvSpPr>
          <p:nvPr/>
        </p:nvSpPr>
        <p:spPr>
          <a:xfrm>
            <a:off x="1155655" y="391161"/>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F0000"/>
                </a:solidFill>
                <a:cs typeface="Calibri Light"/>
              </a:rPr>
              <a:t>Check  </a:t>
            </a:r>
            <a:r>
              <a:rPr lang="en-US" sz="3400" dirty="0">
                <a:cs typeface="Calibri Light"/>
              </a:rPr>
              <a:t>(PE Foundational 8)</a:t>
            </a:r>
          </a:p>
        </p:txBody>
      </p:sp>
      <p:sp>
        <p:nvSpPr>
          <p:cNvPr id="8" name="Speech Bubble: Oval 7">
            <a:extLst>
              <a:ext uri="{FF2B5EF4-FFF2-40B4-BE49-F238E27FC236}">
                <a16:creationId xmlns:a16="http://schemas.microsoft.com/office/drawing/2014/main" id="{7766FDD4-6F6C-9CFE-5E2A-4D2354AAFED0}"/>
              </a:ext>
            </a:extLst>
          </p:cNvPr>
          <p:cNvSpPr/>
          <p:nvPr/>
        </p:nvSpPr>
        <p:spPr>
          <a:xfrm>
            <a:off x="9371092" y="2879571"/>
            <a:ext cx="2456512" cy="1688734"/>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tx1"/>
                </a:solidFill>
              </a:rPr>
              <a:t>Then Click Save.</a:t>
            </a:r>
          </a:p>
        </p:txBody>
      </p:sp>
      <p:pic>
        <p:nvPicPr>
          <p:cNvPr id="11" name="Picture 12">
            <a:extLst>
              <a:ext uri="{FF2B5EF4-FFF2-40B4-BE49-F238E27FC236}">
                <a16:creationId xmlns:a16="http://schemas.microsoft.com/office/drawing/2014/main" id="{5AC1602B-9D34-AC15-2511-DE5C017D9C5E}"/>
              </a:ext>
            </a:extLst>
          </p:cNvPr>
          <p:cNvPicPr>
            <a:picLocks noChangeAspect="1"/>
          </p:cNvPicPr>
          <p:nvPr/>
        </p:nvPicPr>
        <p:blipFill>
          <a:blip r:embed="rId3"/>
          <a:stretch>
            <a:fillRect/>
          </a:stretch>
        </p:blipFill>
        <p:spPr>
          <a:xfrm>
            <a:off x="339498" y="513670"/>
            <a:ext cx="496660" cy="485775"/>
          </a:xfrm>
          <a:prstGeom prst="rect">
            <a:avLst/>
          </a:prstGeom>
        </p:spPr>
      </p:pic>
    </p:spTree>
    <p:extLst>
      <p:ext uri="{BB962C8B-B14F-4D97-AF65-F5344CB8AC3E}">
        <p14:creationId xmlns:p14="http://schemas.microsoft.com/office/powerpoint/2010/main" val="216500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C99037-A132-48E7-968A-19B6679E42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4978" y="296526"/>
            <a:ext cx="10126364" cy="4579439"/>
          </a:xfrm>
          <a:prstGeom prst="rect">
            <a:avLst/>
          </a:prstGeom>
        </p:spPr>
      </p:pic>
      <p:grpSp>
        <p:nvGrpSpPr>
          <p:cNvPr id="8" name="Group 7">
            <a:extLst>
              <a:ext uri="{FF2B5EF4-FFF2-40B4-BE49-F238E27FC236}">
                <a16:creationId xmlns:a16="http://schemas.microsoft.com/office/drawing/2014/main" id="{002776D0-E4E2-BE68-1FF9-96ED2BB12EBF}"/>
              </a:ext>
            </a:extLst>
          </p:cNvPr>
          <p:cNvGrpSpPr/>
          <p:nvPr/>
        </p:nvGrpSpPr>
        <p:grpSpPr>
          <a:xfrm>
            <a:off x="8703425" y="803068"/>
            <a:ext cx="3319846" cy="4524315"/>
            <a:chOff x="8456022" y="931717"/>
            <a:chExt cx="3319846" cy="4524315"/>
          </a:xfrm>
        </p:grpSpPr>
        <p:sp>
          <p:nvSpPr>
            <p:cNvPr id="5" name="TextBox 1">
              <a:extLst>
                <a:ext uri="{FF2B5EF4-FFF2-40B4-BE49-F238E27FC236}">
                  <a16:creationId xmlns:a16="http://schemas.microsoft.com/office/drawing/2014/main" id="{7B77B71F-8602-6CA4-3FE5-86A705CA8064}"/>
                </a:ext>
              </a:extLst>
            </p:cNvPr>
            <p:cNvSpPr txBox="1"/>
            <p:nvPr/>
          </p:nvSpPr>
          <p:spPr>
            <a:xfrm>
              <a:off x="9727870" y="931717"/>
              <a:ext cx="2047998"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Science</a:t>
              </a:r>
              <a:r>
                <a:rPr lang="en-US" sz="3600" dirty="0">
                  <a:cs typeface="Calibri"/>
                </a:rPr>
                <a:t>  </a:t>
              </a:r>
            </a:p>
            <a:p>
              <a:pPr algn="ctr"/>
              <a:r>
                <a:rPr lang="en-US" sz="3600" dirty="0">
                  <a:cs typeface="Calibri"/>
                </a:rPr>
                <a:t>Course Request</a:t>
              </a:r>
            </a:p>
            <a:p>
              <a:endParaRPr lang="en-US" dirty="0">
                <a:cs typeface="Calibri"/>
              </a:endParaRPr>
            </a:p>
            <a:p>
              <a:endParaRPr lang="en-US" dirty="0">
                <a:cs typeface="Calibri"/>
              </a:endParaRPr>
            </a:p>
          </p:txBody>
        </p:sp>
        <p:cxnSp>
          <p:nvCxnSpPr>
            <p:cNvPr id="7" name="Straight Arrow Connector 6">
              <a:extLst>
                <a:ext uri="{FF2B5EF4-FFF2-40B4-BE49-F238E27FC236}">
                  <a16:creationId xmlns:a16="http://schemas.microsoft.com/office/drawing/2014/main" id="{71AD2CC3-E249-31F3-E42D-9E62183D2228}"/>
                </a:ext>
              </a:extLst>
            </p:cNvPr>
            <p:cNvCxnSpPr>
              <a:cxnSpLocks/>
              <a:stCxn id="5" idx="1"/>
            </p:cNvCxnSpPr>
            <p:nvPr/>
          </p:nvCxnSpPr>
          <p:spPr>
            <a:xfrm flipH="1">
              <a:off x="8456022" y="3193875"/>
              <a:ext cx="1271848" cy="9747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CD2C3853-901C-9317-12BE-B2B6A843383C}"/>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Science (SC)</a:t>
            </a:r>
          </a:p>
        </p:txBody>
      </p:sp>
    </p:spTree>
    <p:extLst>
      <p:ext uri="{BB962C8B-B14F-4D97-AF65-F5344CB8AC3E}">
        <p14:creationId xmlns:p14="http://schemas.microsoft.com/office/powerpoint/2010/main" val="148152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A picture containing application&#10;&#10;Description automatically generated">
            <a:extLst>
              <a:ext uri="{FF2B5EF4-FFF2-40B4-BE49-F238E27FC236}">
                <a16:creationId xmlns:a16="http://schemas.microsoft.com/office/drawing/2014/main" id="{1BD4C00E-55A1-5770-1FC6-0148D14A323E}"/>
              </a:ext>
            </a:extLst>
          </p:cNvPr>
          <p:cNvPicPr>
            <a:picLocks noGrp="1" noChangeAspect="1"/>
          </p:cNvPicPr>
          <p:nvPr>
            <p:ph idx="1"/>
          </p:nvPr>
        </p:nvPicPr>
        <p:blipFill>
          <a:blip r:embed="rId2"/>
          <a:stretch>
            <a:fillRect/>
          </a:stretch>
        </p:blipFill>
        <p:spPr>
          <a:xfrm>
            <a:off x="97972" y="1154611"/>
            <a:ext cx="11364686" cy="4082281"/>
          </a:xfrm>
        </p:spPr>
      </p:pic>
      <p:sp>
        <p:nvSpPr>
          <p:cNvPr id="3" name="TextBox 1">
            <a:extLst>
              <a:ext uri="{FF2B5EF4-FFF2-40B4-BE49-F238E27FC236}">
                <a16:creationId xmlns:a16="http://schemas.microsoft.com/office/drawing/2014/main" id="{579FC0F0-E9DC-ACCA-29D1-01891FB2B3FB}"/>
              </a:ext>
            </a:extLst>
          </p:cNvPr>
          <p:cNvSpPr txBox="1"/>
          <p:nvPr/>
        </p:nvSpPr>
        <p:spPr>
          <a:xfrm>
            <a:off x="9508819" y="895102"/>
            <a:ext cx="2419449" cy="5632311"/>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Physical </a:t>
            </a:r>
            <a:endParaRPr lang="en-US" dirty="0"/>
          </a:p>
          <a:p>
            <a:pPr algn="ctr"/>
            <a:r>
              <a:rPr lang="en-US" sz="3600" u="sng" dirty="0">
                <a:cs typeface="Calibri"/>
              </a:rPr>
              <a:t>Education/Health (PE) </a:t>
            </a:r>
            <a:r>
              <a:rPr lang="en-US" sz="3600" dirty="0">
                <a:cs typeface="Calibri"/>
              </a:rPr>
              <a:t> </a:t>
            </a:r>
            <a:endParaRPr lang="en-US" dirty="0">
              <a:cs typeface="Calibri"/>
            </a:endParaRPr>
          </a:p>
          <a:p>
            <a:pPr algn="ctr"/>
            <a:r>
              <a:rPr lang="en-US" sz="3600" dirty="0">
                <a:cs typeface="Calibri"/>
              </a:rPr>
              <a:t> Course Requests</a:t>
            </a:r>
            <a:endParaRPr lang="en-US">
              <a:cs typeface="Calibri"/>
            </a:endParaRPr>
          </a:p>
          <a:p>
            <a:endParaRPr lang="en-US" dirty="0">
              <a:cs typeface="Calibri"/>
            </a:endParaRPr>
          </a:p>
          <a:p>
            <a:endParaRPr lang="en-US" dirty="0">
              <a:cs typeface="Calibri"/>
            </a:endParaRPr>
          </a:p>
        </p:txBody>
      </p:sp>
      <p:cxnSp>
        <p:nvCxnSpPr>
          <p:cNvPr id="4" name="Straight Arrow Connector 3">
            <a:extLst>
              <a:ext uri="{FF2B5EF4-FFF2-40B4-BE49-F238E27FC236}">
                <a16:creationId xmlns:a16="http://schemas.microsoft.com/office/drawing/2014/main" id="{BEE6D842-F661-9912-E2EB-7818FB6088EC}"/>
              </a:ext>
            </a:extLst>
          </p:cNvPr>
          <p:cNvCxnSpPr/>
          <p:nvPr/>
        </p:nvCxnSpPr>
        <p:spPr>
          <a:xfrm flipH="1">
            <a:off x="8841180" y="3600064"/>
            <a:ext cx="696632" cy="190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DFB8F54-7E71-7B1B-D9A0-2011EBD17C32}"/>
              </a:ext>
            </a:extLst>
          </p:cNvPr>
          <p:cNvSpPr/>
          <p:nvPr/>
        </p:nvSpPr>
        <p:spPr>
          <a:xfrm>
            <a:off x="266205" y="3610098"/>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3A8D059-CACF-D392-4C50-6F7457B18EC0}"/>
              </a:ext>
            </a:extLst>
          </p:cNvPr>
          <p:cNvSpPr txBox="1">
            <a:spLocks/>
          </p:cNvSpPr>
          <p:nvPr/>
        </p:nvSpPr>
        <p:spPr>
          <a:xfrm>
            <a:off x="264866" y="5639302"/>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Physical Education/Health (PE)</a:t>
            </a:r>
          </a:p>
        </p:txBody>
      </p:sp>
    </p:spTree>
    <p:extLst>
      <p:ext uri="{BB962C8B-B14F-4D97-AF65-F5344CB8AC3E}">
        <p14:creationId xmlns:p14="http://schemas.microsoft.com/office/powerpoint/2010/main" val="371574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83017C-3B3F-4C4D-BD61-A75183A5C2C9}"/>
              </a:ext>
            </a:extLst>
          </p:cNvPr>
          <p:cNvPicPr>
            <a:picLocks noChangeAspect="1"/>
          </p:cNvPicPr>
          <p:nvPr/>
        </p:nvPicPr>
        <p:blipFill>
          <a:blip r:embed="rId2"/>
          <a:stretch>
            <a:fillRect/>
          </a:stretch>
        </p:blipFill>
        <p:spPr>
          <a:xfrm>
            <a:off x="145767" y="1912419"/>
            <a:ext cx="9419136" cy="3033023"/>
          </a:xfrm>
          <a:prstGeom prst="rect">
            <a:avLst/>
          </a:prstGeom>
        </p:spPr>
      </p:pic>
      <p:pic>
        <p:nvPicPr>
          <p:cNvPr id="5" name="Picture 4">
            <a:extLst>
              <a:ext uri="{FF2B5EF4-FFF2-40B4-BE49-F238E27FC236}">
                <a16:creationId xmlns:a16="http://schemas.microsoft.com/office/drawing/2014/main" id="{6FD943A5-A788-4CE7-99E5-B474BBF09B6C}"/>
              </a:ext>
            </a:extLst>
          </p:cNvPr>
          <p:cNvPicPr>
            <a:picLocks noChangeAspect="1"/>
          </p:cNvPicPr>
          <p:nvPr/>
        </p:nvPicPr>
        <p:blipFill rotWithShape="1">
          <a:blip r:embed="rId3">
            <a:extLst>
              <a:ext uri="{28A0092B-C50C-407E-A947-70E740481C1C}">
                <a14:useLocalDpi xmlns:a14="http://schemas.microsoft.com/office/drawing/2010/main" val="0"/>
              </a:ext>
            </a:extLst>
          </a:blip>
          <a:srcRect t="11905" b="-1191"/>
          <a:stretch/>
        </p:blipFill>
        <p:spPr>
          <a:xfrm>
            <a:off x="547605" y="5422272"/>
            <a:ext cx="10325995" cy="812057"/>
          </a:xfrm>
          <a:prstGeom prst="rect">
            <a:avLst/>
          </a:prstGeom>
        </p:spPr>
      </p:pic>
      <p:sp>
        <p:nvSpPr>
          <p:cNvPr id="4" name="Title 1">
            <a:extLst>
              <a:ext uri="{FF2B5EF4-FFF2-40B4-BE49-F238E27FC236}">
                <a16:creationId xmlns:a16="http://schemas.microsoft.com/office/drawing/2014/main" id="{1F8C7D2D-26E9-01E5-D3EE-B6E660230B84}"/>
              </a:ext>
            </a:extLst>
          </p:cNvPr>
          <p:cNvSpPr txBox="1">
            <a:spLocks/>
          </p:cNvSpPr>
          <p:nvPr/>
        </p:nvSpPr>
        <p:spPr>
          <a:xfrm>
            <a:off x="968884" y="425867"/>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F0000"/>
                </a:solidFill>
                <a:cs typeface="Calibri Light"/>
              </a:rPr>
              <a:t>Check the BOX</a:t>
            </a:r>
            <a:r>
              <a:rPr lang="en-US" sz="3400" dirty="0">
                <a:cs typeface="Calibri Light"/>
              </a:rPr>
              <a:t> to the left of your </a:t>
            </a:r>
            <a:r>
              <a:rPr lang="en-US" sz="3400" u="sng" dirty="0">
                <a:cs typeface="Calibri Light"/>
              </a:rPr>
              <a:t>Science </a:t>
            </a:r>
            <a:r>
              <a:rPr lang="en-US" sz="3400" dirty="0">
                <a:cs typeface="Calibri Light"/>
              </a:rPr>
              <a:t>Course Request </a:t>
            </a:r>
          </a:p>
        </p:txBody>
      </p:sp>
      <p:pic>
        <p:nvPicPr>
          <p:cNvPr id="7" name="Picture 8" descr="Graphical user interface, text, application, chat or text message&#10;&#10;Description automatically generated">
            <a:extLst>
              <a:ext uri="{FF2B5EF4-FFF2-40B4-BE49-F238E27FC236}">
                <a16:creationId xmlns:a16="http://schemas.microsoft.com/office/drawing/2014/main" id="{3C9E76F6-A1A1-2C74-E6A9-29A478BAFD9A}"/>
              </a:ext>
            </a:extLst>
          </p:cNvPr>
          <p:cNvPicPr>
            <a:picLocks noChangeAspect="1"/>
          </p:cNvPicPr>
          <p:nvPr/>
        </p:nvPicPr>
        <p:blipFill>
          <a:blip r:embed="rId4"/>
          <a:stretch>
            <a:fillRect/>
          </a:stretch>
        </p:blipFill>
        <p:spPr>
          <a:xfrm>
            <a:off x="435763" y="541105"/>
            <a:ext cx="537482" cy="506185"/>
          </a:xfrm>
          <a:prstGeom prst="rect">
            <a:avLst/>
          </a:prstGeom>
        </p:spPr>
      </p:pic>
      <p:sp>
        <p:nvSpPr>
          <p:cNvPr id="9" name="Speech Bubble: Oval 8">
            <a:extLst>
              <a:ext uri="{FF2B5EF4-FFF2-40B4-BE49-F238E27FC236}">
                <a16:creationId xmlns:a16="http://schemas.microsoft.com/office/drawing/2014/main" id="{D4C6B7B3-C908-4440-19EC-ABEE1FBE8546}"/>
              </a:ext>
            </a:extLst>
          </p:cNvPr>
          <p:cNvSpPr/>
          <p:nvPr/>
        </p:nvSpPr>
        <p:spPr>
          <a:xfrm>
            <a:off x="9066905" y="3286175"/>
            <a:ext cx="1966655" cy="2396305"/>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tx1"/>
                </a:solidFill>
              </a:rPr>
              <a:t>Then Click Save.</a:t>
            </a:r>
          </a:p>
        </p:txBody>
      </p:sp>
    </p:spTree>
    <p:extLst>
      <p:ext uri="{BB962C8B-B14F-4D97-AF65-F5344CB8AC3E}">
        <p14:creationId xmlns:p14="http://schemas.microsoft.com/office/powerpoint/2010/main" val="409358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9B7B-AF2F-2A5D-69C3-587AF3D387B2}"/>
              </a:ext>
            </a:extLst>
          </p:cNvPr>
          <p:cNvSpPr>
            <a:spLocks noGrp="1"/>
          </p:cNvSpPr>
          <p:nvPr>
            <p:ph type="title"/>
          </p:nvPr>
        </p:nvSpPr>
        <p:spPr/>
        <p:txBody>
          <a:bodyPr/>
          <a:lstStyle/>
          <a:p>
            <a:pPr algn="ctr"/>
            <a:r>
              <a:rPr lang="en-US" b="1" dirty="0">
                <a:solidFill>
                  <a:srgbClr val="FF0000"/>
                </a:solidFill>
              </a:rPr>
              <a:t>BUILDING MODIFICATION NEEDED</a:t>
            </a:r>
          </a:p>
        </p:txBody>
      </p:sp>
      <p:sp>
        <p:nvSpPr>
          <p:cNvPr id="3" name="Content Placeholder 2">
            <a:extLst>
              <a:ext uri="{FF2B5EF4-FFF2-40B4-BE49-F238E27FC236}">
                <a16:creationId xmlns:a16="http://schemas.microsoft.com/office/drawing/2014/main" id="{A59F34E8-A75C-BB27-8543-3F5D5D2113CD}"/>
              </a:ext>
            </a:extLst>
          </p:cNvPr>
          <p:cNvSpPr>
            <a:spLocks noGrp="1"/>
          </p:cNvSpPr>
          <p:nvPr>
            <p:ph idx="1"/>
          </p:nvPr>
        </p:nvSpPr>
        <p:spPr>
          <a:xfrm>
            <a:off x="838200" y="1825625"/>
            <a:ext cx="10515600" cy="3317875"/>
          </a:xfrm>
        </p:spPr>
        <p:txBody>
          <a:bodyPr>
            <a:normAutofit/>
          </a:bodyPr>
          <a:lstStyle/>
          <a:p>
            <a:pPr marL="0" indent="0" algn="ctr">
              <a:buNone/>
            </a:pPr>
            <a:r>
              <a:rPr lang="en-US" sz="4000" dirty="0"/>
              <a:t>Slides 4 and 5 are from the course catalog, please remove any classes that are not offered in your building before sharing with students.</a:t>
            </a:r>
          </a:p>
        </p:txBody>
      </p:sp>
      <p:sp>
        <p:nvSpPr>
          <p:cNvPr id="4" name="TextBox 3">
            <a:extLst>
              <a:ext uri="{FF2B5EF4-FFF2-40B4-BE49-F238E27FC236}">
                <a16:creationId xmlns:a16="http://schemas.microsoft.com/office/drawing/2014/main" id="{77619E77-F5AB-D14F-F91D-E93BF9637F08}"/>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1871683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1C08DA-C57C-4260-AF99-3935EFD9D6C9}"/>
              </a:ext>
            </a:extLst>
          </p:cNvPr>
          <p:cNvPicPr>
            <a:picLocks noChangeAspect="1"/>
          </p:cNvPicPr>
          <p:nvPr/>
        </p:nvPicPr>
        <p:blipFill>
          <a:blip r:embed="rId2"/>
          <a:stretch>
            <a:fillRect/>
          </a:stretch>
        </p:blipFill>
        <p:spPr>
          <a:xfrm>
            <a:off x="42930" y="909595"/>
            <a:ext cx="10689466" cy="3847514"/>
          </a:xfrm>
          <a:prstGeom prst="rect">
            <a:avLst/>
          </a:prstGeom>
        </p:spPr>
      </p:pic>
      <p:grpSp>
        <p:nvGrpSpPr>
          <p:cNvPr id="6" name="Group 5">
            <a:extLst>
              <a:ext uri="{FF2B5EF4-FFF2-40B4-BE49-F238E27FC236}">
                <a16:creationId xmlns:a16="http://schemas.microsoft.com/office/drawing/2014/main" id="{A74721C1-0267-8931-59A3-13C7658DBF7E}"/>
              </a:ext>
            </a:extLst>
          </p:cNvPr>
          <p:cNvGrpSpPr/>
          <p:nvPr/>
        </p:nvGrpSpPr>
        <p:grpSpPr>
          <a:xfrm>
            <a:off x="8839798" y="1773165"/>
            <a:ext cx="3227377" cy="3970318"/>
            <a:chOff x="9139051" y="751078"/>
            <a:chExt cx="3227377" cy="3970318"/>
          </a:xfrm>
        </p:grpSpPr>
        <p:sp>
          <p:nvSpPr>
            <p:cNvPr id="4" name="TextBox 1">
              <a:extLst>
                <a:ext uri="{FF2B5EF4-FFF2-40B4-BE49-F238E27FC236}">
                  <a16:creationId xmlns:a16="http://schemas.microsoft.com/office/drawing/2014/main" id="{2D875E31-8A59-8F17-EAB0-3E7F8FF6CD81}"/>
                </a:ext>
              </a:extLst>
            </p:cNvPr>
            <p:cNvSpPr txBox="1"/>
            <p:nvPr/>
          </p:nvSpPr>
          <p:spPr>
            <a:xfrm>
              <a:off x="10070533" y="751078"/>
              <a:ext cx="2295895" cy="3970318"/>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Science</a:t>
              </a:r>
              <a:endParaRPr lang="en-US" dirty="0">
                <a:cs typeface="Calibri"/>
              </a:endParaRPr>
            </a:p>
            <a:p>
              <a:pPr algn="ctr"/>
              <a:r>
                <a:rPr lang="en-US" sz="3600" dirty="0">
                  <a:cs typeface="Calibri"/>
                </a:rPr>
                <a:t> Course Request</a:t>
              </a:r>
              <a:endParaRPr lang="en-US" dirty="0">
                <a:cs typeface="Calibri"/>
              </a:endParaRPr>
            </a:p>
            <a:p>
              <a:endParaRPr lang="en-US" dirty="0">
                <a:cs typeface="Calibri"/>
              </a:endParaRPr>
            </a:p>
            <a:p>
              <a:endParaRPr lang="en-US" dirty="0">
                <a:cs typeface="Calibri"/>
              </a:endParaRPr>
            </a:p>
          </p:txBody>
        </p:sp>
        <p:cxnSp>
          <p:nvCxnSpPr>
            <p:cNvPr id="5" name="Straight Arrow Connector 4">
              <a:extLst>
                <a:ext uri="{FF2B5EF4-FFF2-40B4-BE49-F238E27FC236}">
                  <a16:creationId xmlns:a16="http://schemas.microsoft.com/office/drawing/2014/main" id="{C3D706D9-28ED-B515-EAA7-4C5CD00C2912}"/>
                </a:ext>
              </a:extLst>
            </p:cNvPr>
            <p:cNvCxnSpPr/>
            <p:nvPr/>
          </p:nvCxnSpPr>
          <p:spPr>
            <a:xfrm flipH="1">
              <a:off x="9139051" y="2331520"/>
              <a:ext cx="903514" cy="4938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1DDACF14-5B20-F7BA-5035-C74684C302EE}"/>
              </a:ext>
            </a:extLst>
          </p:cNvPr>
          <p:cNvSpPr/>
          <p:nvPr/>
        </p:nvSpPr>
        <p:spPr>
          <a:xfrm>
            <a:off x="201197" y="3842685"/>
            <a:ext cx="1959428" cy="336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F324152-EBBC-FF6A-4112-69556F044113}"/>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 Science (SC)</a:t>
            </a:r>
          </a:p>
        </p:txBody>
      </p:sp>
    </p:spTree>
    <p:extLst>
      <p:ext uri="{BB962C8B-B14F-4D97-AF65-F5344CB8AC3E}">
        <p14:creationId xmlns:p14="http://schemas.microsoft.com/office/powerpoint/2010/main" val="3247109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209E2-66F3-44D1-AFFC-3EED70547D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346" y="311191"/>
            <a:ext cx="10595555" cy="5524344"/>
          </a:xfrm>
          <a:prstGeom prst="rect">
            <a:avLst/>
          </a:prstGeom>
        </p:spPr>
      </p:pic>
      <p:sp>
        <p:nvSpPr>
          <p:cNvPr id="4" name="Title 1">
            <a:extLst>
              <a:ext uri="{FF2B5EF4-FFF2-40B4-BE49-F238E27FC236}">
                <a16:creationId xmlns:a16="http://schemas.microsoft.com/office/drawing/2014/main" id="{2575904A-45C0-1B5A-3C6D-BAB1A6B9216D}"/>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 Social Studies (SO)</a:t>
            </a:r>
          </a:p>
        </p:txBody>
      </p:sp>
      <p:grpSp>
        <p:nvGrpSpPr>
          <p:cNvPr id="8" name="Group 7">
            <a:extLst>
              <a:ext uri="{FF2B5EF4-FFF2-40B4-BE49-F238E27FC236}">
                <a16:creationId xmlns:a16="http://schemas.microsoft.com/office/drawing/2014/main" id="{57D47284-A10A-7469-04F5-88075485E5A8}"/>
              </a:ext>
            </a:extLst>
          </p:cNvPr>
          <p:cNvGrpSpPr/>
          <p:nvPr/>
        </p:nvGrpSpPr>
        <p:grpSpPr>
          <a:xfrm>
            <a:off x="8911245" y="2105869"/>
            <a:ext cx="3048607" cy="4453275"/>
            <a:chOff x="8992444" y="751078"/>
            <a:chExt cx="3373984" cy="3970318"/>
          </a:xfrm>
        </p:grpSpPr>
        <p:sp>
          <p:nvSpPr>
            <p:cNvPr id="6" name="TextBox 1">
              <a:extLst>
                <a:ext uri="{FF2B5EF4-FFF2-40B4-BE49-F238E27FC236}">
                  <a16:creationId xmlns:a16="http://schemas.microsoft.com/office/drawing/2014/main" id="{BFC4B708-471E-F224-2B03-05D9F5DFC76C}"/>
                </a:ext>
              </a:extLst>
            </p:cNvPr>
            <p:cNvSpPr txBox="1"/>
            <p:nvPr/>
          </p:nvSpPr>
          <p:spPr>
            <a:xfrm>
              <a:off x="10070533" y="751078"/>
              <a:ext cx="2295895" cy="3970318"/>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Social Studies</a:t>
              </a:r>
              <a:endParaRPr lang="en-US" dirty="0">
                <a:cs typeface="Calibri"/>
              </a:endParaRPr>
            </a:p>
            <a:p>
              <a:pPr algn="ctr"/>
              <a:r>
                <a:rPr lang="en-US" sz="3600" dirty="0">
                  <a:cs typeface="Calibri"/>
                </a:rPr>
                <a:t> Course Request</a:t>
              </a:r>
              <a:endParaRPr lang="en-US" dirty="0">
                <a:cs typeface="Calibri"/>
              </a:endParaRPr>
            </a:p>
            <a:p>
              <a:endParaRPr lang="en-US" dirty="0">
                <a:cs typeface="Calibri"/>
              </a:endParaRPr>
            </a:p>
            <a:p>
              <a:endParaRPr lang="en-US" dirty="0">
                <a:cs typeface="Calibri"/>
              </a:endParaRPr>
            </a:p>
          </p:txBody>
        </p:sp>
        <p:cxnSp>
          <p:nvCxnSpPr>
            <p:cNvPr id="7" name="Straight Arrow Connector 6">
              <a:extLst>
                <a:ext uri="{FF2B5EF4-FFF2-40B4-BE49-F238E27FC236}">
                  <a16:creationId xmlns:a16="http://schemas.microsoft.com/office/drawing/2014/main" id="{F65975A3-CA3D-2FD9-AE1C-1FA1270601C2}"/>
                </a:ext>
              </a:extLst>
            </p:cNvPr>
            <p:cNvCxnSpPr>
              <a:cxnSpLocks/>
            </p:cNvCxnSpPr>
            <p:nvPr/>
          </p:nvCxnSpPr>
          <p:spPr>
            <a:xfrm flipH="1">
              <a:off x="8992444" y="2331520"/>
              <a:ext cx="1050122" cy="9369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0025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04329-4EE7-4473-8F5C-CACED9D2FB90}"/>
              </a:ext>
            </a:extLst>
          </p:cNvPr>
          <p:cNvPicPr>
            <a:picLocks noChangeAspect="1"/>
          </p:cNvPicPr>
          <p:nvPr/>
        </p:nvPicPr>
        <p:blipFill>
          <a:blip r:embed="rId2"/>
          <a:stretch>
            <a:fillRect/>
          </a:stretch>
        </p:blipFill>
        <p:spPr>
          <a:xfrm>
            <a:off x="360011" y="2217134"/>
            <a:ext cx="10350059" cy="2851713"/>
          </a:xfrm>
          <a:prstGeom prst="rect">
            <a:avLst/>
          </a:prstGeom>
        </p:spPr>
      </p:pic>
      <p:pic>
        <p:nvPicPr>
          <p:cNvPr id="7" name="Picture 6">
            <a:extLst>
              <a:ext uri="{FF2B5EF4-FFF2-40B4-BE49-F238E27FC236}">
                <a16:creationId xmlns:a16="http://schemas.microsoft.com/office/drawing/2014/main" id="{351DAEBB-2D9D-48E7-8951-D155B16D2CF4}"/>
              </a:ext>
            </a:extLst>
          </p:cNvPr>
          <p:cNvPicPr>
            <a:picLocks noChangeAspect="1"/>
          </p:cNvPicPr>
          <p:nvPr/>
        </p:nvPicPr>
        <p:blipFill rotWithShape="1">
          <a:blip r:embed="rId3">
            <a:extLst>
              <a:ext uri="{28A0092B-C50C-407E-A947-70E740481C1C}">
                <a14:useLocalDpi xmlns:a14="http://schemas.microsoft.com/office/drawing/2010/main" val="0"/>
              </a:ext>
            </a:extLst>
          </a:blip>
          <a:srcRect t="10000" r="-107"/>
          <a:stretch/>
        </p:blipFill>
        <p:spPr>
          <a:xfrm>
            <a:off x="936412" y="5616918"/>
            <a:ext cx="10016663" cy="964363"/>
          </a:xfrm>
          <a:prstGeom prst="rect">
            <a:avLst/>
          </a:prstGeom>
        </p:spPr>
      </p:pic>
      <p:sp>
        <p:nvSpPr>
          <p:cNvPr id="3" name="Title 1">
            <a:extLst>
              <a:ext uri="{FF2B5EF4-FFF2-40B4-BE49-F238E27FC236}">
                <a16:creationId xmlns:a16="http://schemas.microsoft.com/office/drawing/2014/main" id="{63FDF3B1-3C24-AC29-222D-703ECD8BCD13}"/>
              </a:ext>
            </a:extLst>
          </p:cNvPr>
          <p:cNvSpPr txBox="1">
            <a:spLocks/>
          </p:cNvSpPr>
          <p:nvPr/>
        </p:nvSpPr>
        <p:spPr>
          <a:xfrm>
            <a:off x="711307" y="479529"/>
            <a:ext cx="11988390"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FF0000"/>
                </a:solidFill>
                <a:cs typeface="Calibri Light"/>
              </a:rPr>
              <a:t>Check the BOX</a:t>
            </a:r>
            <a:r>
              <a:rPr lang="en-US" sz="3400" dirty="0">
                <a:cs typeface="Calibri Light"/>
              </a:rPr>
              <a:t> to the left of your </a:t>
            </a:r>
            <a:r>
              <a:rPr lang="en-US" sz="3400" u="sng" dirty="0">
                <a:cs typeface="Calibri Light"/>
              </a:rPr>
              <a:t>Social Studies </a:t>
            </a:r>
            <a:r>
              <a:rPr lang="en-US" sz="3400" dirty="0">
                <a:cs typeface="Calibri Light"/>
              </a:rPr>
              <a:t>Course Request </a:t>
            </a:r>
          </a:p>
        </p:txBody>
      </p:sp>
      <p:pic>
        <p:nvPicPr>
          <p:cNvPr id="6" name="Picture 8" descr="Graphical user interface, text, application, chat or text message&#10;&#10;Description automatically generated">
            <a:extLst>
              <a:ext uri="{FF2B5EF4-FFF2-40B4-BE49-F238E27FC236}">
                <a16:creationId xmlns:a16="http://schemas.microsoft.com/office/drawing/2014/main" id="{A4545844-0C7C-8AC1-2697-DAC7869D85AD}"/>
              </a:ext>
            </a:extLst>
          </p:cNvPr>
          <p:cNvPicPr>
            <a:picLocks noChangeAspect="1"/>
          </p:cNvPicPr>
          <p:nvPr/>
        </p:nvPicPr>
        <p:blipFill>
          <a:blip r:embed="rId4"/>
          <a:stretch>
            <a:fillRect/>
          </a:stretch>
        </p:blipFill>
        <p:spPr>
          <a:xfrm>
            <a:off x="178186" y="541105"/>
            <a:ext cx="537482" cy="506185"/>
          </a:xfrm>
          <a:prstGeom prst="rect">
            <a:avLst/>
          </a:prstGeom>
        </p:spPr>
      </p:pic>
      <p:sp>
        <p:nvSpPr>
          <p:cNvPr id="9" name="Speech Bubble: Oval 8">
            <a:extLst>
              <a:ext uri="{FF2B5EF4-FFF2-40B4-BE49-F238E27FC236}">
                <a16:creationId xmlns:a16="http://schemas.microsoft.com/office/drawing/2014/main" id="{DB1815A2-A73E-08D9-EA35-846D71E4162E}"/>
              </a:ext>
            </a:extLst>
          </p:cNvPr>
          <p:cNvSpPr/>
          <p:nvPr/>
        </p:nvSpPr>
        <p:spPr>
          <a:xfrm>
            <a:off x="9979159" y="3704738"/>
            <a:ext cx="1966655" cy="2396305"/>
          </a:xfrm>
          <a:prstGeom prst="wedgeEllipseCallout">
            <a:avLst>
              <a:gd name="adj1" fmla="val -73257"/>
              <a:gd name="adj2" fmla="val -8807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solidFill>
                  <a:schemeClr val="tx1"/>
                </a:solidFill>
              </a:rPr>
              <a:t>Then Click Save.</a:t>
            </a:r>
          </a:p>
        </p:txBody>
      </p:sp>
    </p:spTree>
    <p:extLst>
      <p:ext uri="{BB962C8B-B14F-4D97-AF65-F5344CB8AC3E}">
        <p14:creationId xmlns:p14="http://schemas.microsoft.com/office/powerpoint/2010/main" val="3488115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01DFB-3346-4168-AAFA-E6C3ED44E7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345" y="140238"/>
            <a:ext cx="10073263" cy="5606387"/>
          </a:xfrm>
          <a:prstGeom prst="rect">
            <a:avLst/>
          </a:prstGeom>
        </p:spPr>
      </p:pic>
      <p:grpSp>
        <p:nvGrpSpPr>
          <p:cNvPr id="6" name="Group 5">
            <a:extLst>
              <a:ext uri="{FF2B5EF4-FFF2-40B4-BE49-F238E27FC236}">
                <a16:creationId xmlns:a16="http://schemas.microsoft.com/office/drawing/2014/main" id="{1B6F6AF4-29BA-965A-2DE1-900DAAB2A667}"/>
              </a:ext>
            </a:extLst>
          </p:cNvPr>
          <p:cNvGrpSpPr/>
          <p:nvPr/>
        </p:nvGrpSpPr>
        <p:grpSpPr>
          <a:xfrm>
            <a:off x="8487294" y="2105869"/>
            <a:ext cx="3472554" cy="4524315"/>
            <a:chOff x="8172464" y="751078"/>
            <a:chExt cx="4193964" cy="4033654"/>
          </a:xfrm>
        </p:grpSpPr>
        <p:sp>
          <p:nvSpPr>
            <p:cNvPr id="4" name="TextBox 1">
              <a:extLst>
                <a:ext uri="{FF2B5EF4-FFF2-40B4-BE49-F238E27FC236}">
                  <a16:creationId xmlns:a16="http://schemas.microsoft.com/office/drawing/2014/main" id="{66E55294-473C-8837-7A06-CE6FC8C6EE91}"/>
                </a:ext>
              </a:extLst>
            </p:cNvPr>
            <p:cNvSpPr txBox="1"/>
            <p:nvPr/>
          </p:nvSpPr>
          <p:spPr>
            <a:xfrm>
              <a:off x="10070533" y="751078"/>
              <a:ext cx="2295895" cy="4033654"/>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Fine Arts</a:t>
              </a:r>
            </a:p>
            <a:p>
              <a:pPr algn="ctr"/>
              <a:r>
                <a:rPr lang="en-US" sz="3600" dirty="0">
                  <a:cs typeface="Calibri"/>
                </a:rPr>
                <a:t> Course Requests</a:t>
              </a:r>
              <a:endParaRPr lang="en-US" dirty="0">
                <a:cs typeface="Calibri"/>
              </a:endParaRPr>
            </a:p>
            <a:p>
              <a:endParaRPr lang="en-US" dirty="0">
                <a:cs typeface="Calibri"/>
              </a:endParaRPr>
            </a:p>
            <a:p>
              <a:endParaRPr lang="en-US" dirty="0">
                <a:cs typeface="Calibri"/>
              </a:endParaRPr>
            </a:p>
          </p:txBody>
        </p:sp>
        <p:cxnSp>
          <p:nvCxnSpPr>
            <p:cNvPr id="5" name="Straight Arrow Connector 4">
              <a:extLst>
                <a:ext uri="{FF2B5EF4-FFF2-40B4-BE49-F238E27FC236}">
                  <a16:creationId xmlns:a16="http://schemas.microsoft.com/office/drawing/2014/main" id="{AA52AA82-8556-35AA-334F-B4FFA78E440A}"/>
                </a:ext>
              </a:extLst>
            </p:cNvPr>
            <p:cNvCxnSpPr>
              <a:cxnSpLocks/>
            </p:cNvCxnSpPr>
            <p:nvPr/>
          </p:nvCxnSpPr>
          <p:spPr>
            <a:xfrm flipH="1">
              <a:off x="8172464" y="2942346"/>
              <a:ext cx="1898070" cy="5780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9B157212-3210-7FCE-ED94-CD143A3E665B}"/>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 Fine Arts (FA)</a:t>
            </a:r>
          </a:p>
        </p:txBody>
      </p:sp>
    </p:spTree>
    <p:extLst>
      <p:ext uri="{BB962C8B-B14F-4D97-AF65-F5344CB8AC3E}">
        <p14:creationId xmlns:p14="http://schemas.microsoft.com/office/powerpoint/2010/main" val="4011732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dirty="0"/>
              <a:t>How to Select Fine Arts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325091" y="1279807"/>
            <a:ext cx="8647962"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a:bodyPr>
          <a:lstStyle/>
          <a:p>
            <a:r>
              <a:rPr lang="en-US" sz="2800" dirty="0"/>
              <a:t>Place a check next to </a:t>
            </a:r>
            <a:r>
              <a:rPr lang="en-US" sz="2800" b="1" u="sng" dirty="0"/>
              <a:t>BOTH</a:t>
            </a:r>
            <a:r>
              <a:rPr lang="en-US" sz="2800" dirty="0"/>
              <a:t> Fine arts classes you want:  </a:t>
            </a:r>
          </a:p>
          <a:p>
            <a:r>
              <a:rPr lang="en-US" sz="2800" dirty="0"/>
              <a:t>First choice </a:t>
            </a:r>
            <a:r>
              <a:rPr lang="en-US" sz="2800" b="1" u="sng" dirty="0"/>
              <a:t>and</a:t>
            </a:r>
            <a:r>
              <a:rPr lang="en-US" sz="2800" dirty="0"/>
              <a:t> Alternate</a:t>
            </a:r>
          </a:p>
          <a:p>
            <a:endParaRPr lang="en-US" dirty="0"/>
          </a:p>
        </p:txBody>
      </p:sp>
    </p:spTree>
    <p:extLst>
      <p:ext uri="{BB962C8B-B14F-4D97-AF65-F5344CB8AC3E}">
        <p14:creationId xmlns:p14="http://schemas.microsoft.com/office/powerpoint/2010/main" val="360238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Fine Arts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009207" y="1279807"/>
            <a:ext cx="8963846"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fontScale="92500" lnSpcReduction="10000"/>
          </a:bodyPr>
          <a:lstStyle/>
          <a:p>
            <a:r>
              <a:rPr lang="en-US" sz="2800" dirty="0"/>
              <a:t>Go to the Alternate column and change drop-down to:</a:t>
            </a:r>
          </a:p>
          <a:p>
            <a:endParaRPr lang="en-US" sz="2800" dirty="0"/>
          </a:p>
          <a:p>
            <a:r>
              <a:rPr lang="en-US" sz="2800" dirty="0"/>
              <a:t>“Alternate to this course:”</a:t>
            </a:r>
          </a:p>
          <a:p>
            <a:endParaRPr lang="en-US" sz="2800" dirty="0"/>
          </a:p>
          <a:p>
            <a:r>
              <a:rPr lang="en-US" sz="2800" dirty="0"/>
              <a:t>for your Second Choice</a:t>
            </a:r>
          </a:p>
          <a:p>
            <a:endParaRPr lang="en-US" dirty="0"/>
          </a:p>
        </p:txBody>
      </p:sp>
    </p:spTree>
    <p:extLst>
      <p:ext uri="{BB962C8B-B14F-4D97-AF65-F5344CB8AC3E}">
        <p14:creationId xmlns:p14="http://schemas.microsoft.com/office/powerpoint/2010/main" val="1523908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563563" y="428624"/>
            <a:ext cx="9933507" cy="914401"/>
          </a:xfrm>
        </p:spPr>
        <p:txBody>
          <a:bodyPr>
            <a:noAutofit/>
          </a:bodyPr>
          <a:lstStyle/>
          <a:p>
            <a:r>
              <a:rPr lang="en-US" sz="6000" b="1" dirty="0"/>
              <a:t>How to Select Fine Arts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325090" y="1288120"/>
            <a:ext cx="8647962"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a:bodyPr>
          <a:lstStyle/>
          <a:p>
            <a:r>
              <a:rPr lang="en-US" sz="2800" dirty="0"/>
              <a:t>In the new dropdown, choose the course code for your first choice Fine Arts class.</a:t>
            </a:r>
          </a:p>
          <a:p>
            <a:endParaRPr lang="en-US" sz="2800" dirty="0"/>
          </a:p>
          <a:p>
            <a:r>
              <a:rPr lang="en-US" sz="2800" dirty="0"/>
              <a:t>Click save.</a:t>
            </a:r>
          </a:p>
        </p:txBody>
      </p:sp>
      <p:sp>
        <p:nvSpPr>
          <p:cNvPr id="3" name="Speech Bubble: Oval 2">
            <a:extLst>
              <a:ext uri="{FF2B5EF4-FFF2-40B4-BE49-F238E27FC236}">
                <a16:creationId xmlns:a16="http://schemas.microsoft.com/office/drawing/2014/main" id="{AE0429E3-E3EC-93EE-C97E-3AAAC7B82892}"/>
              </a:ext>
            </a:extLst>
          </p:cNvPr>
          <p:cNvSpPr/>
          <p:nvPr/>
        </p:nvSpPr>
        <p:spPr>
          <a:xfrm>
            <a:off x="10075025" y="199505"/>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rPr>
              <a:t>Then Click Save.</a:t>
            </a:r>
          </a:p>
        </p:txBody>
      </p:sp>
    </p:spTree>
    <p:extLst>
      <p:ext uri="{BB962C8B-B14F-4D97-AF65-F5344CB8AC3E}">
        <p14:creationId xmlns:p14="http://schemas.microsoft.com/office/powerpoint/2010/main" val="3867696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Fine Arts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482560" y="1841268"/>
            <a:ext cx="8647962" cy="91440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255424" y="3225336"/>
            <a:ext cx="9102234" cy="2643650"/>
          </a:xfrm>
        </p:spPr>
        <p:txBody>
          <a:bodyPr>
            <a:normAutofit/>
          </a:bodyPr>
          <a:lstStyle/>
          <a:p>
            <a:r>
              <a:rPr lang="en-US" sz="2800" dirty="0"/>
              <a:t>Check your work!</a:t>
            </a:r>
          </a:p>
          <a:p>
            <a:endParaRPr lang="en-US" sz="2800" dirty="0"/>
          </a:p>
          <a:p>
            <a:r>
              <a:rPr lang="en-US" sz="2800" dirty="0"/>
              <a:t>Do you have a first-choice fine arts AND an alternate?</a:t>
            </a:r>
          </a:p>
          <a:p>
            <a:endParaRPr lang="en-US" sz="2800" dirty="0"/>
          </a:p>
          <a:p>
            <a:r>
              <a:rPr lang="en-US" sz="2800" dirty="0"/>
              <a:t>Does your alternate have an </a:t>
            </a:r>
            <a:r>
              <a:rPr lang="en-US" sz="2800" b="1" dirty="0">
                <a:solidFill>
                  <a:schemeClr val="accent2"/>
                </a:solidFill>
              </a:rPr>
              <a:t>ORANGE</a:t>
            </a:r>
            <a:r>
              <a:rPr lang="en-US" sz="2800" dirty="0"/>
              <a:t> circle with an arrow?</a:t>
            </a:r>
          </a:p>
          <a:p>
            <a:endParaRPr lang="en-US" sz="2800" dirty="0"/>
          </a:p>
        </p:txBody>
      </p:sp>
    </p:spTree>
    <p:extLst>
      <p:ext uri="{BB962C8B-B14F-4D97-AF65-F5344CB8AC3E}">
        <p14:creationId xmlns:p14="http://schemas.microsoft.com/office/powerpoint/2010/main" val="3193514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276CB-3E40-45CA-A4BC-38A559AEA9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9935" y="131401"/>
            <a:ext cx="9353254" cy="4999153"/>
          </a:xfrm>
          <a:prstGeom prst="rect">
            <a:avLst/>
          </a:prstGeom>
        </p:spPr>
      </p:pic>
      <p:cxnSp>
        <p:nvCxnSpPr>
          <p:cNvPr id="2" name="Straight Arrow Connector 1">
            <a:extLst>
              <a:ext uri="{FF2B5EF4-FFF2-40B4-BE49-F238E27FC236}">
                <a16:creationId xmlns:a16="http://schemas.microsoft.com/office/drawing/2014/main" id="{7A4E69C4-5A5E-3773-CB58-872FF3E22915}"/>
              </a:ext>
            </a:extLst>
          </p:cNvPr>
          <p:cNvCxnSpPr>
            <a:cxnSpLocks/>
          </p:cNvCxnSpPr>
          <p:nvPr/>
        </p:nvCxnSpPr>
        <p:spPr>
          <a:xfrm flipH="1" flipV="1">
            <a:off x="8196349" y="4347556"/>
            <a:ext cx="1862526" cy="2161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AD5B5950-ED26-0DE5-2205-FC2D53A7555B}"/>
              </a:ext>
            </a:extLst>
          </p:cNvPr>
          <p:cNvSpPr txBox="1"/>
          <p:nvPr/>
        </p:nvSpPr>
        <p:spPr>
          <a:xfrm>
            <a:off x="10058875" y="606239"/>
            <a:ext cx="1900975" cy="4524315"/>
          </a:xfrm>
          <a:prstGeom prst="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cs typeface="Calibri"/>
              </a:rPr>
              <a:t>Click "Edit" to Select your </a:t>
            </a:r>
            <a:r>
              <a:rPr lang="en-US" sz="3600" u="sng" dirty="0">
                <a:cs typeface="Calibri"/>
              </a:rPr>
              <a:t>Elective</a:t>
            </a:r>
          </a:p>
          <a:p>
            <a:pPr algn="ctr"/>
            <a:r>
              <a:rPr lang="en-US" sz="3600" dirty="0">
                <a:cs typeface="Calibri"/>
              </a:rPr>
              <a:t> Course Requests</a:t>
            </a:r>
            <a:endParaRPr lang="en-US" dirty="0">
              <a:cs typeface="Calibri"/>
            </a:endParaRPr>
          </a:p>
          <a:p>
            <a:endParaRPr lang="en-US" dirty="0">
              <a:cs typeface="Calibri"/>
            </a:endParaRPr>
          </a:p>
          <a:p>
            <a:endParaRPr lang="en-US" dirty="0">
              <a:cs typeface="Calibri"/>
            </a:endParaRPr>
          </a:p>
        </p:txBody>
      </p:sp>
      <p:sp>
        <p:nvSpPr>
          <p:cNvPr id="6" name="Title 1">
            <a:extLst>
              <a:ext uri="{FF2B5EF4-FFF2-40B4-BE49-F238E27FC236}">
                <a16:creationId xmlns:a16="http://schemas.microsoft.com/office/drawing/2014/main" id="{63882F42-C8EF-73A9-F67E-3D8A81A06398}"/>
              </a:ext>
            </a:extLst>
          </p:cNvPr>
          <p:cNvSpPr txBox="1">
            <a:spLocks/>
          </p:cNvSpPr>
          <p:nvPr/>
        </p:nvSpPr>
        <p:spPr>
          <a:xfrm>
            <a:off x="125346" y="5746625"/>
            <a:ext cx="11451771" cy="74862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 Elective (EL)</a:t>
            </a:r>
          </a:p>
        </p:txBody>
      </p:sp>
    </p:spTree>
    <p:extLst>
      <p:ext uri="{BB962C8B-B14F-4D97-AF65-F5344CB8AC3E}">
        <p14:creationId xmlns:p14="http://schemas.microsoft.com/office/powerpoint/2010/main" val="202045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10124699" cy="914401"/>
          </a:xfrm>
        </p:spPr>
        <p:txBody>
          <a:bodyPr>
            <a:noAutofit/>
          </a:bodyPr>
          <a:lstStyle/>
          <a:p>
            <a:r>
              <a:rPr lang="en-US" sz="6000" b="1" dirty="0"/>
              <a:t>How to Select Elective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325091" y="1279807"/>
            <a:ext cx="8647962"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a:bodyPr>
          <a:lstStyle/>
          <a:p>
            <a:r>
              <a:rPr lang="en-US" sz="2800" dirty="0"/>
              <a:t>Place a check next to </a:t>
            </a:r>
            <a:r>
              <a:rPr lang="en-US" sz="2800" b="1" u="sng" dirty="0"/>
              <a:t>ALL</a:t>
            </a:r>
            <a:r>
              <a:rPr lang="en-US" sz="2800" dirty="0"/>
              <a:t> Elective classes you want:  </a:t>
            </a:r>
          </a:p>
          <a:p>
            <a:r>
              <a:rPr lang="en-US" sz="2800" dirty="0"/>
              <a:t>First choice </a:t>
            </a:r>
            <a:r>
              <a:rPr lang="en-US" sz="2800" b="1" u="sng" dirty="0"/>
              <a:t>and</a:t>
            </a:r>
            <a:r>
              <a:rPr lang="en-US" sz="2800" dirty="0"/>
              <a:t> Alternate choices</a:t>
            </a:r>
          </a:p>
          <a:p>
            <a:endParaRPr lang="en-US" dirty="0"/>
          </a:p>
        </p:txBody>
      </p:sp>
    </p:spTree>
    <p:extLst>
      <p:ext uri="{BB962C8B-B14F-4D97-AF65-F5344CB8AC3E}">
        <p14:creationId xmlns:p14="http://schemas.microsoft.com/office/powerpoint/2010/main" val="85705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D9DD-A079-766B-D116-0A1D557DC43D}"/>
              </a:ext>
            </a:extLst>
          </p:cNvPr>
          <p:cNvSpPr>
            <a:spLocks noGrp="1"/>
          </p:cNvSpPr>
          <p:nvPr>
            <p:ph type="title"/>
          </p:nvPr>
        </p:nvSpPr>
        <p:spPr/>
        <p:txBody>
          <a:bodyPr/>
          <a:lstStyle/>
          <a:p>
            <a:r>
              <a:rPr lang="en-US" b="1"/>
              <a:t>Required  - Core Classes</a:t>
            </a:r>
          </a:p>
        </p:txBody>
      </p:sp>
      <p:sp>
        <p:nvSpPr>
          <p:cNvPr id="3" name="Content Placeholder 2">
            <a:extLst>
              <a:ext uri="{FF2B5EF4-FFF2-40B4-BE49-F238E27FC236}">
                <a16:creationId xmlns:a16="http://schemas.microsoft.com/office/drawing/2014/main" id="{189DBE64-7B79-F972-A8AB-CF4A0EB70C03}"/>
              </a:ext>
            </a:extLst>
          </p:cNvPr>
          <p:cNvSpPr>
            <a:spLocks noGrp="1"/>
          </p:cNvSpPr>
          <p:nvPr>
            <p:ph sz="half" idx="1"/>
          </p:nvPr>
        </p:nvSpPr>
        <p:spPr>
          <a:xfrm>
            <a:off x="838200" y="1825625"/>
            <a:ext cx="2546838" cy="4351338"/>
          </a:xfrm>
        </p:spPr>
        <p:txBody>
          <a:bodyPr/>
          <a:lstStyle/>
          <a:p>
            <a:r>
              <a:rPr lang="en-US" dirty="0"/>
              <a:t>You have choices in English and Math</a:t>
            </a:r>
          </a:p>
          <a:p>
            <a:pPr marL="457200" lvl="1" indent="0">
              <a:buNone/>
            </a:pPr>
            <a:endParaRPr lang="en-US" dirty="0"/>
          </a:p>
        </p:txBody>
      </p:sp>
      <p:graphicFrame>
        <p:nvGraphicFramePr>
          <p:cNvPr id="5" name="Content Placeholder 4">
            <a:extLst>
              <a:ext uri="{FF2B5EF4-FFF2-40B4-BE49-F238E27FC236}">
                <a16:creationId xmlns:a16="http://schemas.microsoft.com/office/drawing/2014/main" id="{FC1C4DB4-162F-AB4F-42DC-8C0CE756AC35}"/>
              </a:ext>
            </a:extLst>
          </p:cNvPr>
          <p:cNvGraphicFramePr>
            <a:graphicFrameLocks noGrp="1"/>
          </p:cNvGraphicFramePr>
          <p:nvPr>
            <p:ph sz="half" idx="2"/>
            <p:extLst>
              <p:ext uri="{D42A27DB-BD31-4B8C-83A1-F6EECF244321}">
                <p14:modId xmlns:p14="http://schemas.microsoft.com/office/powerpoint/2010/main" val="3555791639"/>
              </p:ext>
            </p:extLst>
          </p:nvPr>
        </p:nvGraphicFramePr>
        <p:xfrm>
          <a:off x="2876204" y="1825625"/>
          <a:ext cx="8778240" cy="4417234"/>
        </p:xfrm>
        <a:graphic>
          <a:graphicData uri="http://schemas.openxmlformats.org/drawingml/2006/table">
            <a:tbl>
              <a:tblPr firstRow="1" firstCol="1" bandRow="1">
                <a:tableStyleId>{616DA210-FB5B-4158-B5E0-FEB733F419BA}</a:tableStyleId>
              </a:tblPr>
              <a:tblGrid>
                <a:gridCol w="2022338">
                  <a:extLst>
                    <a:ext uri="{9D8B030D-6E8A-4147-A177-3AD203B41FA5}">
                      <a16:colId xmlns:a16="http://schemas.microsoft.com/office/drawing/2014/main" val="3917769207"/>
                    </a:ext>
                  </a:extLst>
                </a:gridCol>
                <a:gridCol w="2843914">
                  <a:extLst>
                    <a:ext uri="{9D8B030D-6E8A-4147-A177-3AD203B41FA5}">
                      <a16:colId xmlns:a16="http://schemas.microsoft.com/office/drawing/2014/main" val="1629760122"/>
                    </a:ext>
                  </a:extLst>
                </a:gridCol>
                <a:gridCol w="3911988">
                  <a:extLst>
                    <a:ext uri="{9D8B030D-6E8A-4147-A177-3AD203B41FA5}">
                      <a16:colId xmlns:a16="http://schemas.microsoft.com/office/drawing/2014/main" val="754441487"/>
                    </a:ext>
                  </a:extLst>
                </a:gridCol>
              </a:tblGrid>
              <a:tr h="409963">
                <a:tc>
                  <a:txBody>
                    <a:bodyPr/>
                    <a:lstStyle/>
                    <a:p>
                      <a:pPr marL="0" marR="0">
                        <a:lnSpc>
                          <a:spcPct val="107000"/>
                        </a:lnSpc>
                        <a:spcBef>
                          <a:spcPts val="0"/>
                        </a:spcBef>
                        <a:spcAft>
                          <a:spcPts val="0"/>
                        </a:spcAft>
                      </a:pPr>
                      <a:r>
                        <a:rPr lang="en-US" sz="2400" dirty="0">
                          <a:effectLst/>
                        </a:rPr>
                        <a:t>Subject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dirty="0">
                          <a:effectLst/>
                        </a:rPr>
                        <a:t>Semesters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dirty="0">
                          <a:effectLst/>
                        </a:rPr>
                        <a:t>Course Choices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39577715"/>
                  </a:ext>
                </a:extLst>
              </a:tr>
              <a:tr h="409963">
                <a:tc gridSpan="3">
                  <a:txBody>
                    <a:bodyPr/>
                    <a:lstStyle/>
                    <a:p>
                      <a:pPr marL="0" marR="0" algn="ctr">
                        <a:lnSpc>
                          <a:spcPct val="107000"/>
                        </a:lnSpc>
                        <a:spcBef>
                          <a:spcPts val="0"/>
                        </a:spcBef>
                        <a:spcAft>
                          <a:spcPts val="0"/>
                        </a:spcAft>
                      </a:pPr>
                      <a:r>
                        <a:rPr lang="en-US" sz="2400">
                          <a:effectLst/>
                        </a:rPr>
                        <a:t>Required Courses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6357199"/>
                  </a:ext>
                </a:extLst>
              </a:tr>
              <a:tr h="305698">
                <a:tc rowSpan="2">
                  <a:txBody>
                    <a:bodyPr/>
                    <a:lstStyle/>
                    <a:p>
                      <a:pPr marL="0" marR="0">
                        <a:lnSpc>
                          <a:spcPct val="107000"/>
                        </a:lnSpc>
                        <a:spcBef>
                          <a:spcPts val="0"/>
                        </a:spcBef>
                        <a:spcAft>
                          <a:spcPts val="0"/>
                        </a:spcAft>
                      </a:pPr>
                      <a:r>
                        <a:rPr lang="en-US" sz="2400">
                          <a:effectLst/>
                        </a:rPr>
                        <a:t>English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2">
                  <a:txBody>
                    <a:bodyPr/>
                    <a:lstStyle/>
                    <a:p>
                      <a:pPr marL="0" marR="0">
                        <a:lnSpc>
                          <a:spcPct val="107000"/>
                        </a:lnSpc>
                        <a:spcBef>
                          <a:spcPts val="0"/>
                        </a:spcBef>
                        <a:spcAft>
                          <a:spcPts val="0"/>
                        </a:spcAft>
                      </a:pPr>
                      <a:r>
                        <a:rPr lang="en-US" sz="2400">
                          <a:effectLst/>
                        </a:rPr>
                        <a:t>Year long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English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4116610"/>
                  </a:ext>
                </a:extLst>
              </a:tr>
              <a:tr h="305698">
                <a:tc vMerge="1">
                  <a:txBody>
                    <a:bodyPr/>
                    <a:lstStyle/>
                    <a:p>
                      <a:endParaRPr lang="en-US"/>
                    </a:p>
                  </a:txBody>
                  <a:tcPr/>
                </a:tc>
                <a:tc vMerge="1">
                  <a:txBody>
                    <a:bodyPr/>
                    <a:lstStyle/>
                    <a:p>
                      <a:endParaRPr lang="en-US"/>
                    </a:p>
                  </a:txBody>
                  <a:tcPr/>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Honors English 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026645"/>
                  </a:ext>
                </a:extLst>
              </a:tr>
              <a:tr h="305698">
                <a:tc rowSpan="3">
                  <a:txBody>
                    <a:bodyPr/>
                    <a:lstStyle/>
                    <a:p>
                      <a:pPr marL="0" marR="0">
                        <a:lnSpc>
                          <a:spcPct val="107000"/>
                        </a:lnSpc>
                        <a:spcBef>
                          <a:spcPts val="0"/>
                        </a:spcBef>
                        <a:spcAft>
                          <a:spcPts val="0"/>
                        </a:spcAft>
                      </a:pPr>
                      <a:r>
                        <a:rPr lang="en-US" sz="2400" dirty="0">
                          <a:effectLst/>
                        </a:rPr>
                        <a:t>Mathematics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a:txBody>
                    <a:bodyPr/>
                    <a:lstStyle/>
                    <a:p>
                      <a:pPr marL="0" marR="0">
                        <a:lnSpc>
                          <a:spcPct val="107000"/>
                        </a:lnSpc>
                        <a:spcBef>
                          <a:spcPts val="0"/>
                        </a:spcBef>
                        <a:spcAft>
                          <a:spcPts val="0"/>
                        </a:spcAft>
                      </a:pPr>
                      <a:r>
                        <a:rPr lang="en-US" sz="2400" dirty="0">
                          <a:effectLst/>
                        </a:rPr>
                        <a:t>Year long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Math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8417674"/>
                  </a:ext>
                </a:extLst>
              </a:tr>
              <a:tr h="305698">
                <a:tc vMerge="1">
                  <a:txBody>
                    <a:bodyPr/>
                    <a:lstStyle/>
                    <a:p>
                      <a:endParaRPr lang="en-US"/>
                    </a:p>
                  </a:txBody>
                  <a:tcPr/>
                </a:tc>
                <a:tc vMerge="1">
                  <a:txBody>
                    <a:bodyPr/>
                    <a:lstStyle/>
                    <a:p>
                      <a:endParaRPr lang="en-US"/>
                    </a:p>
                  </a:txBody>
                  <a:tcPr/>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Accelerated Math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5964046"/>
                  </a:ext>
                </a:extLst>
              </a:tr>
              <a:tr h="305698">
                <a:tc vMerge="1">
                  <a:txBody>
                    <a:bodyPr/>
                    <a:lstStyle/>
                    <a:p>
                      <a:endParaRPr lang="en-US"/>
                    </a:p>
                  </a:txBody>
                  <a:tcPr/>
                </a:tc>
                <a:tc vMerge="1">
                  <a:txBody>
                    <a:bodyPr/>
                    <a:lstStyle/>
                    <a:p>
                      <a:endParaRPr lang="en-US"/>
                    </a:p>
                  </a:txBody>
                  <a:tcPr/>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Accelerated Math 7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50528285"/>
                  </a:ext>
                </a:extLst>
              </a:tr>
              <a:tr h="409963">
                <a:tc>
                  <a:txBody>
                    <a:bodyPr/>
                    <a:lstStyle/>
                    <a:p>
                      <a:pPr marL="0" marR="0">
                        <a:lnSpc>
                          <a:spcPct val="107000"/>
                        </a:lnSpc>
                        <a:spcBef>
                          <a:spcPts val="0"/>
                        </a:spcBef>
                        <a:spcAft>
                          <a:spcPts val="0"/>
                        </a:spcAft>
                      </a:pPr>
                      <a:r>
                        <a:rPr lang="en-US" sz="2400">
                          <a:effectLst/>
                        </a:rPr>
                        <a:t>Science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a:effectLst/>
                        </a:rPr>
                        <a:t>Year long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Science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8611353"/>
                  </a:ext>
                </a:extLst>
              </a:tr>
              <a:tr h="409963">
                <a:tc>
                  <a:txBody>
                    <a:bodyPr/>
                    <a:lstStyle/>
                    <a:p>
                      <a:pPr marL="0" marR="0">
                        <a:lnSpc>
                          <a:spcPct val="107000"/>
                        </a:lnSpc>
                        <a:spcBef>
                          <a:spcPts val="0"/>
                        </a:spcBef>
                        <a:spcAft>
                          <a:spcPts val="0"/>
                        </a:spcAft>
                      </a:pPr>
                      <a:r>
                        <a:rPr lang="en-US" sz="2400">
                          <a:effectLst/>
                        </a:rPr>
                        <a:t>Social Studies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dirty="0">
                          <a:effectLst/>
                        </a:rPr>
                        <a:t>One semester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History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87032985"/>
                  </a:ext>
                </a:extLst>
              </a:tr>
              <a:tr h="838929">
                <a:tc>
                  <a:txBody>
                    <a:bodyPr/>
                    <a:lstStyle/>
                    <a:p>
                      <a:pPr marL="0" marR="0">
                        <a:lnSpc>
                          <a:spcPct val="107000"/>
                        </a:lnSpc>
                        <a:spcBef>
                          <a:spcPts val="0"/>
                        </a:spcBef>
                        <a:spcAft>
                          <a:spcPts val="0"/>
                        </a:spcAft>
                      </a:pPr>
                      <a:r>
                        <a:rPr lang="en-US" sz="2400">
                          <a:effectLst/>
                        </a:rPr>
                        <a:t>Physical Education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a:effectLst/>
                        </a:rPr>
                        <a:t>One semester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a:effectLst/>
                          <a:latin typeface="Georgia" panose="02040502050405020303" pitchFamily="18" charset="0"/>
                          <a:ea typeface="Calibri" panose="020F0502020204030204" pitchFamily="34" charset="0"/>
                          <a:cs typeface="Arial" panose="020B0604020202020204" pitchFamily="34" charset="0"/>
                        </a:rPr>
                        <a:t>Physical Education – Foundational 6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6524451"/>
                  </a:ext>
                </a:extLst>
              </a:tr>
              <a:tr h="409963">
                <a:tc>
                  <a:txBody>
                    <a:bodyPr/>
                    <a:lstStyle/>
                    <a:p>
                      <a:pPr marL="0" marR="0">
                        <a:lnSpc>
                          <a:spcPct val="107000"/>
                        </a:lnSpc>
                        <a:spcBef>
                          <a:spcPts val="0"/>
                        </a:spcBef>
                        <a:spcAft>
                          <a:spcPts val="0"/>
                        </a:spcAft>
                      </a:pPr>
                      <a:r>
                        <a:rPr lang="en-US" sz="2400">
                          <a:effectLst/>
                        </a:rPr>
                        <a:t>Health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2400" dirty="0">
                          <a:effectLst/>
                        </a:rPr>
                        <a:t>One semester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342900" marR="0" lvl="0" indent="-342900" algn="l">
                        <a:lnSpc>
                          <a:spcPct val="107000"/>
                        </a:lnSpc>
                        <a:spcBef>
                          <a:spcPts val="0"/>
                        </a:spcBef>
                        <a:spcAft>
                          <a:spcPts val="0"/>
                        </a:spcAft>
                        <a:buFont typeface="Wingdings" panose="05000000000000000000" pitchFamily="2" charset="2"/>
                        <a:buChar char="q"/>
                      </a:pPr>
                      <a:r>
                        <a:rPr lang="en-US" sz="1800" dirty="0">
                          <a:effectLst/>
                          <a:latin typeface="Georgia" panose="02040502050405020303" pitchFamily="18" charset="0"/>
                          <a:ea typeface="Calibri" panose="020F0502020204030204" pitchFamily="34" charset="0"/>
                          <a:cs typeface="Arial" panose="020B0604020202020204" pitchFamily="34" charset="0"/>
                        </a:rPr>
                        <a:t>Health 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40889632"/>
                  </a:ext>
                </a:extLst>
              </a:tr>
            </a:tbl>
          </a:graphicData>
        </a:graphic>
      </p:graphicFrame>
    </p:spTree>
    <p:extLst>
      <p:ext uri="{BB962C8B-B14F-4D97-AF65-F5344CB8AC3E}">
        <p14:creationId xmlns:p14="http://schemas.microsoft.com/office/powerpoint/2010/main" val="1916935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Elective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325091" y="1279807"/>
            <a:ext cx="8647962"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fontScale="92500" lnSpcReduction="10000"/>
          </a:bodyPr>
          <a:lstStyle/>
          <a:p>
            <a:r>
              <a:rPr lang="en-US" sz="2800" dirty="0"/>
              <a:t>Go to the Alternate column and change drop-down to:</a:t>
            </a:r>
          </a:p>
          <a:p>
            <a:endParaRPr lang="en-US" sz="2800" dirty="0"/>
          </a:p>
          <a:p>
            <a:r>
              <a:rPr lang="en-US" sz="2800" dirty="0"/>
              <a:t>“Alternate to this course:”</a:t>
            </a:r>
          </a:p>
          <a:p>
            <a:endParaRPr lang="en-US" sz="2800" dirty="0"/>
          </a:p>
          <a:p>
            <a:r>
              <a:rPr lang="en-US" sz="2800" dirty="0"/>
              <a:t>for </a:t>
            </a:r>
            <a:r>
              <a:rPr lang="en-US" sz="2800" b="1" u="sng" dirty="0"/>
              <a:t>ALL</a:t>
            </a:r>
            <a:r>
              <a:rPr lang="en-US" sz="2800" dirty="0"/>
              <a:t> your Second Choices</a:t>
            </a:r>
          </a:p>
          <a:p>
            <a:endParaRPr lang="en-US" dirty="0"/>
          </a:p>
        </p:txBody>
      </p:sp>
    </p:spTree>
    <p:extLst>
      <p:ext uri="{BB962C8B-B14F-4D97-AF65-F5344CB8AC3E}">
        <p14:creationId xmlns:p14="http://schemas.microsoft.com/office/powerpoint/2010/main" val="1252913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Elective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325090" y="1288120"/>
            <a:ext cx="8647962" cy="4888591"/>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839788" y="1521229"/>
            <a:ext cx="2368925" cy="4347759"/>
          </a:xfrm>
        </p:spPr>
        <p:txBody>
          <a:bodyPr>
            <a:normAutofit fontScale="77500" lnSpcReduction="20000"/>
          </a:bodyPr>
          <a:lstStyle/>
          <a:p>
            <a:r>
              <a:rPr lang="en-US" sz="3300" dirty="0"/>
              <a:t>In the new dropdown, choose the course code for each first-choice Elective class.</a:t>
            </a:r>
          </a:p>
          <a:p>
            <a:endParaRPr lang="en-US" sz="3300" dirty="0"/>
          </a:p>
          <a:p>
            <a:r>
              <a:rPr lang="en-US" sz="3300" dirty="0"/>
              <a:t>Click save.</a:t>
            </a:r>
          </a:p>
          <a:p>
            <a:endParaRPr lang="en-US" sz="2800" dirty="0"/>
          </a:p>
          <a:p>
            <a:r>
              <a:rPr lang="en-US" sz="2800" b="1" dirty="0">
                <a:solidFill>
                  <a:srgbClr val="FF0000"/>
                </a:solidFill>
              </a:rPr>
              <a:t>DO NOT </a:t>
            </a:r>
            <a:r>
              <a:rPr lang="en-US" sz="2800" dirty="0"/>
              <a:t>LEAVE A CORE CLASS IN YOUR ALTERNATE DROPDOWN</a:t>
            </a:r>
          </a:p>
        </p:txBody>
      </p:sp>
      <p:sp>
        <p:nvSpPr>
          <p:cNvPr id="3" name="Speech Bubble: Oval 2">
            <a:extLst>
              <a:ext uri="{FF2B5EF4-FFF2-40B4-BE49-F238E27FC236}">
                <a16:creationId xmlns:a16="http://schemas.microsoft.com/office/drawing/2014/main" id="{AE0429E3-E3EC-93EE-C97E-3AAAC7B82892}"/>
              </a:ext>
            </a:extLst>
          </p:cNvPr>
          <p:cNvSpPr/>
          <p:nvPr/>
        </p:nvSpPr>
        <p:spPr>
          <a:xfrm>
            <a:off x="10075025" y="199505"/>
            <a:ext cx="1986742" cy="814648"/>
          </a:xfrm>
          <a:prstGeom prst="wedgeEllipseCallout">
            <a:avLst>
              <a:gd name="adj1" fmla="val -2113"/>
              <a:gd name="adj2" fmla="val 1057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rPr>
              <a:t>Then Click Save.</a:t>
            </a:r>
          </a:p>
        </p:txBody>
      </p:sp>
      <p:pic>
        <p:nvPicPr>
          <p:cNvPr id="7" name="Picture 6">
            <a:extLst>
              <a:ext uri="{FF2B5EF4-FFF2-40B4-BE49-F238E27FC236}">
                <a16:creationId xmlns:a16="http://schemas.microsoft.com/office/drawing/2014/main" id="{713DB6E9-E8E4-8CCA-715F-D035B65D6E02}"/>
              </a:ext>
            </a:extLst>
          </p:cNvPr>
          <p:cNvPicPr>
            <a:picLocks noChangeAspect="1"/>
          </p:cNvPicPr>
          <p:nvPr/>
        </p:nvPicPr>
        <p:blipFill rotWithShape="1">
          <a:blip r:embed="rId3"/>
          <a:srcRect t="8007" b="18085"/>
          <a:stretch/>
        </p:blipFill>
        <p:spPr>
          <a:xfrm>
            <a:off x="839788" y="5868988"/>
            <a:ext cx="4324954" cy="366115"/>
          </a:xfrm>
          <a:prstGeom prst="rect">
            <a:avLst/>
          </a:prstGeom>
        </p:spPr>
      </p:pic>
    </p:spTree>
    <p:extLst>
      <p:ext uri="{BB962C8B-B14F-4D97-AF65-F5344CB8AC3E}">
        <p14:creationId xmlns:p14="http://schemas.microsoft.com/office/powerpoint/2010/main" val="723138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Elective Classes</a:t>
            </a:r>
          </a:p>
        </p:txBody>
      </p:sp>
      <p:pic>
        <p:nvPicPr>
          <p:cNvPr id="6" name="Content Placeholder 5">
            <a:extLst>
              <a:ext uri="{FF2B5EF4-FFF2-40B4-BE49-F238E27FC236}">
                <a16:creationId xmlns:a16="http://schemas.microsoft.com/office/drawing/2014/main" id="{87189641-6654-C08A-60A4-2074652256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72019" y="1371600"/>
            <a:ext cx="8647962" cy="2477192"/>
          </a:xfrm>
        </p:spPr>
      </p:pic>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544883" y="4763193"/>
            <a:ext cx="9102234" cy="1280360"/>
          </a:xfrm>
        </p:spPr>
        <p:txBody>
          <a:bodyPr>
            <a:normAutofit fontScale="92500" lnSpcReduction="20000"/>
          </a:bodyPr>
          <a:lstStyle/>
          <a:p>
            <a:r>
              <a:rPr lang="en-US" sz="2800" dirty="0"/>
              <a:t>Check your work!</a:t>
            </a:r>
          </a:p>
          <a:p>
            <a:r>
              <a:rPr lang="en-US" sz="2800" dirty="0"/>
              <a:t>Do you have </a:t>
            </a:r>
            <a:r>
              <a:rPr lang="en-US" sz="2800" b="1" u="sng" dirty="0"/>
              <a:t>two</a:t>
            </a:r>
            <a:r>
              <a:rPr lang="en-US" sz="2800" dirty="0"/>
              <a:t> first-choice Electives AND </a:t>
            </a:r>
            <a:r>
              <a:rPr lang="en-US" sz="2800" dirty="0" err="1"/>
              <a:t>and</a:t>
            </a:r>
            <a:r>
              <a:rPr lang="en-US" sz="2800" dirty="0"/>
              <a:t> </a:t>
            </a:r>
            <a:r>
              <a:rPr lang="en-US" sz="2800" b="1" u="sng" dirty="0"/>
              <a:t>two</a:t>
            </a:r>
            <a:r>
              <a:rPr lang="en-US" sz="2800" dirty="0"/>
              <a:t> alternates?</a:t>
            </a:r>
          </a:p>
          <a:p>
            <a:r>
              <a:rPr lang="en-US" sz="2800" dirty="0"/>
              <a:t>Do your alternates have </a:t>
            </a:r>
            <a:r>
              <a:rPr lang="en-US" sz="2800" b="1" dirty="0">
                <a:solidFill>
                  <a:schemeClr val="accent2"/>
                </a:solidFill>
              </a:rPr>
              <a:t>ORANGE</a:t>
            </a:r>
            <a:r>
              <a:rPr lang="en-US" sz="2800" dirty="0"/>
              <a:t> circles with an arrow?</a:t>
            </a:r>
          </a:p>
          <a:p>
            <a:endParaRPr lang="en-US" sz="2800" dirty="0"/>
          </a:p>
          <a:p>
            <a:endParaRPr lang="en-US" sz="2800" dirty="0"/>
          </a:p>
        </p:txBody>
      </p:sp>
      <p:sp>
        <p:nvSpPr>
          <p:cNvPr id="3" name="Text Placeholder 3">
            <a:extLst>
              <a:ext uri="{FF2B5EF4-FFF2-40B4-BE49-F238E27FC236}">
                <a16:creationId xmlns:a16="http://schemas.microsoft.com/office/drawing/2014/main" id="{74D6B441-16D6-CB66-C7E3-989A616EAE2D}"/>
              </a:ext>
            </a:extLst>
          </p:cNvPr>
          <p:cNvSpPr txBox="1">
            <a:spLocks/>
          </p:cNvSpPr>
          <p:nvPr/>
        </p:nvSpPr>
        <p:spPr>
          <a:xfrm>
            <a:off x="1544883" y="3956758"/>
            <a:ext cx="9102234" cy="5071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dirty="0"/>
              <a:t>First Choice was single semester fine arts</a:t>
            </a:r>
          </a:p>
          <a:p>
            <a:pPr algn="ctr"/>
            <a:endParaRPr lang="en-US" sz="2800" dirty="0"/>
          </a:p>
        </p:txBody>
      </p:sp>
    </p:spTree>
    <p:extLst>
      <p:ext uri="{BB962C8B-B14F-4D97-AF65-F5344CB8AC3E}">
        <p14:creationId xmlns:p14="http://schemas.microsoft.com/office/powerpoint/2010/main" val="88373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44FA-4E38-BAE7-A5A1-16E3A1FC37DE}"/>
              </a:ext>
            </a:extLst>
          </p:cNvPr>
          <p:cNvSpPr>
            <a:spLocks noGrp="1"/>
          </p:cNvSpPr>
          <p:nvPr>
            <p:ph type="title"/>
          </p:nvPr>
        </p:nvSpPr>
        <p:spPr>
          <a:xfrm>
            <a:off x="839788" y="457199"/>
            <a:ext cx="9933507" cy="914401"/>
          </a:xfrm>
        </p:spPr>
        <p:txBody>
          <a:bodyPr>
            <a:noAutofit/>
          </a:bodyPr>
          <a:lstStyle/>
          <a:p>
            <a:r>
              <a:rPr lang="en-US" sz="6000" b="1" dirty="0"/>
              <a:t>How to Select Elective Classes</a:t>
            </a:r>
          </a:p>
        </p:txBody>
      </p:sp>
      <p:sp>
        <p:nvSpPr>
          <p:cNvPr id="4" name="Text Placeholder 3">
            <a:extLst>
              <a:ext uri="{FF2B5EF4-FFF2-40B4-BE49-F238E27FC236}">
                <a16:creationId xmlns:a16="http://schemas.microsoft.com/office/drawing/2014/main" id="{BB62E7DB-2591-828E-231F-CE25EA9289EA}"/>
              </a:ext>
            </a:extLst>
          </p:cNvPr>
          <p:cNvSpPr>
            <a:spLocks noGrp="1"/>
          </p:cNvSpPr>
          <p:nvPr>
            <p:ph type="body" sz="half" idx="2"/>
          </p:nvPr>
        </p:nvSpPr>
        <p:spPr>
          <a:xfrm>
            <a:off x="1255424" y="4837906"/>
            <a:ext cx="9102234" cy="1280360"/>
          </a:xfrm>
        </p:spPr>
        <p:txBody>
          <a:bodyPr>
            <a:normAutofit fontScale="92500" lnSpcReduction="20000"/>
          </a:bodyPr>
          <a:lstStyle/>
          <a:p>
            <a:r>
              <a:rPr lang="en-US" sz="2800" dirty="0"/>
              <a:t>Check your work!</a:t>
            </a:r>
          </a:p>
          <a:p>
            <a:r>
              <a:rPr lang="en-US" sz="2800" dirty="0"/>
              <a:t>Do you have a first-choice Elective AND an alternate?</a:t>
            </a:r>
          </a:p>
          <a:p>
            <a:r>
              <a:rPr lang="en-US" sz="2800" dirty="0"/>
              <a:t>Does your alternate have an </a:t>
            </a:r>
            <a:r>
              <a:rPr lang="en-US" sz="2800" b="1" dirty="0">
                <a:solidFill>
                  <a:schemeClr val="accent2"/>
                </a:solidFill>
              </a:rPr>
              <a:t>ORANGE</a:t>
            </a:r>
            <a:r>
              <a:rPr lang="en-US" sz="2800" dirty="0"/>
              <a:t> circle with an arrow?</a:t>
            </a:r>
          </a:p>
          <a:p>
            <a:endParaRPr lang="en-US" sz="2800" dirty="0"/>
          </a:p>
          <a:p>
            <a:endParaRPr lang="en-US" sz="2800" dirty="0"/>
          </a:p>
        </p:txBody>
      </p:sp>
      <p:sp>
        <p:nvSpPr>
          <p:cNvPr id="3" name="Text Placeholder 3">
            <a:extLst>
              <a:ext uri="{FF2B5EF4-FFF2-40B4-BE49-F238E27FC236}">
                <a16:creationId xmlns:a16="http://schemas.microsoft.com/office/drawing/2014/main" id="{74D6B441-16D6-CB66-C7E3-989A616EAE2D}"/>
              </a:ext>
            </a:extLst>
          </p:cNvPr>
          <p:cNvSpPr txBox="1">
            <a:spLocks/>
          </p:cNvSpPr>
          <p:nvPr/>
        </p:nvSpPr>
        <p:spPr>
          <a:xfrm>
            <a:off x="1163984" y="3948445"/>
            <a:ext cx="9102234" cy="50717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dirty="0"/>
              <a:t>First Choice was Full Year Fine Arts (Band, Choir, Orchestra), or AVID</a:t>
            </a:r>
          </a:p>
          <a:p>
            <a:endParaRPr lang="en-US" sz="2800" dirty="0"/>
          </a:p>
        </p:txBody>
      </p:sp>
      <p:pic>
        <p:nvPicPr>
          <p:cNvPr id="5" name="Content Placeholder 5">
            <a:extLst>
              <a:ext uri="{FF2B5EF4-FFF2-40B4-BE49-F238E27FC236}">
                <a16:creationId xmlns:a16="http://schemas.microsoft.com/office/drawing/2014/main" id="{D62A3FF9-48A5-3DEA-8B78-92C75151807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1120" y="1880855"/>
            <a:ext cx="8647962" cy="2057399"/>
          </a:xfrm>
          <a:prstGeom prst="rect">
            <a:avLst/>
          </a:prstGeom>
        </p:spPr>
      </p:pic>
    </p:spTree>
    <p:extLst>
      <p:ext uri="{BB962C8B-B14F-4D97-AF65-F5344CB8AC3E}">
        <p14:creationId xmlns:p14="http://schemas.microsoft.com/office/powerpoint/2010/main" val="274283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86C3D3-E334-48CC-B32E-09A610064F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6305" y="1398126"/>
            <a:ext cx="8042842" cy="4786543"/>
          </a:xfrm>
          <a:prstGeom prst="rect">
            <a:avLst/>
          </a:prstGeom>
        </p:spPr>
      </p:pic>
      <p:sp>
        <p:nvSpPr>
          <p:cNvPr id="2" name="Title 1">
            <a:extLst>
              <a:ext uri="{FF2B5EF4-FFF2-40B4-BE49-F238E27FC236}">
                <a16:creationId xmlns:a16="http://schemas.microsoft.com/office/drawing/2014/main" id="{3D5F57BF-09E1-F71F-295E-30E1A966F167}"/>
              </a:ext>
            </a:extLst>
          </p:cNvPr>
          <p:cNvSpPr txBox="1">
            <a:spLocks/>
          </p:cNvSpPr>
          <p:nvPr/>
        </p:nvSpPr>
        <p:spPr>
          <a:xfrm>
            <a:off x="839788" y="457199"/>
            <a:ext cx="9933507" cy="9144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t>You’re Done!  </a:t>
            </a:r>
          </a:p>
        </p:txBody>
      </p:sp>
      <p:sp>
        <p:nvSpPr>
          <p:cNvPr id="4" name="Text Placeholder 3">
            <a:extLst>
              <a:ext uri="{FF2B5EF4-FFF2-40B4-BE49-F238E27FC236}">
                <a16:creationId xmlns:a16="http://schemas.microsoft.com/office/drawing/2014/main" id="{C8920CEF-20C7-CF00-FBBE-8472A8DCF34C}"/>
              </a:ext>
            </a:extLst>
          </p:cNvPr>
          <p:cNvSpPr txBox="1">
            <a:spLocks/>
          </p:cNvSpPr>
          <p:nvPr/>
        </p:nvSpPr>
        <p:spPr>
          <a:xfrm>
            <a:off x="839788" y="1521229"/>
            <a:ext cx="2368925" cy="4347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Look your class requests</a:t>
            </a:r>
          </a:p>
          <a:p>
            <a:r>
              <a:rPr lang="en-US" sz="3300" dirty="0"/>
              <a:t>Do you have requests in </a:t>
            </a:r>
            <a:r>
              <a:rPr lang="en-US" sz="3300" b="1" u="sng" dirty="0">
                <a:solidFill>
                  <a:srgbClr val="FF0000"/>
                </a:solidFill>
              </a:rPr>
              <a:t>ALL</a:t>
            </a:r>
            <a:r>
              <a:rPr lang="en-US" sz="3300" dirty="0"/>
              <a:t> these areas?</a:t>
            </a:r>
          </a:p>
        </p:txBody>
      </p:sp>
    </p:spTree>
    <p:extLst>
      <p:ext uri="{BB962C8B-B14F-4D97-AF65-F5344CB8AC3E}">
        <p14:creationId xmlns:p14="http://schemas.microsoft.com/office/powerpoint/2010/main" val="334862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D7FE-383A-FF43-13CE-E6E6C175C246}"/>
              </a:ext>
            </a:extLst>
          </p:cNvPr>
          <p:cNvSpPr>
            <a:spLocks noGrp="1"/>
          </p:cNvSpPr>
          <p:nvPr>
            <p:ph type="title"/>
          </p:nvPr>
        </p:nvSpPr>
        <p:spPr>
          <a:xfrm>
            <a:off x="838200" y="96184"/>
            <a:ext cx="10515600" cy="1325563"/>
          </a:xfrm>
        </p:spPr>
        <p:txBody>
          <a:bodyPr/>
          <a:lstStyle/>
          <a:p>
            <a:r>
              <a:rPr lang="en-US" dirty="0">
                <a:cs typeface="Calibri Light"/>
              </a:rPr>
              <a:t>How To VIDEO:</a:t>
            </a:r>
            <a:endParaRPr lang="en-US" dirty="0"/>
          </a:p>
        </p:txBody>
      </p:sp>
      <p:sp>
        <p:nvSpPr>
          <p:cNvPr id="5" name="TextBox 4">
            <a:extLst>
              <a:ext uri="{FF2B5EF4-FFF2-40B4-BE49-F238E27FC236}">
                <a16:creationId xmlns:a16="http://schemas.microsoft.com/office/drawing/2014/main" id="{B37B3060-426B-0F9F-B656-CB6F671A5587}"/>
              </a:ext>
            </a:extLst>
          </p:cNvPr>
          <p:cNvSpPr txBox="1"/>
          <p:nvPr/>
        </p:nvSpPr>
        <p:spPr>
          <a:xfrm>
            <a:off x="4578724" y="5844988"/>
            <a:ext cx="41215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4"/>
              </a:rPr>
              <a:t>https://youtu.be/qLUEX4t_IVY</a:t>
            </a:r>
            <a:r>
              <a:rPr lang="en-US" dirty="0">
                <a:ea typeface="+mn-lt"/>
                <a:cs typeface="+mn-lt"/>
              </a:rPr>
              <a:t>  </a:t>
            </a:r>
            <a:endParaRPr lang="en-US" dirty="0">
              <a:cs typeface="Calibri"/>
            </a:endParaRPr>
          </a:p>
          <a:p>
            <a:endParaRPr lang="en-US" dirty="0">
              <a:cs typeface="Calibri"/>
            </a:endParaRPr>
          </a:p>
        </p:txBody>
      </p:sp>
      <p:pic>
        <p:nvPicPr>
          <p:cNvPr id="6" name="Online Media 5" title="6th Grade Registering in HAC">
            <a:hlinkClick r:id="" action="ppaction://media"/>
            <a:extLst>
              <a:ext uri="{FF2B5EF4-FFF2-40B4-BE49-F238E27FC236}">
                <a16:creationId xmlns:a16="http://schemas.microsoft.com/office/drawing/2014/main" id="{EB8C1B93-D6A7-8A4B-2F13-86A0B1824765}"/>
              </a:ext>
            </a:extLst>
          </p:cNvPr>
          <p:cNvPicPr>
            <a:picLocks noGrp="1" noRot="1" noChangeAspect="1"/>
          </p:cNvPicPr>
          <p:nvPr>
            <p:ph idx="1"/>
            <a:videoFile r:link="rId1"/>
          </p:nvPr>
        </p:nvPicPr>
        <p:blipFill>
          <a:blip r:embed="rId5"/>
          <a:stretch>
            <a:fillRect/>
          </a:stretch>
        </p:blipFill>
        <p:spPr>
          <a:xfrm>
            <a:off x="2140324" y="1289472"/>
            <a:ext cx="7563970" cy="4426322"/>
          </a:xfrm>
        </p:spPr>
      </p:pic>
    </p:spTree>
    <p:extLst>
      <p:ext uri="{BB962C8B-B14F-4D97-AF65-F5344CB8AC3E}">
        <p14:creationId xmlns:p14="http://schemas.microsoft.com/office/powerpoint/2010/main" val="1477816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6E15-5567-74C5-1D01-F4CF45908CBE}"/>
              </a:ext>
            </a:extLst>
          </p:cNvPr>
          <p:cNvSpPr>
            <a:spLocks noGrp="1"/>
          </p:cNvSpPr>
          <p:nvPr>
            <p:ph type="title"/>
          </p:nvPr>
        </p:nvSpPr>
        <p:spPr/>
        <p:txBody>
          <a:bodyPr/>
          <a:lstStyle/>
          <a:p>
            <a:r>
              <a:rPr lang="en-US" dirty="0"/>
              <a:t>Resources for School Staff using this PowerPoint</a:t>
            </a:r>
          </a:p>
        </p:txBody>
      </p:sp>
      <p:sp>
        <p:nvSpPr>
          <p:cNvPr id="3" name="Content Placeholder 2">
            <a:extLst>
              <a:ext uri="{FF2B5EF4-FFF2-40B4-BE49-F238E27FC236}">
                <a16:creationId xmlns:a16="http://schemas.microsoft.com/office/drawing/2014/main" id="{91BEDAB8-4FE7-665B-3B3B-BFA25F470DA3}"/>
              </a:ext>
            </a:extLst>
          </p:cNvPr>
          <p:cNvSpPr>
            <a:spLocks noGrp="1"/>
          </p:cNvSpPr>
          <p:nvPr>
            <p:ph idx="1"/>
          </p:nvPr>
        </p:nvSpPr>
        <p:spPr>
          <a:xfrm>
            <a:off x="838200" y="1825625"/>
            <a:ext cx="10515600" cy="3317875"/>
          </a:xfrm>
        </p:spPr>
        <p:txBody>
          <a:bodyPr>
            <a:normAutofit fontScale="92500" lnSpcReduction="20000"/>
          </a:bodyPr>
          <a:lstStyle/>
          <a:p>
            <a:r>
              <a:rPr lang="en-US" dirty="0"/>
              <a:t>6</a:t>
            </a:r>
            <a:r>
              <a:rPr lang="en-US" baseline="30000" dirty="0"/>
              <a:t>th</a:t>
            </a:r>
            <a:r>
              <a:rPr lang="en-US" dirty="0"/>
              <a:t> Grade Course Request Sheet with Worksheets – </a:t>
            </a:r>
            <a:r>
              <a:rPr lang="en-US" dirty="0">
                <a:hlinkClick r:id="rId2"/>
              </a:rPr>
              <a:t>Word format</a:t>
            </a:r>
            <a:endParaRPr lang="en-US" dirty="0"/>
          </a:p>
          <a:p>
            <a:r>
              <a:rPr lang="en-US" dirty="0"/>
              <a:t>6</a:t>
            </a:r>
            <a:r>
              <a:rPr lang="en-US" baseline="30000" dirty="0"/>
              <a:t>th</a:t>
            </a:r>
            <a:r>
              <a:rPr lang="en-US" dirty="0"/>
              <a:t> Grade Course Catalog – </a:t>
            </a:r>
            <a:r>
              <a:rPr lang="en-US" dirty="0">
                <a:hlinkClick r:id="rId3"/>
              </a:rPr>
              <a:t>Word Format</a:t>
            </a:r>
            <a:endParaRPr lang="en-US" dirty="0"/>
          </a:p>
          <a:p>
            <a:r>
              <a:rPr lang="en-US" dirty="0">
                <a:hlinkClick r:id="rId4"/>
              </a:rPr>
              <a:t>6</a:t>
            </a:r>
            <a:r>
              <a:rPr lang="en-US" baseline="30000" dirty="0">
                <a:hlinkClick r:id="rId4"/>
              </a:rPr>
              <a:t>th</a:t>
            </a:r>
            <a:r>
              <a:rPr lang="en-US" dirty="0">
                <a:hlinkClick r:id="rId4"/>
              </a:rPr>
              <a:t> Grade Walkthrough Video</a:t>
            </a:r>
            <a:endParaRPr lang="en-US" dirty="0"/>
          </a:p>
          <a:p>
            <a:r>
              <a:rPr lang="en-US" dirty="0">
                <a:hlinkClick r:id="rId5"/>
              </a:rPr>
              <a:t>Parent HAC Course Review Video</a:t>
            </a:r>
            <a:endParaRPr lang="en-US" dirty="0"/>
          </a:p>
          <a:p>
            <a:r>
              <a:rPr lang="en-US" dirty="0"/>
              <a:t>What if I want a Fine Art as an alternate to an Other Elective?  </a:t>
            </a:r>
          </a:p>
          <a:p>
            <a:pPr lvl="1"/>
            <a:r>
              <a:rPr lang="en-US" dirty="0"/>
              <a:t>Instructions  – </a:t>
            </a:r>
            <a:r>
              <a:rPr lang="en-US" dirty="0">
                <a:hlinkClick r:id="rId6"/>
              </a:rPr>
              <a:t>Word format</a:t>
            </a:r>
            <a:endParaRPr lang="en-US" dirty="0"/>
          </a:p>
          <a:p>
            <a:pPr marL="0" indent="0">
              <a:buNone/>
            </a:pPr>
            <a:endParaRPr lang="en-US" dirty="0"/>
          </a:p>
          <a:p>
            <a:pPr marL="0" indent="0">
              <a:buNone/>
            </a:pPr>
            <a:r>
              <a:rPr lang="en-US" dirty="0"/>
              <a:t>If links don’t work – contact your principal for the newest resources.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AD29E4D-1330-8AF0-EED0-AA56A0CA58A5}"/>
              </a:ext>
            </a:extLst>
          </p:cNvPr>
          <p:cNvSpPr txBox="1"/>
          <p:nvPr/>
        </p:nvSpPr>
        <p:spPr>
          <a:xfrm>
            <a:off x="838201" y="5503985"/>
            <a:ext cx="10515600" cy="646331"/>
          </a:xfrm>
          <a:prstGeom prst="rect">
            <a:avLst/>
          </a:prstGeom>
          <a:noFill/>
        </p:spPr>
        <p:txBody>
          <a:bodyPr wrap="square" rtlCol="0">
            <a:spAutoFit/>
          </a:bodyPr>
          <a:lstStyle/>
          <a:p>
            <a:pPr algn="ctr"/>
            <a:r>
              <a:rPr lang="en-US" b="1" dirty="0">
                <a:solidFill>
                  <a:srgbClr val="FF0000"/>
                </a:solidFill>
              </a:rPr>
              <a:t>This is a hidden slide.  </a:t>
            </a:r>
          </a:p>
          <a:p>
            <a:pPr algn="ctr"/>
            <a:r>
              <a:rPr lang="en-US" b="1" dirty="0">
                <a:solidFill>
                  <a:srgbClr val="FF0000"/>
                </a:solidFill>
              </a:rPr>
              <a:t>It does not show when doing a slideshow.</a:t>
            </a:r>
          </a:p>
        </p:txBody>
      </p:sp>
    </p:spTree>
    <p:extLst>
      <p:ext uri="{BB962C8B-B14F-4D97-AF65-F5344CB8AC3E}">
        <p14:creationId xmlns:p14="http://schemas.microsoft.com/office/powerpoint/2010/main" val="272866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51CA-A94F-7D9B-F1B3-556619336196}"/>
              </a:ext>
            </a:extLst>
          </p:cNvPr>
          <p:cNvSpPr>
            <a:spLocks noGrp="1"/>
          </p:cNvSpPr>
          <p:nvPr>
            <p:ph type="title"/>
          </p:nvPr>
        </p:nvSpPr>
        <p:spPr/>
        <p:txBody>
          <a:bodyPr/>
          <a:lstStyle/>
          <a:p>
            <a:r>
              <a:rPr lang="en-US" b="1"/>
              <a:t>Elective Classes</a:t>
            </a:r>
          </a:p>
        </p:txBody>
      </p:sp>
      <p:sp>
        <p:nvSpPr>
          <p:cNvPr id="3" name="Content Placeholder 2">
            <a:extLst>
              <a:ext uri="{FF2B5EF4-FFF2-40B4-BE49-F238E27FC236}">
                <a16:creationId xmlns:a16="http://schemas.microsoft.com/office/drawing/2014/main" id="{00971D50-22DE-3008-98B0-424FD4785686}"/>
              </a:ext>
            </a:extLst>
          </p:cNvPr>
          <p:cNvSpPr>
            <a:spLocks noGrp="1"/>
          </p:cNvSpPr>
          <p:nvPr>
            <p:ph sz="half" idx="1"/>
          </p:nvPr>
        </p:nvSpPr>
        <p:spPr>
          <a:xfrm>
            <a:off x="838200" y="1825625"/>
            <a:ext cx="2546838" cy="4351338"/>
          </a:xfrm>
        </p:spPr>
        <p:txBody>
          <a:bodyPr>
            <a:normAutofit fontScale="92500" lnSpcReduction="10000"/>
          </a:bodyPr>
          <a:lstStyle/>
          <a:p>
            <a:pPr marL="0" indent="0">
              <a:buNone/>
            </a:pPr>
            <a:r>
              <a:rPr lang="en-US" dirty="0"/>
              <a:t>One semester of Performing or Visual Arts is required</a:t>
            </a:r>
          </a:p>
          <a:p>
            <a:pPr marL="0" indent="0">
              <a:buNone/>
            </a:pPr>
            <a:endParaRPr lang="en-US" dirty="0"/>
          </a:p>
          <a:p>
            <a:pPr marL="0" indent="0">
              <a:buNone/>
            </a:pPr>
            <a:r>
              <a:rPr lang="en-US" dirty="0"/>
              <a:t>Three total semesters of Electives</a:t>
            </a:r>
          </a:p>
          <a:p>
            <a:endParaRPr lang="en-US" dirty="0"/>
          </a:p>
          <a:p>
            <a:pPr marL="0" indent="0">
              <a:buNone/>
            </a:pPr>
            <a:r>
              <a:rPr lang="en-US" sz="2200" dirty="0"/>
              <a:t>Year long courses are two semesters.</a:t>
            </a:r>
          </a:p>
        </p:txBody>
      </p:sp>
      <p:graphicFrame>
        <p:nvGraphicFramePr>
          <p:cNvPr id="5" name="Content Placeholder 4">
            <a:extLst>
              <a:ext uri="{FF2B5EF4-FFF2-40B4-BE49-F238E27FC236}">
                <a16:creationId xmlns:a16="http://schemas.microsoft.com/office/drawing/2014/main" id="{DDA5204D-56EE-2802-D248-EE5AC37DA1BC}"/>
              </a:ext>
            </a:extLst>
          </p:cNvPr>
          <p:cNvGraphicFramePr>
            <a:graphicFrameLocks noGrp="1"/>
          </p:cNvGraphicFramePr>
          <p:nvPr>
            <p:ph sz="half" idx="2"/>
            <p:extLst>
              <p:ext uri="{D42A27DB-BD31-4B8C-83A1-F6EECF244321}">
                <p14:modId xmlns:p14="http://schemas.microsoft.com/office/powerpoint/2010/main" val="2912708165"/>
              </p:ext>
            </p:extLst>
          </p:nvPr>
        </p:nvGraphicFramePr>
        <p:xfrm>
          <a:off x="3865579" y="1249680"/>
          <a:ext cx="7842738" cy="4927283"/>
        </p:xfrm>
        <a:graphic>
          <a:graphicData uri="http://schemas.openxmlformats.org/drawingml/2006/table">
            <a:tbl>
              <a:tblPr firstRow="1" firstCol="1" bandRow="1">
                <a:tableStyleId>{616DA210-FB5B-4158-B5E0-FEB733F419BA}</a:tableStyleId>
              </a:tblPr>
              <a:tblGrid>
                <a:gridCol w="1770450">
                  <a:extLst>
                    <a:ext uri="{9D8B030D-6E8A-4147-A177-3AD203B41FA5}">
                      <a16:colId xmlns:a16="http://schemas.microsoft.com/office/drawing/2014/main" val="3765501031"/>
                    </a:ext>
                  </a:extLst>
                </a:gridCol>
                <a:gridCol w="386092">
                  <a:extLst>
                    <a:ext uri="{9D8B030D-6E8A-4147-A177-3AD203B41FA5}">
                      <a16:colId xmlns:a16="http://schemas.microsoft.com/office/drawing/2014/main" val="3165743714"/>
                    </a:ext>
                  </a:extLst>
                </a:gridCol>
                <a:gridCol w="1376206">
                  <a:extLst>
                    <a:ext uri="{9D8B030D-6E8A-4147-A177-3AD203B41FA5}">
                      <a16:colId xmlns:a16="http://schemas.microsoft.com/office/drawing/2014/main" val="1666669"/>
                    </a:ext>
                  </a:extLst>
                </a:gridCol>
                <a:gridCol w="999361">
                  <a:extLst>
                    <a:ext uri="{9D8B030D-6E8A-4147-A177-3AD203B41FA5}">
                      <a16:colId xmlns:a16="http://schemas.microsoft.com/office/drawing/2014/main" val="3287843981"/>
                    </a:ext>
                  </a:extLst>
                </a:gridCol>
                <a:gridCol w="3310629">
                  <a:extLst>
                    <a:ext uri="{9D8B030D-6E8A-4147-A177-3AD203B41FA5}">
                      <a16:colId xmlns:a16="http://schemas.microsoft.com/office/drawing/2014/main" val="336717832"/>
                    </a:ext>
                  </a:extLst>
                </a:gridCol>
              </a:tblGrid>
              <a:tr h="205777">
                <a:tc gridSpan="2">
                  <a:txBody>
                    <a:bodyPr/>
                    <a:lstStyle/>
                    <a:p>
                      <a:pPr marL="0" marR="0">
                        <a:lnSpc>
                          <a:spcPct val="107000"/>
                        </a:lnSpc>
                        <a:spcBef>
                          <a:spcPts val="0"/>
                        </a:spcBef>
                        <a:spcAft>
                          <a:spcPts val="0"/>
                        </a:spcAft>
                      </a:pPr>
                      <a:r>
                        <a:rPr lang="en-US" sz="1600" dirty="0">
                          <a:effectLst/>
                        </a:rPr>
                        <a:t>Subject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0" marR="0">
                        <a:lnSpc>
                          <a:spcPct val="107000"/>
                        </a:lnSpc>
                        <a:spcBef>
                          <a:spcPts val="0"/>
                        </a:spcBef>
                        <a:spcAft>
                          <a:spcPts val="0"/>
                        </a:spcAft>
                      </a:pPr>
                      <a:r>
                        <a:rPr lang="en-US" sz="1600" dirty="0">
                          <a:effectLst/>
                        </a:rPr>
                        <a:t>Semesters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a:txBody>
                    <a:bodyPr/>
                    <a:lstStyle/>
                    <a:p>
                      <a:pPr marL="0" marR="0">
                        <a:lnSpc>
                          <a:spcPct val="107000"/>
                        </a:lnSpc>
                        <a:spcBef>
                          <a:spcPts val="0"/>
                        </a:spcBef>
                        <a:spcAft>
                          <a:spcPts val="0"/>
                        </a:spcAft>
                      </a:pPr>
                      <a:r>
                        <a:rPr lang="en-US" sz="1600" dirty="0">
                          <a:effectLst/>
                        </a:rPr>
                        <a:t>Course Choices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194586098"/>
                  </a:ext>
                </a:extLst>
              </a:tr>
              <a:tr h="205777">
                <a:tc gridSpan="5">
                  <a:txBody>
                    <a:bodyPr/>
                    <a:lstStyle/>
                    <a:p>
                      <a:pPr marL="0" marR="0" algn="ctr">
                        <a:lnSpc>
                          <a:spcPct val="107000"/>
                        </a:lnSpc>
                        <a:spcBef>
                          <a:spcPts val="0"/>
                        </a:spcBef>
                        <a:spcAft>
                          <a:spcPts val="0"/>
                        </a:spcAft>
                      </a:pPr>
                      <a:r>
                        <a:rPr lang="en-US" sz="1600" dirty="0">
                          <a:effectLst/>
                        </a:rPr>
                        <a:t>Elective Courses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9691971"/>
                  </a:ext>
                </a:extLst>
              </a:tr>
              <a:tr h="636375">
                <a:tc rowSpan="4">
                  <a:txBody>
                    <a:bodyPr/>
                    <a:lstStyle/>
                    <a:p>
                      <a:pPr marL="0" marR="0">
                        <a:lnSpc>
                          <a:spcPct val="107000"/>
                        </a:lnSpc>
                        <a:spcBef>
                          <a:spcPts val="0"/>
                        </a:spcBef>
                        <a:spcAft>
                          <a:spcPts val="0"/>
                        </a:spcAft>
                      </a:pPr>
                      <a:r>
                        <a:rPr lang="en-US" sz="1600" dirty="0">
                          <a:effectLst/>
                        </a:rPr>
                        <a:t>Performing Arts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gridSpan="2">
                  <a:txBody>
                    <a:bodyPr/>
                    <a:lstStyle/>
                    <a:p>
                      <a:pPr marL="0" marR="0">
                        <a:lnSpc>
                          <a:spcPct val="107000"/>
                        </a:lnSpc>
                        <a:spcBef>
                          <a:spcPts val="0"/>
                        </a:spcBef>
                        <a:spcAft>
                          <a:spcPts val="0"/>
                        </a:spcAft>
                      </a:pPr>
                      <a:r>
                        <a:rPr lang="en-US" sz="1600">
                          <a:effectLst/>
                        </a:rPr>
                        <a:t>Year 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rowSpan="3" hMerge="1">
                  <a:txBody>
                    <a:bodyPr/>
                    <a:lstStyle/>
                    <a:p>
                      <a:pPr marL="0" marR="0">
                        <a:lnSpc>
                          <a:spcPct val="107000"/>
                        </a:lnSpc>
                        <a:spcBef>
                          <a:spcPts val="0"/>
                        </a:spcBef>
                        <a:spcAft>
                          <a:spcPts val="0"/>
                        </a:spcAft>
                      </a:pPr>
                      <a:r>
                        <a:rPr lang="en-US" sz="1600" dirty="0">
                          <a:effectLst/>
                        </a:rPr>
                        <a:t>Year long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Band I</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Band II</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Band III*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342900" marR="0" lvl="0" indent="-342900">
                        <a:lnSpc>
                          <a:spcPct val="107000"/>
                        </a:lnSpc>
                        <a:spcBef>
                          <a:spcPts val="0"/>
                        </a:spcBef>
                        <a:spcAft>
                          <a:spcPts val="0"/>
                        </a:spcAft>
                        <a:buFont typeface="Symbol" panose="05050102010706020507" pitchFamily="18" charset="2"/>
                        <a:buChar char=""/>
                      </a:pPr>
                      <a:r>
                        <a:rPr lang="en-US" sz="1400" u="none" strike="noStrike">
                          <a:effectLst/>
                        </a:rPr>
                        <a:t>Band I</a:t>
                      </a:r>
                      <a:endParaRPr lang="en-US" sz="1200" u="none" strike="noStrike">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a:effectLst/>
                        </a:rPr>
                        <a:t>Band II</a:t>
                      </a:r>
                      <a:endParaRPr lang="en-US" sz="1200" u="none" strike="noStrike">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a:effectLst/>
                        </a:rPr>
                        <a:t>Band III*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503740524"/>
                  </a:ext>
                </a:extLst>
              </a:tr>
              <a:tr h="636375">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Choir I</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Choir II</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Choir III*</a:t>
                      </a:r>
                      <a:endParaRPr lang="en-US" sz="2000" dirty="0"/>
                    </a:p>
                  </a:txBody>
                  <a:tcPr marL="38705" marR="38705" marT="0" marB="0"/>
                </a:tc>
                <a:tc hMerge="1">
                  <a:txBody>
                    <a:bodyPr/>
                    <a:lstStyle/>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Choir I</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Choir II</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Choir III*</a:t>
                      </a:r>
                      <a:endParaRPr lang="en-US" dirty="0"/>
                    </a:p>
                  </a:txBody>
                  <a:tcPr marL="38705" marR="38705" marT="0" marB="0"/>
                </a:tc>
                <a:extLst>
                  <a:ext uri="{0D108BD9-81ED-4DB2-BD59-A6C34878D82A}">
                    <a16:rowId xmlns:a16="http://schemas.microsoft.com/office/drawing/2014/main" val="2464724774"/>
                  </a:ext>
                </a:extLst>
              </a:tr>
              <a:tr h="636375">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Chamber Orchestra</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Intermezzo Orchestra*</a:t>
                      </a:r>
                      <a:endParaRPr lang="en-US" sz="1400" u="none" strike="noStrike" dirty="0">
                        <a:effectLst/>
                      </a:endParaRPr>
                    </a:p>
                    <a:p>
                      <a:pPr marL="342900" marR="0" lvl="0" indent="-342900">
                        <a:lnSpc>
                          <a:spcPct val="107000"/>
                        </a:lnSpc>
                        <a:spcBef>
                          <a:spcPts val="0"/>
                        </a:spcBef>
                        <a:spcAft>
                          <a:spcPts val="0"/>
                        </a:spcAft>
                        <a:buFont typeface="Wingdings" panose="05000000000000000000" pitchFamily="2" charset="2"/>
                        <a:buChar char="q"/>
                      </a:pPr>
                      <a:r>
                        <a:rPr lang="en-US" sz="1600" u="none" strike="noStrike" dirty="0">
                          <a:effectLst/>
                        </a:rPr>
                        <a:t>Prelude Orchestra*</a:t>
                      </a:r>
                      <a:endParaRPr lang="en-US" sz="2000" dirty="0"/>
                    </a:p>
                  </a:txBody>
                  <a:tcPr marL="38705" marR="38705" marT="0" marB="0"/>
                </a:tc>
                <a:tc hMerge="1">
                  <a:txBody>
                    <a:bodyPr/>
                    <a:lstStyle/>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Chamber Orchestra</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Intermezzo Orchestra*</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Prelude Orchestra*</a:t>
                      </a:r>
                      <a:endParaRPr lang="en-US" dirty="0"/>
                    </a:p>
                  </a:txBody>
                  <a:tcPr marL="38705" marR="38705" marT="0" marB="0"/>
                </a:tc>
                <a:extLst>
                  <a:ext uri="{0D108BD9-81ED-4DB2-BD59-A6C34878D82A}">
                    <a16:rowId xmlns:a16="http://schemas.microsoft.com/office/drawing/2014/main" val="512186569"/>
                  </a:ext>
                </a:extLst>
              </a:tr>
              <a:tr h="225880">
                <a:tc vMerge="1">
                  <a:txBody>
                    <a:bodyPr/>
                    <a:lstStyle/>
                    <a:p>
                      <a:endParaRPr lang="en-US"/>
                    </a:p>
                  </a:txBody>
                  <a:tcPr/>
                </a:tc>
                <a:tc gridSpan="2">
                  <a:txBody>
                    <a:bodyPr/>
                    <a:lstStyle/>
                    <a:p>
                      <a:r>
                        <a:rPr lang="en-US" sz="1600">
                          <a:effectLst/>
                        </a:rPr>
                        <a:t>One semester</a:t>
                      </a:r>
                      <a:endParaRPr lang="en-US"/>
                    </a:p>
                  </a:txBody>
                  <a:tcPr marL="38705" marR="38705" marT="0" marB="0"/>
                </a:tc>
                <a:tc hMerge="1">
                  <a:txBody>
                    <a:bodyPr/>
                    <a:lstStyle/>
                    <a:p>
                      <a:r>
                        <a:rPr lang="en-US" sz="1600">
                          <a:effectLst/>
                        </a:rPr>
                        <a:t>One semester</a:t>
                      </a:r>
                      <a:endParaRPr lang="en-US" sz="2000"/>
                    </a:p>
                  </a:txBody>
                  <a:tcPr marL="38705" marR="38705" marT="0" marB="0"/>
                </a:tc>
                <a:tc gridSpan="2">
                  <a:txBody>
                    <a:bodyPr/>
                    <a:lstStyle/>
                    <a:p>
                      <a:pPr marL="285750" indent="-285750">
                        <a:buFont typeface="Wingdings" panose="05000000000000000000" pitchFamily="2" charset="2"/>
                        <a:buChar char="q"/>
                      </a:pPr>
                      <a:r>
                        <a:rPr lang="en-US" sz="1600" u="none" strike="noStrike" dirty="0">
                          <a:effectLst/>
                        </a:rPr>
                        <a:t>General Music </a:t>
                      </a:r>
                      <a:endParaRPr lang="en-US" sz="2000" dirty="0"/>
                    </a:p>
                  </a:txBody>
                  <a:tcPr marL="38705" marR="38705" marT="0" marB="0"/>
                </a:tc>
                <a:tc hMerge="1">
                  <a:txBody>
                    <a:bodyPr/>
                    <a:lstStyle/>
                    <a:p>
                      <a:pPr marL="0" marR="0">
                        <a:lnSpc>
                          <a:spcPct val="107000"/>
                        </a:lnSpc>
                        <a:spcBef>
                          <a:spcPts val="0"/>
                        </a:spcBef>
                        <a:spcAft>
                          <a:spcPts val="0"/>
                        </a:spcAft>
                      </a:pPr>
                      <a:r>
                        <a:rPr lang="en-US" sz="1400" u="none" strike="noStrike">
                          <a:effectLst/>
                        </a:rPr>
                        <a:t>General Music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378819187"/>
                  </a:ext>
                </a:extLst>
              </a:tr>
              <a:tr h="225880">
                <a:tc>
                  <a:txBody>
                    <a:bodyPr/>
                    <a:lstStyle/>
                    <a:p>
                      <a:pPr marL="0" marR="0">
                        <a:lnSpc>
                          <a:spcPct val="107000"/>
                        </a:lnSpc>
                        <a:spcBef>
                          <a:spcPts val="0"/>
                        </a:spcBef>
                        <a:spcAft>
                          <a:spcPts val="0"/>
                        </a:spcAft>
                      </a:pPr>
                      <a:r>
                        <a:rPr lang="en-US" sz="1600">
                          <a:effectLst/>
                        </a:rPr>
                        <a:t>Visual Arts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0" marR="0">
                        <a:lnSpc>
                          <a:spcPct val="107000"/>
                        </a:lnSpc>
                        <a:spcBef>
                          <a:spcPts val="0"/>
                        </a:spcBef>
                        <a:spcAft>
                          <a:spcPts val="0"/>
                        </a:spcAft>
                      </a:pPr>
                      <a:r>
                        <a:rPr lang="en-US" sz="1600">
                          <a:effectLst/>
                        </a:rPr>
                        <a:t>One semester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600">
                          <a:effectLst/>
                        </a:rPr>
                        <a:t>One semester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dirty="0">
                          <a:effectLst/>
                        </a:rPr>
                        <a:t>Art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400" u="none" strike="noStrike" dirty="0">
                          <a:effectLst/>
                        </a:rPr>
                        <a:t>Art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4157704821"/>
                  </a:ext>
                </a:extLst>
              </a:tr>
              <a:tr h="275308">
                <a:tc>
                  <a:txBody>
                    <a:bodyPr/>
                    <a:lstStyle/>
                    <a:p>
                      <a:pPr marL="0" marR="0">
                        <a:lnSpc>
                          <a:spcPct val="107000"/>
                        </a:lnSpc>
                        <a:spcBef>
                          <a:spcPts val="0"/>
                        </a:spcBef>
                        <a:spcAft>
                          <a:spcPts val="0"/>
                        </a:spcAft>
                      </a:pPr>
                      <a:r>
                        <a:rPr lang="en-US" sz="1600">
                          <a:effectLst/>
                        </a:rPr>
                        <a:t>Physical Education Electives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0" marR="0">
                        <a:lnSpc>
                          <a:spcPct val="107000"/>
                        </a:lnSpc>
                        <a:spcBef>
                          <a:spcPts val="0"/>
                        </a:spcBef>
                        <a:spcAft>
                          <a:spcPts val="0"/>
                        </a:spcAft>
                      </a:pPr>
                      <a:r>
                        <a:rPr lang="en-US" sz="1600">
                          <a:effectLst/>
                        </a:rPr>
                        <a:t>One semester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600" dirty="0">
                          <a:effectLst/>
                        </a:rPr>
                        <a:t>One semester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indent="-285750">
                        <a:lnSpc>
                          <a:spcPct val="107000"/>
                        </a:lnSpc>
                        <a:spcBef>
                          <a:spcPts val="0"/>
                        </a:spcBef>
                        <a:spcAft>
                          <a:spcPts val="0"/>
                        </a:spcAft>
                        <a:buFont typeface="Wingdings" panose="05000000000000000000" pitchFamily="2" charset="2"/>
                        <a:buChar char="q"/>
                      </a:pPr>
                      <a:r>
                        <a:rPr lang="en-US" sz="1600" u="none" strike="noStrike" kern="1200" dirty="0">
                          <a:solidFill>
                            <a:schemeClr val="tx1"/>
                          </a:solidFill>
                          <a:effectLst/>
                          <a:latin typeface="+mn-lt"/>
                          <a:ea typeface="+mn-ea"/>
                          <a:cs typeface="+mn-cs"/>
                        </a:rPr>
                        <a:t>Lifetime</a:t>
                      </a:r>
                      <a:r>
                        <a:rPr lang="en-US" sz="1600" u="none" strike="noStrike" dirty="0">
                          <a:effectLst/>
                        </a:rPr>
                        <a:t> 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Lifetime Individual Sports and Fitness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164830622"/>
                  </a:ext>
                </a:extLst>
              </a:tr>
              <a:tr h="731520">
                <a:tc>
                  <a:txBody>
                    <a:bodyPr/>
                    <a:lstStyle/>
                    <a:p>
                      <a:pPr marL="0" marR="0">
                        <a:lnSpc>
                          <a:spcPct val="107000"/>
                        </a:lnSpc>
                        <a:spcBef>
                          <a:spcPts val="0"/>
                        </a:spcBef>
                        <a:spcAft>
                          <a:spcPts val="0"/>
                        </a:spcAft>
                      </a:pPr>
                      <a:r>
                        <a:rPr lang="en-US" sz="1600" dirty="0">
                          <a:effectLst/>
                        </a:rPr>
                        <a:t>STEM Electives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0" marR="0">
                        <a:lnSpc>
                          <a:spcPct val="107000"/>
                        </a:lnSpc>
                        <a:spcBef>
                          <a:spcPts val="0"/>
                        </a:spcBef>
                        <a:spcAft>
                          <a:spcPts val="0"/>
                        </a:spcAft>
                      </a:pPr>
                      <a:r>
                        <a:rPr lang="en-US" sz="1600">
                          <a:effectLst/>
                        </a:rPr>
                        <a:t>One semester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0" marR="0">
                        <a:lnSpc>
                          <a:spcPct val="107000"/>
                        </a:lnSpc>
                        <a:spcBef>
                          <a:spcPts val="0"/>
                        </a:spcBef>
                        <a:spcAft>
                          <a:spcPts val="0"/>
                        </a:spcAft>
                      </a:pPr>
                      <a:r>
                        <a:rPr lang="en-US" sz="1600" dirty="0">
                          <a:effectLst/>
                        </a:rPr>
                        <a:t>One semester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gridSpan="2">
                  <a:txBody>
                    <a:bodyPr/>
                    <a:lstStyle/>
                    <a:p>
                      <a:pPr marL="285750" marR="0" lvl="0" indent="-285750">
                        <a:lnSpc>
                          <a:spcPct val="107000"/>
                        </a:lnSpc>
                        <a:spcBef>
                          <a:spcPts val="0"/>
                        </a:spcBef>
                        <a:spcAft>
                          <a:spcPts val="0"/>
                        </a:spcAft>
                        <a:buFont typeface="Wingdings" panose="05000000000000000000" pitchFamily="2" charset="2"/>
                        <a:buChar char="q"/>
                      </a:pPr>
                      <a:r>
                        <a:rPr lang="en-US" sz="1600" u="none" strike="noStrike" dirty="0">
                          <a:effectLst/>
                        </a:rPr>
                        <a:t>Exploring Robotics</a:t>
                      </a:r>
                    </a:p>
                    <a:p>
                      <a:pPr marL="285750" marR="0" lvl="0" indent="-285750">
                        <a:lnSpc>
                          <a:spcPct val="107000"/>
                        </a:lnSpc>
                        <a:spcBef>
                          <a:spcPts val="0"/>
                        </a:spcBef>
                        <a:spcAft>
                          <a:spcPts val="0"/>
                        </a:spcAft>
                        <a:buFont typeface="Wingdings" panose="05000000000000000000" pitchFamily="2" charset="2"/>
                        <a:buChar char="q"/>
                      </a:pPr>
                      <a:r>
                        <a:rPr lang="en-US" sz="1600" u="none" strike="noStrike" dirty="0">
                          <a:effectLst/>
                        </a:rPr>
                        <a:t>Exploring Industrial Technology 6  </a:t>
                      </a:r>
                    </a:p>
                    <a:p>
                      <a:pPr marL="285750" marR="0" lvl="0" indent="-285750">
                        <a:lnSpc>
                          <a:spcPct val="107000"/>
                        </a:lnSpc>
                        <a:spcBef>
                          <a:spcPts val="0"/>
                        </a:spcBef>
                        <a:spcAft>
                          <a:spcPts val="0"/>
                        </a:spcAft>
                        <a:buFont typeface="Wingdings" panose="05000000000000000000" pitchFamily="2" charset="2"/>
                        <a:buChar char="q"/>
                      </a:pPr>
                      <a:r>
                        <a:rPr lang="en-US" sz="1600" u="none" strike="noStrike" dirty="0">
                          <a:effectLst/>
                        </a:rPr>
                        <a:t>Integrated Technology 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tc hMerge="1">
                  <a:txBody>
                    <a:bodyPr/>
                    <a:lstStyle/>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Exploring Graphic Arts*</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Exploring Industrial Tech 7</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Digital Manufacturing (CAD)* </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Integrated Technology I</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Integrated Technology II</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Robotics I*</a:t>
                      </a:r>
                      <a:endParaRPr lang="en-US" sz="1200" u="none" strike="noStrike" dirty="0">
                        <a:effectLst/>
                      </a:endParaRPr>
                    </a:p>
                    <a:p>
                      <a:pPr marL="342900" marR="0" lvl="0" indent="-342900">
                        <a:lnSpc>
                          <a:spcPct val="107000"/>
                        </a:lnSpc>
                        <a:spcBef>
                          <a:spcPts val="0"/>
                        </a:spcBef>
                        <a:spcAft>
                          <a:spcPts val="0"/>
                        </a:spcAft>
                        <a:buFont typeface="Symbol" panose="05050102010706020507" pitchFamily="18" charset="2"/>
                        <a:buChar char=""/>
                      </a:pPr>
                      <a:r>
                        <a:rPr lang="en-US" sz="1400" u="none" strike="noStrike" dirty="0">
                          <a:effectLst/>
                        </a:rPr>
                        <a:t>Robotics 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3243964438"/>
                  </a:ext>
                </a:extLst>
              </a:tr>
              <a:tr h="201225">
                <a:tc>
                  <a:txBody>
                    <a:bodyPr/>
                    <a:lstStyle/>
                    <a:p>
                      <a:pPr marL="0" marR="0" algn="l" defTabSz="914400" rtl="0" eaLnBrk="1" latinLnBrk="0" hangingPunct="1">
                        <a:lnSpc>
                          <a:spcPct val="107000"/>
                        </a:lnSpc>
                        <a:spcBef>
                          <a:spcPts val="0"/>
                        </a:spcBef>
                        <a:spcAft>
                          <a:spcPts val="0"/>
                        </a:spcAft>
                      </a:pPr>
                      <a:r>
                        <a:rPr lang="en-US" sz="1600" b="1" kern="1200" dirty="0">
                          <a:solidFill>
                            <a:schemeClr val="tx1"/>
                          </a:solidFill>
                          <a:effectLst/>
                          <a:latin typeface="+mn-lt"/>
                          <a:ea typeface="+mn-ea"/>
                          <a:cs typeface="+mn-cs"/>
                        </a:rPr>
                        <a:t>Other Electives</a:t>
                      </a:r>
                    </a:p>
                  </a:txBody>
                  <a:tcPr/>
                </a:tc>
                <a:tc gridSpan="2">
                  <a:txBody>
                    <a:bodyPr/>
                    <a:lstStyle/>
                    <a:p>
                      <a:pPr marL="0" marR="0" algn="l" defTabSz="914400" rtl="0" eaLnBrk="1" latinLnBrk="0" hangingPunct="1">
                        <a:lnSpc>
                          <a:spcPct val="107000"/>
                        </a:lnSpc>
                        <a:spcBef>
                          <a:spcPts val="0"/>
                        </a:spcBef>
                        <a:spcAft>
                          <a:spcPts val="0"/>
                        </a:spcAft>
                      </a:pPr>
                      <a:r>
                        <a:rPr lang="en-US" sz="1600" dirty="0">
                          <a:effectLst/>
                        </a:rPr>
                        <a:t>Year long</a:t>
                      </a:r>
                      <a:endParaRPr lang="en-US" sz="1600" b="1" kern="1200" dirty="0">
                        <a:solidFill>
                          <a:schemeClr val="tx1"/>
                        </a:solidFill>
                        <a:effectLst/>
                        <a:latin typeface="+mn-lt"/>
                        <a:ea typeface="+mn-ea"/>
                        <a:cs typeface="+mn-cs"/>
                      </a:endParaRPr>
                    </a:p>
                  </a:txBody>
                  <a:tcPr marL="38705" marR="38705" marT="0" marB="0"/>
                </a:tc>
                <a:tc hMerge="1">
                  <a:txBody>
                    <a:bodyPr/>
                    <a:lstStyle/>
                    <a:p>
                      <a:r>
                        <a:rPr lang="en-US" sz="1600" dirty="0">
                          <a:effectLst/>
                        </a:rPr>
                        <a:t>Year long</a:t>
                      </a:r>
                      <a:endParaRPr lang="en-US" sz="2000" dirty="0"/>
                    </a:p>
                  </a:txBody>
                  <a:tcPr marL="38705" marR="38705" marT="0" marB="0"/>
                </a:tc>
                <a:tc gridSpan="2">
                  <a:txBody>
                    <a:bodyPr/>
                    <a:lstStyle/>
                    <a:p>
                      <a:pPr marL="285750" indent="-285750">
                        <a:buFont typeface="Wingdings" panose="05000000000000000000" pitchFamily="2" charset="2"/>
                        <a:buChar char="q"/>
                      </a:pPr>
                      <a:r>
                        <a:rPr lang="en-US" sz="1600" u="none" strike="noStrike" dirty="0">
                          <a:effectLst/>
                        </a:rPr>
                        <a:t>AVID 6</a:t>
                      </a:r>
                      <a:endParaRPr lang="en-US" sz="2000" dirty="0"/>
                    </a:p>
                  </a:txBody>
                  <a:tcPr marL="38705" marR="38705" marT="0" marB="0"/>
                </a:tc>
                <a:tc hMerge="1">
                  <a:txBody>
                    <a:bodyPr/>
                    <a:lstStyle/>
                    <a:p>
                      <a:pPr marL="0" marR="0">
                        <a:lnSpc>
                          <a:spcPct val="100000"/>
                        </a:lnSpc>
                        <a:spcBef>
                          <a:spcPts val="0"/>
                        </a:spcBef>
                        <a:spcAft>
                          <a:spcPts val="0"/>
                        </a:spcAft>
                      </a:pPr>
                      <a:r>
                        <a:rPr lang="en-US" sz="1400" u="none" strike="noStrike" dirty="0">
                          <a:effectLst/>
                        </a:rPr>
                        <a:t>AVID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705" marR="38705" marT="0" marB="0"/>
                </a:tc>
                <a:extLst>
                  <a:ext uri="{0D108BD9-81ED-4DB2-BD59-A6C34878D82A}">
                    <a16:rowId xmlns:a16="http://schemas.microsoft.com/office/drawing/2014/main" val="2599645522"/>
                  </a:ext>
                </a:extLst>
              </a:tr>
            </a:tbl>
          </a:graphicData>
        </a:graphic>
      </p:graphicFrame>
    </p:spTree>
    <p:extLst>
      <p:ext uri="{BB962C8B-B14F-4D97-AF65-F5344CB8AC3E}">
        <p14:creationId xmlns:p14="http://schemas.microsoft.com/office/powerpoint/2010/main" val="374384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E768-5A80-5505-A734-428DB24BE930}"/>
              </a:ext>
            </a:extLst>
          </p:cNvPr>
          <p:cNvSpPr>
            <a:spLocks noGrp="1"/>
          </p:cNvSpPr>
          <p:nvPr>
            <p:ph type="title"/>
          </p:nvPr>
        </p:nvSpPr>
        <p:spPr>
          <a:xfrm>
            <a:off x="838200" y="365125"/>
            <a:ext cx="5484159" cy="1347974"/>
          </a:xfrm>
        </p:spPr>
        <p:txBody>
          <a:bodyPr/>
          <a:lstStyle/>
          <a:p>
            <a:r>
              <a:rPr lang="en-US" b="1">
                <a:cs typeface="Calibri Light"/>
              </a:rPr>
              <a:t>Before we put our choices into HAC</a:t>
            </a:r>
            <a:endParaRPr lang="en-US" b="1"/>
          </a:p>
        </p:txBody>
      </p:sp>
      <p:sp>
        <p:nvSpPr>
          <p:cNvPr id="3" name="Content Placeholder 2">
            <a:extLst>
              <a:ext uri="{FF2B5EF4-FFF2-40B4-BE49-F238E27FC236}">
                <a16:creationId xmlns:a16="http://schemas.microsoft.com/office/drawing/2014/main" id="{39AB6B9F-4901-FC4C-F5A7-5F7526F682E4}"/>
              </a:ext>
            </a:extLst>
          </p:cNvPr>
          <p:cNvSpPr>
            <a:spLocks noGrp="1"/>
          </p:cNvSpPr>
          <p:nvPr>
            <p:ph idx="1"/>
          </p:nvPr>
        </p:nvSpPr>
        <p:spPr>
          <a:xfrm>
            <a:off x="793376" y="2318684"/>
            <a:ext cx="5181600" cy="4351338"/>
          </a:xfrm>
        </p:spPr>
        <p:txBody>
          <a:bodyPr vert="horz" lIns="91440" tIns="45720" rIns="91440" bIns="45720" rtlCol="0" anchor="t">
            <a:normAutofit fontScale="92500" lnSpcReduction="20000"/>
          </a:bodyPr>
          <a:lstStyle/>
          <a:p>
            <a:r>
              <a:rPr lang="en-US" dirty="0">
                <a:cs typeface="Calibri"/>
              </a:rPr>
              <a:t>We need to pick out course we want to take</a:t>
            </a:r>
            <a:br>
              <a:rPr lang="en-US" dirty="0">
                <a:cs typeface="Calibri"/>
              </a:rPr>
            </a:br>
            <a:br>
              <a:rPr lang="en-US" dirty="0">
                <a:cs typeface="Calibri"/>
              </a:rPr>
            </a:br>
            <a:br>
              <a:rPr lang="en-US" dirty="0">
                <a:cs typeface="Calibri"/>
              </a:rPr>
            </a:br>
            <a:endParaRPr lang="en-US" dirty="0">
              <a:cs typeface="Calibri"/>
            </a:endParaRPr>
          </a:p>
          <a:p>
            <a:r>
              <a:rPr lang="en-US" dirty="0">
                <a:cs typeface="Calibri"/>
              </a:rPr>
              <a:t>What Electives do I want to take?</a:t>
            </a:r>
            <a:br>
              <a:rPr lang="en-US" dirty="0">
                <a:cs typeface="Calibri"/>
              </a:rPr>
            </a:br>
            <a:br>
              <a:rPr lang="en-US" dirty="0">
                <a:cs typeface="Calibri"/>
              </a:rPr>
            </a:br>
            <a:endParaRPr lang="en-US">
              <a:cs typeface="Calibri"/>
            </a:endParaRPr>
          </a:p>
          <a:p>
            <a:r>
              <a:rPr lang="en-US" dirty="0">
                <a:cs typeface="Calibri"/>
              </a:rPr>
              <a:t>Complete the Elective Request Planning Guide</a:t>
            </a:r>
          </a:p>
          <a:p>
            <a:pPr lvl="1"/>
            <a:r>
              <a:rPr lang="en-US" dirty="0">
                <a:cs typeface="Calibri"/>
              </a:rPr>
              <a:t>Use the Course catalog to help with your selection</a:t>
            </a:r>
            <a:br>
              <a:rPr lang="en-US" dirty="0">
                <a:cs typeface="Calibri"/>
              </a:rPr>
            </a:br>
            <a:br>
              <a:rPr lang="en-US" dirty="0">
                <a:cs typeface="Calibri"/>
              </a:rPr>
            </a:br>
            <a:endParaRPr lang="en-US">
              <a:cs typeface="Calibri"/>
            </a:endParaRPr>
          </a:p>
        </p:txBody>
      </p:sp>
      <p:pic>
        <p:nvPicPr>
          <p:cNvPr id="4" name="Picture 4" descr="Text, letter&#10;&#10;Description automatically generated">
            <a:extLst>
              <a:ext uri="{FF2B5EF4-FFF2-40B4-BE49-F238E27FC236}">
                <a16:creationId xmlns:a16="http://schemas.microsoft.com/office/drawing/2014/main" id="{4DA76594-8D33-3778-B69C-7A2039D74111}"/>
              </a:ext>
            </a:extLst>
          </p:cNvPr>
          <p:cNvPicPr>
            <a:picLocks noChangeAspect="1"/>
          </p:cNvPicPr>
          <p:nvPr/>
        </p:nvPicPr>
        <p:blipFill>
          <a:blip r:embed="rId2"/>
          <a:stretch>
            <a:fillRect/>
          </a:stretch>
        </p:blipFill>
        <p:spPr>
          <a:xfrm>
            <a:off x="6550960" y="226685"/>
            <a:ext cx="5107640" cy="6303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96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1409-7809-0BDA-AB2C-E7F4D3480675}"/>
              </a:ext>
            </a:extLst>
          </p:cNvPr>
          <p:cNvSpPr>
            <a:spLocks noGrp="1"/>
          </p:cNvSpPr>
          <p:nvPr>
            <p:ph type="title"/>
          </p:nvPr>
        </p:nvSpPr>
        <p:spPr/>
        <p:txBody>
          <a:bodyPr/>
          <a:lstStyle/>
          <a:p>
            <a:r>
              <a:rPr lang="en-US" b="1">
                <a:cs typeface="Calibri Light"/>
              </a:rPr>
              <a:t>What Core Classes Do I want to Take?</a:t>
            </a:r>
            <a:endParaRPr lang="en-US" b="1"/>
          </a:p>
        </p:txBody>
      </p:sp>
      <p:sp>
        <p:nvSpPr>
          <p:cNvPr id="3" name="Content Placeholder 2">
            <a:extLst>
              <a:ext uri="{FF2B5EF4-FFF2-40B4-BE49-F238E27FC236}">
                <a16:creationId xmlns:a16="http://schemas.microsoft.com/office/drawing/2014/main" id="{63209D5C-CEC6-9F86-FBB5-42DE25C7E670}"/>
              </a:ext>
            </a:extLst>
          </p:cNvPr>
          <p:cNvSpPr>
            <a:spLocks noGrp="1"/>
          </p:cNvSpPr>
          <p:nvPr>
            <p:ph idx="1"/>
          </p:nvPr>
        </p:nvSpPr>
        <p:spPr/>
        <p:txBody>
          <a:bodyPr vert="horz" lIns="91440" tIns="45720" rIns="91440" bIns="45720" rtlCol="0" anchor="t">
            <a:normAutofit/>
          </a:bodyPr>
          <a:lstStyle/>
          <a:p>
            <a:r>
              <a:rPr lang="en-US" dirty="0">
                <a:cs typeface="Calibri"/>
              </a:rPr>
              <a:t>Core classes are Required but you do have choice for the following courses</a:t>
            </a:r>
            <a:br>
              <a:rPr lang="en-US" dirty="0">
                <a:cs typeface="Calibri"/>
              </a:rPr>
            </a:br>
            <a:endParaRPr lang="en-US" dirty="0">
              <a:cs typeface="Calibri"/>
            </a:endParaRPr>
          </a:p>
          <a:p>
            <a:pPr lvl="1"/>
            <a:r>
              <a:rPr lang="en-US" dirty="0">
                <a:cs typeface="Calibri"/>
              </a:rPr>
              <a:t>English</a:t>
            </a:r>
          </a:p>
          <a:p>
            <a:pPr lvl="1"/>
            <a:r>
              <a:rPr lang="en-US" dirty="0">
                <a:cs typeface="Calibri"/>
              </a:rPr>
              <a:t>Math</a:t>
            </a:r>
            <a:br>
              <a:rPr lang="en-US" dirty="0">
                <a:cs typeface="Calibri"/>
              </a:rPr>
            </a:br>
            <a:br>
              <a:rPr lang="en-US" dirty="0">
                <a:cs typeface="Calibri"/>
              </a:rPr>
            </a:br>
            <a:endParaRPr lang="en-US" dirty="0">
              <a:cs typeface="Calibri"/>
            </a:endParaRPr>
          </a:p>
          <a:p>
            <a:r>
              <a:rPr lang="en-US" dirty="0">
                <a:cs typeface="Calibri"/>
              </a:rPr>
              <a:t>We highly recommend taking Honors English</a:t>
            </a:r>
          </a:p>
          <a:p>
            <a:r>
              <a:rPr lang="en-US" dirty="0">
                <a:cs typeface="Calibri"/>
              </a:rPr>
              <a:t>If you are hardworking and enjoy math, Accelerated Math is a great choice</a:t>
            </a:r>
          </a:p>
          <a:p>
            <a:pPr marL="0" indent="0">
              <a:buNone/>
            </a:pPr>
            <a:endParaRPr lang="en-US" dirty="0">
              <a:cs typeface="Calibri"/>
            </a:endParaRPr>
          </a:p>
        </p:txBody>
      </p:sp>
    </p:spTree>
    <p:extLst>
      <p:ext uri="{BB962C8B-B14F-4D97-AF65-F5344CB8AC3E}">
        <p14:creationId xmlns:p14="http://schemas.microsoft.com/office/powerpoint/2010/main" val="2908894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stretch>
            <a:fill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70965" y="667684"/>
            <a:ext cx="4957483" cy="1325563"/>
          </a:xfrm>
        </p:spPr>
        <p:txBody>
          <a:bodyPr/>
          <a:lstStyle/>
          <a:p>
            <a:r>
              <a:rPr lang="en-US" b="1">
                <a:cs typeface="Calibri Light"/>
              </a:rPr>
              <a:t>Check your English and Math Choices</a:t>
            </a:r>
            <a:endParaRPr lang="en-US" b="1"/>
          </a:p>
        </p:txBody>
      </p:sp>
    </p:spTree>
    <p:extLst>
      <p:ext uri="{BB962C8B-B14F-4D97-AF65-F5344CB8AC3E}">
        <p14:creationId xmlns:p14="http://schemas.microsoft.com/office/powerpoint/2010/main" val="7236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3A669716-C124-FD61-3B56-12D070B42506}"/>
              </a:ext>
            </a:extLst>
          </p:cNvPr>
          <p:cNvPicPr>
            <a:picLocks noGrp="1" noChangeAspect="1"/>
          </p:cNvPicPr>
          <p:nvPr>
            <p:ph idx="1"/>
          </p:nvPr>
        </p:nvPicPr>
        <p:blipFill>
          <a:blip r:embed="rId2"/>
          <a:stretch>
            <a:fillRect/>
          </a:stretch>
        </p:blipFill>
        <p:spPr>
          <a:xfrm>
            <a:off x="6160478" y="312832"/>
            <a:ext cx="4958514" cy="6256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9F163ADF-994B-E5EB-21E7-608C1994D4F9}"/>
              </a:ext>
            </a:extLst>
          </p:cNvPr>
          <p:cNvSpPr>
            <a:spLocks noGrp="1"/>
          </p:cNvSpPr>
          <p:nvPr>
            <p:ph type="title"/>
          </p:nvPr>
        </p:nvSpPr>
        <p:spPr>
          <a:xfrm>
            <a:off x="737347" y="2774390"/>
            <a:ext cx="4957483" cy="1325563"/>
          </a:xfrm>
        </p:spPr>
        <p:txBody>
          <a:bodyPr>
            <a:normAutofit fontScale="90000"/>
          </a:bodyPr>
          <a:lstStyle/>
          <a:p>
            <a:r>
              <a:rPr lang="en-US" b="1" dirty="0">
                <a:solidFill>
                  <a:srgbClr val="00B050"/>
                </a:solidFill>
                <a:cs typeface="Calibri Light"/>
              </a:rPr>
              <a:t>Check your TOP 2 Fine Art Electives</a:t>
            </a:r>
            <a:br>
              <a:rPr lang="en-US" dirty="0">
                <a:cs typeface="Calibri Light"/>
              </a:rPr>
            </a:br>
            <a:br>
              <a:rPr lang="en-US" dirty="0">
                <a:cs typeface="Calibri Light"/>
              </a:rPr>
            </a:br>
            <a:br>
              <a:rPr lang="en-US" dirty="0">
                <a:cs typeface="Calibri Light"/>
              </a:rPr>
            </a:br>
            <a:r>
              <a:rPr lang="en-US" b="1" dirty="0">
                <a:solidFill>
                  <a:srgbClr val="FFC000"/>
                </a:solidFill>
                <a:cs typeface="Calibri Light"/>
              </a:rPr>
              <a:t>Check your TOP 4 Elective Options</a:t>
            </a:r>
            <a:br>
              <a:rPr lang="en-US" dirty="0">
                <a:cs typeface="Calibri Light"/>
              </a:rPr>
            </a:br>
            <a:br>
              <a:rPr lang="en-US" dirty="0">
                <a:cs typeface="Calibri Light"/>
              </a:rPr>
            </a:br>
            <a:endParaRPr lang="en-US" dirty="0">
              <a:cs typeface="Calibri Light"/>
            </a:endParaRPr>
          </a:p>
        </p:txBody>
      </p:sp>
      <p:sp>
        <p:nvSpPr>
          <p:cNvPr id="3" name="TextBox 2">
            <a:extLst>
              <a:ext uri="{FF2B5EF4-FFF2-40B4-BE49-F238E27FC236}">
                <a16:creationId xmlns:a16="http://schemas.microsoft.com/office/drawing/2014/main" id="{FC96A0D0-DAF2-302A-6D3F-9395075CF778}"/>
              </a:ext>
            </a:extLst>
          </p:cNvPr>
          <p:cNvSpPr txBox="1"/>
          <p:nvPr/>
        </p:nvSpPr>
        <p:spPr>
          <a:xfrm>
            <a:off x="6440021" y="4095749"/>
            <a:ext cx="401169" cy="1013012"/>
          </a:xfrm>
          <a:prstGeom prst="rect">
            <a:avLst/>
          </a:prstGeom>
          <a:noFill/>
          <a:ln w="57150">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B76E29EF-23ED-A72B-3740-D0D8AD5D5566}"/>
              </a:ext>
            </a:extLst>
          </p:cNvPr>
          <p:cNvSpPr txBox="1"/>
          <p:nvPr/>
        </p:nvSpPr>
        <p:spPr>
          <a:xfrm>
            <a:off x="6339168" y="4006102"/>
            <a:ext cx="580462" cy="2492188"/>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735671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66B0585A4514AA2C7C7C9EFF04A1C" ma:contentTypeVersion="16" ma:contentTypeDescription="Create a new document." ma:contentTypeScope="" ma:versionID="00ccf17f60c7f2f31a5c8e3d6adb0535">
  <xsd:schema xmlns:xsd="http://www.w3.org/2001/XMLSchema" xmlns:xs="http://www.w3.org/2001/XMLSchema" xmlns:p="http://schemas.microsoft.com/office/2006/metadata/properties" xmlns:ns2="0985cd61-be71-466a-9958-96c7417d18cc" xmlns:ns3="0e8f4097-6349-4614-ab0f-f4cf878bcd4a" targetNamespace="http://schemas.microsoft.com/office/2006/metadata/properties" ma:root="true" ma:fieldsID="a0b7be39bc43d7d3aba167165ddf3860" ns2:_="" ns3:_="">
    <xsd:import namespace="0985cd61-be71-466a-9958-96c7417d18cc"/>
    <xsd:import namespace="0e8f4097-6349-4614-ab0f-f4cf878bcd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5cd61-be71-466a-9958-96c7417d1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28af62-6bf1-4d46-a88e-f51182f6fe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8f4097-6349-4614-ab0f-f4cf878bcd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97b4e1-fc29-4ac9-84f3-b7f5fe9d040d}" ma:internalName="TaxCatchAll" ma:showField="CatchAllData" ma:web="0e8f4097-6349-4614-ab0f-f4cf878bcd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85cd61-be71-466a-9958-96c7417d18cc">
      <Terms xmlns="http://schemas.microsoft.com/office/infopath/2007/PartnerControls"/>
    </lcf76f155ced4ddcb4097134ff3c332f>
    <TaxCatchAll xmlns="0e8f4097-6349-4614-ab0f-f4cf878bcd4a" xsi:nil="true"/>
  </documentManagement>
</p:properties>
</file>

<file path=customXml/itemProps1.xml><?xml version="1.0" encoding="utf-8"?>
<ds:datastoreItem xmlns:ds="http://schemas.openxmlformats.org/officeDocument/2006/customXml" ds:itemID="{AC749446-E354-464D-BBAD-62FA3A2B5D25}">
  <ds:schemaRefs>
    <ds:schemaRef ds:uri="http://schemas.microsoft.com/sharepoint/v3/contenttype/forms"/>
  </ds:schemaRefs>
</ds:datastoreItem>
</file>

<file path=customXml/itemProps2.xml><?xml version="1.0" encoding="utf-8"?>
<ds:datastoreItem xmlns:ds="http://schemas.openxmlformats.org/officeDocument/2006/customXml" ds:itemID="{9DA4FF1B-2710-4D65-BFDB-40C0E2ED0637}">
  <ds:schemaRefs>
    <ds:schemaRef ds:uri="0985cd61-be71-466a-9958-96c7417d18cc"/>
    <ds:schemaRef ds:uri="0e8f4097-6349-4614-ab0f-f4cf878bcd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018BB6A-C1E1-4226-88BD-E7CFAA764BCA}">
  <ds:schemaRefs>
    <ds:schemaRef ds:uri="0985cd61-be71-466a-9958-96c7417d18cc"/>
    <ds:schemaRef ds:uri="0e8f4097-6349-4614-ab0f-f4cf878bcd4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3400</TotalTime>
  <Words>1236</Words>
  <Application>Microsoft Office PowerPoint</Application>
  <PresentationFormat>Widescreen</PresentationFormat>
  <Paragraphs>210</Paragraphs>
  <Slides>46</Slides>
  <Notes>3</Notes>
  <HiddenSlides>2</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Wingdings</vt:lpstr>
      <vt:lpstr>Office Theme</vt:lpstr>
      <vt:lpstr>Choosing Middle School Classes</vt:lpstr>
      <vt:lpstr>Required courses for all 6th grade students: </vt:lpstr>
      <vt:lpstr>BUILDING MODIFICATION NEEDED</vt:lpstr>
      <vt:lpstr>Required  - Core Classes</vt:lpstr>
      <vt:lpstr>Elective Classes</vt:lpstr>
      <vt:lpstr>Before we put our choices into HAC</vt:lpstr>
      <vt:lpstr>What Core Classes Do I want to Take?</vt:lpstr>
      <vt:lpstr>Check your English and Math Choices</vt:lpstr>
      <vt:lpstr>Check your TOP 2 Fine Art Electives   Check your TOP 4 Elective Options  </vt:lpstr>
      <vt:lpstr>What is the difference between First Choice and Alternate Elective Options?</vt:lpstr>
      <vt:lpstr>Circle your Alternate options    Write the course code of your first-choice electives next to each alternate, in the last column  Use your elective request planning guide to help</vt:lpstr>
      <vt:lpstr>When you get into the Home Access Center,  Use this handout to help with the steps</vt:lpstr>
      <vt:lpstr>How to log into HAC from Chromebooks   6th Grade</vt:lpstr>
      <vt:lpstr>Now Let's Enter our Requests into the Home Access Center...</vt:lpstr>
      <vt:lpstr>How to login to Home Access Center (HAC)?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Select Fine Arts Classes</vt:lpstr>
      <vt:lpstr>How to Select Fine Arts Classes</vt:lpstr>
      <vt:lpstr>How to Select Fine Arts Classes</vt:lpstr>
      <vt:lpstr>How to Select Fine Arts Classes</vt:lpstr>
      <vt:lpstr>PowerPoint Presentation</vt:lpstr>
      <vt:lpstr>How to Select Elective Classes</vt:lpstr>
      <vt:lpstr>How to Select Elective Classes</vt:lpstr>
      <vt:lpstr>How to Select Elective Classes</vt:lpstr>
      <vt:lpstr>How to Select Elective Classes</vt:lpstr>
      <vt:lpstr>How to Select Elective Classes</vt:lpstr>
      <vt:lpstr>PowerPoint Presentation</vt:lpstr>
      <vt:lpstr>How To VIDEO:</vt:lpstr>
      <vt:lpstr>Resources for School Staff using this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Yakovleff, Senja C.</dc:creator>
  <cp:lastModifiedBy>Yakovleff, Senja C.</cp:lastModifiedBy>
  <cp:revision>678</cp:revision>
  <dcterms:created xsi:type="dcterms:W3CDTF">2023-01-20T23:09:06Z</dcterms:created>
  <dcterms:modified xsi:type="dcterms:W3CDTF">2023-02-24T22:07:03Z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0x0101008AA66B0585A4514AA2C7C7C9EFF04A1C</vt:lpwstr>
  </property>
  <property fmtid="{D5CDD505-2E9C-101B-9397-08002B2CF9AE}" pid="3" name="MediaServiceImageTags">
    <vt:lpwstr/>
  </property>
</Properties>
</file>