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60" r:id="rId3"/>
    <p:sldId id="258" r:id="rId4"/>
    <p:sldId id="300" r:id="rId5"/>
    <p:sldId id="270" r:id="rId6"/>
    <p:sldId id="268" r:id="rId7"/>
    <p:sldId id="304" r:id="rId8"/>
    <p:sldId id="273" r:id="rId9"/>
    <p:sldId id="274" r:id="rId10"/>
    <p:sldId id="275" r:id="rId11"/>
    <p:sldId id="272" r:id="rId12"/>
    <p:sldId id="265" r:id="rId13"/>
    <p:sldId id="267" r:id="rId14"/>
    <p:sldId id="262" r:id="rId15"/>
    <p:sldId id="266" r:id="rId16"/>
    <p:sldId id="271" r:id="rId17"/>
    <p:sldId id="276" r:id="rId18"/>
    <p:sldId id="301" r:id="rId19"/>
    <p:sldId id="285" r:id="rId20"/>
    <p:sldId id="284" r:id="rId21"/>
    <p:sldId id="286" r:id="rId22"/>
    <p:sldId id="303" r:id="rId23"/>
    <p:sldId id="292" r:id="rId24"/>
    <p:sldId id="305" r:id="rId25"/>
    <p:sldId id="289" r:id="rId26"/>
    <p:sldId id="296" r:id="rId27"/>
    <p:sldId id="293" r:id="rId28"/>
    <p:sldId id="295" r:id="rId29"/>
    <p:sldId id="302" r:id="rId30"/>
  </p:sldIdLst>
  <p:sldSz cx="9144000" cy="6858000" type="screen4x3"/>
  <p:notesSz cx="6858000" cy="2162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014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7C49F-70B4-0000-B7BD-C6C1442501B9}" v="159" dt="2021-05-03T17:40:39.990"/>
    <p1510:client id="{61DC1BB8-2D92-21C3-2FFF-6D04C8EE4962}" v="591" dt="2021-04-28T18:47:34.281"/>
    <p1510:client id="{A804698D-85E2-B1C1-0AF1-CC5FE0F334A5}" v="17" dt="2020-06-01T22:46:37.611"/>
    <p1510:client id="{B064C39F-907C-0000-CF91-BA4DCE6BD0DB}" v="9" dt="2021-04-30T18:51:50.021"/>
    <p1510:client id="{BA9D61ED-6E98-4D60-9EF8-6DEF106A5D3F}" v="113" dt="2021-05-07T14:52:33.700"/>
    <p1510:client id="{CDE1559A-FDCB-44FD-4929-3B5B48CBC093}" v="90" dt="2020-09-01T16:57:12.974"/>
    <p1510:client id="{D11AC39F-E00D-0000-CF91-BC36ABFB29AD}" v="10" dt="2021-04-29T21:26:08.359"/>
    <p1510:client id="{EC62419F-59A8-A7A0-A6C1-8C8D96B66941}" v="16" dt="2021-05-07T15:26:45.834"/>
    <p1510:client id="{EFDF0F2B-DEC2-9049-91D9-B2DBD905EB6C}" v="156" dt="2021-05-07T00:45:20.117"/>
    <p1510:client id="{F03C2491-0EEC-4825-A897-5AF9CC9760A5}" v="2" dt="2020-06-01T22:48:43.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5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ckenstein, Greta L." userId="S::08649@apps.everettsd.org::3b3fe579-d4b3-415e-8a88-a8a351c4b099" providerId="AD" clId="Web-{3A57C49F-70B4-0000-B7BD-C6C1442501B9}"/>
    <pc:docChg chg="addSld modSld">
      <pc:chgData name="Fleckenstein, Greta L." userId="S::08649@apps.everettsd.org::3b3fe579-d4b3-415e-8a88-a8a351c4b099" providerId="AD" clId="Web-{3A57C49F-70B4-0000-B7BD-C6C1442501B9}" dt="2021-05-03T17:41:23.179" v="234"/>
      <pc:docMkLst>
        <pc:docMk/>
      </pc:docMkLst>
      <pc:sldChg chg="modSp">
        <pc:chgData name="Fleckenstein, Greta L." userId="S::08649@apps.everettsd.org::3b3fe579-d4b3-415e-8a88-a8a351c4b099" providerId="AD" clId="Web-{3A57C49F-70B4-0000-B7BD-C6C1442501B9}" dt="2021-05-03T17:29:46.223" v="9" actId="20577"/>
        <pc:sldMkLst>
          <pc:docMk/>
          <pc:sldMk cId="2446444995" sldId="257"/>
        </pc:sldMkLst>
        <pc:spChg chg="mod">
          <ac:chgData name="Fleckenstein, Greta L." userId="S::08649@apps.everettsd.org::3b3fe579-d4b3-415e-8a88-a8a351c4b099" providerId="AD" clId="Web-{3A57C49F-70B4-0000-B7BD-C6C1442501B9}" dt="2021-05-03T17:29:46.223" v="9" actId="20577"/>
          <ac:spMkLst>
            <pc:docMk/>
            <pc:sldMk cId="2446444995" sldId="257"/>
            <ac:spMk id="12" creationId="{00000000-0000-0000-0000-000000000000}"/>
          </ac:spMkLst>
        </pc:spChg>
      </pc:sldChg>
      <pc:sldChg chg="modNotes">
        <pc:chgData name="Fleckenstein, Greta L." userId="S::08649@apps.everettsd.org::3b3fe579-d4b3-415e-8a88-a8a351c4b099" providerId="AD" clId="Web-{3A57C49F-70B4-0000-B7BD-C6C1442501B9}" dt="2021-05-03T17:30:18.474" v="18"/>
        <pc:sldMkLst>
          <pc:docMk/>
          <pc:sldMk cId="1166576734" sldId="258"/>
        </pc:sldMkLst>
      </pc:sldChg>
      <pc:sldChg chg="modNotes">
        <pc:chgData name="Fleckenstein, Greta L." userId="S::08649@apps.everettsd.org::3b3fe579-d4b3-415e-8a88-a8a351c4b099" providerId="AD" clId="Web-{3A57C49F-70B4-0000-B7BD-C6C1442501B9}" dt="2021-05-03T17:33:26.245" v="53"/>
        <pc:sldMkLst>
          <pc:docMk/>
          <pc:sldMk cId="2848881544" sldId="266"/>
        </pc:sldMkLst>
      </pc:sldChg>
      <pc:sldChg chg="addSp modSp modNotes">
        <pc:chgData name="Fleckenstein, Greta L." userId="S::08649@apps.everettsd.org::3b3fe579-d4b3-415e-8a88-a8a351c4b099" providerId="AD" clId="Web-{3A57C49F-70B4-0000-B7BD-C6C1442501B9}" dt="2021-05-03T17:38:37.893" v="99" actId="1076"/>
        <pc:sldMkLst>
          <pc:docMk/>
          <pc:sldMk cId="1422865706" sldId="292"/>
        </pc:sldMkLst>
        <pc:picChg chg="add mod">
          <ac:chgData name="Fleckenstein, Greta L." userId="S::08649@apps.everettsd.org::3b3fe579-d4b3-415e-8a88-a8a351c4b099" providerId="AD" clId="Web-{3A57C49F-70B4-0000-B7BD-C6C1442501B9}" dt="2021-05-03T17:38:03.174" v="97" actId="14100"/>
          <ac:picMkLst>
            <pc:docMk/>
            <pc:sldMk cId="1422865706" sldId="292"/>
            <ac:picMk id="3" creationId="{04A82603-A95A-41E2-8932-CAE32C011A2A}"/>
          </ac:picMkLst>
        </pc:picChg>
        <pc:picChg chg="add mod">
          <ac:chgData name="Fleckenstein, Greta L." userId="S::08649@apps.everettsd.org::3b3fe579-d4b3-415e-8a88-a8a351c4b099" providerId="AD" clId="Web-{3A57C49F-70B4-0000-B7BD-C6C1442501B9}" dt="2021-05-03T17:38:37.893" v="99" actId="1076"/>
          <ac:picMkLst>
            <pc:docMk/>
            <pc:sldMk cId="1422865706" sldId="292"/>
            <ac:picMk id="4" creationId="{35959ADE-0387-4BCB-B725-C9A615AA9B76}"/>
          </ac:picMkLst>
        </pc:picChg>
      </pc:sldChg>
      <pc:sldChg chg="delSp modSp add replId modNotes">
        <pc:chgData name="Fleckenstein, Greta L." userId="S::08649@apps.everettsd.org::3b3fe579-d4b3-415e-8a88-a8a351c4b099" providerId="AD" clId="Web-{3A57C49F-70B4-0000-B7BD-C6C1442501B9}" dt="2021-05-03T17:41:23.179" v="234"/>
        <pc:sldMkLst>
          <pc:docMk/>
          <pc:sldMk cId="2010887546" sldId="305"/>
        </pc:sldMkLst>
        <pc:spChg chg="mod">
          <ac:chgData name="Fleckenstein, Greta L." userId="S::08649@apps.everettsd.org::3b3fe579-d4b3-415e-8a88-a8a351c4b099" providerId="AD" clId="Web-{3A57C49F-70B4-0000-B7BD-C6C1442501B9}" dt="2021-05-03T17:40:36.959" v="181" actId="1076"/>
          <ac:spMkLst>
            <pc:docMk/>
            <pc:sldMk cId="2010887546" sldId="305"/>
            <ac:spMk id="10" creationId="{00000000-0000-0000-0000-000000000000}"/>
          </ac:spMkLst>
        </pc:spChg>
        <pc:picChg chg="del">
          <ac:chgData name="Fleckenstein, Greta L." userId="S::08649@apps.everettsd.org::3b3fe579-d4b3-415e-8a88-a8a351c4b099" providerId="AD" clId="Web-{3A57C49F-70B4-0000-B7BD-C6C1442501B9}" dt="2021-05-03T17:40:39.990" v="183"/>
          <ac:picMkLst>
            <pc:docMk/>
            <pc:sldMk cId="2010887546" sldId="305"/>
            <ac:picMk id="3" creationId="{04A82603-A95A-41E2-8932-CAE32C011A2A}"/>
          </ac:picMkLst>
        </pc:picChg>
        <pc:picChg chg="del">
          <ac:chgData name="Fleckenstein, Greta L." userId="S::08649@apps.everettsd.org::3b3fe579-d4b3-415e-8a88-a8a351c4b099" providerId="AD" clId="Web-{3A57C49F-70B4-0000-B7BD-C6C1442501B9}" dt="2021-05-03T17:40:38.209" v="182"/>
          <ac:picMkLst>
            <pc:docMk/>
            <pc:sldMk cId="2010887546" sldId="305"/>
            <ac:picMk id="4" creationId="{35959ADE-0387-4BCB-B725-C9A615AA9B76}"/>
          </ac:picMkLst>
        </pc:picChg>
      </pc:sldChg>
    </pc:docChg>
  </pc:docChgLst>
  <pc:docChgLst>
    <pc:chgData name="Fleckenstein, Greta L." userId="S::08649@apps.everettsd.org::3b3fe579-d4b3-415e-8a88-a8a351c4b099" providerId="AD" clId="Web-{61DC1BB8-2D92-21C3-2FFF-6D04C8EE4962}"/>
    <pc:docChg chg="addSld modSld sldOrd">
      <pc:chgData name="Fleckenstein, Greta L." userId="S::08649@apps.everettsd.org::3b3fe579-d4b3-415e-8a88-a8a351c4b099" providerId="AD" clId="Web-{61DC1BB8-2D92-21C3-2FFF-6D04C8EE4962}" dt="2021-04-28T18:47:34.281" v="467" actId="1076"/>
      <pc:docMkLst>
        <pc:docMk/>
      </pc:docMkLst>
      <pc:sldChg chg="modSp">
        <pc:chgData name="Fleckenstein, Greta L." userId="S::08649@apps.everettsd.org::3b3fe579-d4b3-415e-8a88-a8a351c4b099" providerId="AD" clId="Web-{61DC1BB8-2D92-21C3-2FFF-6D04C8EE4962}" dt="2021-04-28T16:32:24.014" v="1" actId="20577"/>
        <pc:sldMkLst>
          <pc:docMk/>
          <pc:sldMk cId="2446444995" sldId="257"/>
        </pc:sldMkLst>
        <pc:spChg chg="mod">
          <ac:chgData name="Fleckenstein, Greta L." userId="S::08649@apps.everettsd.org::3b3fe579-d4b3-415e-8a88-a8a351c4b099" providerId="AD" clId="Web-{61DC1BB8-2D92-21C3-2FFF-6D04C8EE4962}" dt="2021-04-28T16:32:24.014" v="1" actId="20577"/>
          <ac:spMkLst>
            <pc:docMk/>
            <pc:sldMk cId="2446444995" sldId="257"/>
            <ac:spMk id="12" creationId="{00000000-0000-0000-0000-000000000000}"/>
          </ac:spMkLst>
        </pc:spChg>
      </pc:sldChg>
      <pc:sldChg chg="modSp">
        <pc:chgData name="Fleckenstein, Greta L." userId="S::08649@apps.everettsd.org::3b3fe579-d4b3-415e-8a88-a8a351c4b099" providerId="AD" clId="Web-{61DC1BB8-2D92-21C3-2FFF-6D04C8EE4962}" dt="2021-04-28T18:17:41.545" v="412" actId="20577"/>
        <pc:sldMkLst>
          <pc:docMk/>
          <pc:sldMk cId="1166576734" sldId="258"/>
        </pc:sldMkLst>
        <pc:spChg chg="mod">
          <ac:chgData name="Fleckenstein, Greta L." userId="S::08649@apps.everettsd.org::3b3fe579-d4b3-415e-8a88-a8a351c4b099" providerId="AD" clId="Web-{61DC1BB8-2D92-21C3-2FFF-6D04C8EE4962}" dt="2021-04-28T18:17:41.545" v="412" actId="20577"/>
          <ac:spMkLst>
            <pc:docMk/>
            <pc:sldMk cId="1166576734" sldId="258"/>
            <ac:spMk id="12" creationId="{00000000-0000-0000-0000-000000000000}"/>
          </ac:spMkLst>
        </pc:spChg>
      </pc:sldChg>
      <pc:sldChg chg="modSp">
        <pc:chgData name="Fleckenstein, Greta L." userId="S::08649@apps.everettsd.org::3b3fe579-d4b3-415e-8a88-a8a351c4b099" providerId="AD" clId="Web-{61DC1BB8-2D92-21C3-2FFF-6D04C8EE4962}" dt="2021-04-28T16:36:10.739" v="162" actId="20577"/>
        <pc:sldMkLst>
          <pc:docMk/>
          <pc:sldMk cId="2848881544" sldId="266"/>
        </pc:sldMkLst>
        <pc:spChg chg="mod">
          <ac:chgData name="Fleckenstein, Greta L." userId="S::08649@apps.everettsd.org::3b3fe579-d4b3-415e-8a88-a8a351c4b099" providerId="AD" clId="Web-{61DC1BB8-2D92-21C3-2FFF-6D04C8EE4962}" dt="2021-04-28T16:36:10.739" v="162" actId="20577"/>
          <ac:spMkLst>
            <pc:docMk/>
            <pc:sldMk cId="2848881544" sldId="266"/>
            <ac:spMk id="2" creationId="{06A3A905-5111-43B9-962A-F325587CE140}"/>
          </ac:spMkLst>
        </pc:spChg>
      </pc:sldChg>
      <pc:sldChg chg="modNotes">
        <pc:chgData name="Fleckenstein, Greta L." userId="S::08649@apps.everettsd.org::3b3fe579-d4b3-415e-8a88-a8a351c4b099" providerId="AD" clId="Web-{61DC1BB8-2D92-21C3-2FFF-6D04C8EE4962}" dt="2021-04-28T16:52:04.107" v="316"/>
        <pc:sldMkLst>
          <pc:docMk/>
          <pc:sldMk cId="1995663620" sldId="268"/>
        </pc:sldMkLst>
      </pc:sldChg>
      <pc:sldChg chg="modSp">
        <pc:chgData name="Fleckenstein, Greta L." userId="S::08649@apps.everettsd.org::3b3fe579-d4b3-415e-8a88-a8a351c4b099" providerId="AD" clId="Web-{61DC1BB8-2D92-21C3-2FFF-6D04C8EE4962}" dt="2021-04-28T18:19:30.454" v="465" actId="1076"/>
        <pc:sldMkLst>
          <pc:docMk/>
          <pc:sldMk cId="2815504732" sldId="270"/>
        </pc:sldMkLst>
        <pc:spChg chg="mod">
          <ac:chgData name="Fleckenstein, Greta L." userId="S::08649@apps.everettsd.org::3b3fe579-d4b3-415e-8a88-a8a351c4b099" providerId="AD" clId="Web-{61DC1BB8-2D92-21C3-2FFF-6D04C8EE4962}" dt="2021-04-28T18:19:25.079" v="464" actId="20577"/>
          <ac:spMkLst>
            <pc:docMk/>
            <pc:sldMk cId="2815504732" sldId="270"/>
            <ac:spMk id="12" creationId="{00000000-0000-0000-0000-000000000000}"/>
          </ac:spMkLst>
        </pc:spChg>
        <pc:picChg chg="mod">
          <ac:chgData name="Fleckenstein, Greta L." userId="S::08649@apps.everettsd.org::3b3fe579-d4b3-415e-8a88-a8a351c4b099" providerId="AD" clId="Web-{61DC1BB8-2D92-21C3-2FFF-6D04C8EE4962}" dt="2021-04-28T18:19:30.454" v="465" actId="1076"/>
          <ac:picMkLst>
            <pc:docMk/>
            <pc:sldMk cId="2815504732" sldId="270"/>
            <ac:picMk id="7" creationId="{37D4E69B-C530-4EB8-947B-202ADE13BC7D}"/>
          </ac:picMkLst>
        </pc:picChg>
      </pc:sldChg>
      <pc:sldChg chg="modNotes">
        <pc:chgData name="Fleckenstein, Greta L." userId="S::08649@apps.everettsd.org::3b3fe579-d4b3-415e-8a88-a8a351c4b099" providerId="AD" clId="Web-{61DC1BB8-2D92-21C3-2FFF-6D04C8EE4962}" dt="2021-04-28T16:34:45.705" v="67"/>
        <pc:sldMkLst>
          <pc:docMk/>
          <pc:sldMk cId="3604450673" sldId="272"/>
        </pc:sldMkLst>
      </pc:sldChg>
      <pc:sldChg chg="modSp">
        <pc:chgData name="Fleckenstein, Greta L." userId="S::08649@apps.everettsd.org::3b3fe579-d4b3-415e-8a88-a8a351c4b099" providerId="AD" clId="Web-{61DC1BB8-2D92-21C3-2FFF-6D04C8EE4962}" dt="2021-04-28T16:36:18.426" v="164" actId="20577"/>
        <pc:sldMkLst>
          <pc:docMk/>
          <pc:sldMk cId="3593818942" sldId="276"/>
        </pc:sldMkLst>
        <pc:spChg chg="mod">
          <ac:chgData name="Fleckenstein, Greta L." userId="S::08649@apps.everettsd.org::3b3fe579-d4b3-415e-8a88-a8a351c4b099" providerId="AD" clId="Web-{61DC1BB8-2D92-21C3-2FFF-6D04C8EE4962}" dt="2021-04-28T16:36:18.426" v="164" actId="20577"/>
          <ac:spMkLst>
            <pc:docMk/>
            <pc:sldMk cId="3593818942" sldId="276"/>
            <ac:spMk id="3" creationId="{C5EEE511-7AC7-43BD-BA8B-A95D6C55CD44}"/>
          </ac:spMkLst>
        </pc:spChg>
      </pc:sldChg>
      <pc:sldChg chg="delSp modSp ord modNotes">
        <pc:chgData name="Fleckenstein, Greta L." userId="S::08649@apps.everettsd.org::3b3fe579-d4b3-415e-8a88-a8a351c4b099" providerId="AD" clId="Web-{61DC1BB8-2D92-21C3-2FFF-6D04C8EE4962}" dt="2021-04-28T16:52:53.733" v="318"/>
        <pc:sldMkLst>
          <pc:docMk/>
          <pc:sldMk cId="1422865706" sldId="292"/>
        </pc:sldMkLst>
        <pc:spChg chg="mod">
          <ac:chgData name="Fleckenstein, Greta L." userId="S::08649@apps.everettsd.org::3b3fe579-d4b3-415e-8a88-a8a351c4b099" providerId="AD" clId="Web-{61DC1BB8-2D92-21C3-2FFF-6D04C8EE4962}" dt="2021-04-28T16:45:35.222" v="194" actId="1076"/>
          <ac:spMkLst>
            <pc:docMk/>
            <pc:sldMk cId="1422865706" sldId="292"/>
            <ac:spMk id="2" creationId="{44018311-EA87-42AC-B13B-D8C4A959EB2D}"/>
          </ac:spMkLst>
        </pc:spChg>
        <pc:spChg chg="mod">
          <ac:chgData name="Fleckenstein, Greta L." userId="S::08649@apps.everettsd.org::3b3fe579-d4b3-415e-8a88-a8a351c4b099" providerId="AD" clId="Web-{61DC1BB8-2D92-21C3-2FFF-6D04C8EE4962}" dt="2021-04-28T16:46:56.771" v="207" actId="1076"/>
          <ac:spMkLst>
            <pc:docMk/>
            <pc:sldMk cId="1422865706" sldId="292"/>
            <ac:spMk id="10" creationId="{00000000-0000-0000-0000-000000000000}"/>
          </ac:spMkLst>
        </pc:spChg>
        <pc:picChg chg="del">
          <ac:chgData name="Fleckenstein, Greta L." userId="S::08649@apps.everettsd.org::3b3fe579-d4b3-415e-8a88-a8a351c4b099" providerId="AD" clId="Web-{61DC1BB8-2D92-21C3-2FFF-6D04C8EE4962}" dt="2021-04-28T16:45:31.159" v="193"/>
          <ac:picMkLst>
            <pc:docMk/>
            <pc:sldMk cId="1422865706" sldId="292"/>
            <ac:picMk id="3" creationId="{72A81F47-896A-42E1-87CA-ABECA7AAA507}"/>
          </ac:picMkLst>
        </pc:picChg>
        <pc:picChg chg="del">
          <ac:chgData name="Fleckenstein, Greta L." userId="S::08649@apps.everettsd.org::3b3fe579-d4b3-415e-8a88-a8a351c4b099" providerId="AD" clId="Web-{61DC1BB8-2D92-21C3-2FFF-6D04C8EE4962}" dt="2021-04-28T16:45:28.175" v="192"/>
          <ac:picMkLst>
            <pc:docMk/>
            <pc:sldMk cId="1422865706" sldId="292"/>
            <ac:picMk id="4" creationId="{520142B0-37BF-4EB9-A573-F9A77BFD12F1}"/>
          </ac:picMkLst>
        </pc:picChg>
      </pc:sldChg>
      <pc:sldChg chg="modSp">
        <pc:chgData name="Fleckenstein, Greta L." userId="S::08649@apps.everettsd.org::3b3fe579-d4b3-415e-8a88-a8a351c4b099" providerId="AD" clId="Web-{61DC1BB8-2D92-21C3-2FFF-6D04C8EE4962}" dt="2021-04-28T18:47:34.281" v="467" actId="1076"/>
        <pc:sldMkLst>
          <pc:docMk/>
          <pc:sldMk cId="2370228912" sldId="300"/>
        </pc:sldMkLst>
        <pc:spChg chg="mod">
          <ac:chgData name="Fleckenstein, Greta L." userId="S::08649@apps.everettsd.org::3b3fe579-d4b3-415e-8a88-a8a351c4b099" providerId="AD" clId="Web-{61DC1BB8-2D92-21C3-2FFF-6D04C8EE4962}" dt="2021-04-28T18:47:19.280" v="466" actId="1076"/>
          <ac:spMkLst>
            <pc:docMk/>
            <pc:sldMk cId="2370228912" sldId="300"/>
            <ac:spMk id="10" creationId="{00000000-0000-0000-0000-000000000000}"/>
          </ac:spMkLst>
        </pc:spChg>
        <pc:spChg chg="mod">
          <ac:chgData name="Fleckenstein, Greta L." userId="S::08649@apps.everettsd.org::3b3fe579-d4b3-415e-8a88-a8a351c4b099" providerId="AD" clId="Web-{61DC1BB8-2D92-21C3-2FFF-6D04C8EE4962}" dt="2021-04-28T18:18:10.061" v="421" actId="20577"/>
          <ac:spMkLst>
            <pc:docMk/>
            <pc:sldMk cId="2370228912" sldId="300"/>
            <ac:spMk id="12" creationId="{00000000-0000-0000-0000-000000000000}"/>
          </ac:spMkLst>
        </pc:spChg>
        <pc:picChg chg="mod">
          <ac:chgData name="Fleckenstein, Greta L." userId="S::08649@apps.everettsd.org::3b3fe579-d4b3-415e-8a88-a8a351c4b099" providerId="AD" clId="Web-{61DC1BB8-2D92-21C3-2FFF-6D04C8EE4962}" dt="2021-04-28T18:47:34.281" v="467" actId="1076"/>
          <ac:picMkLst>
            <pc:docMk/>
            <pc:sldMk cId="2370228912" sldId="300"/>
            <ac:picMk id="2" creationId="{00000000-0000-0000-0000-000000000000}"/>
          </ac:picMkLst>
        </pc:picChg>
      </pc:sldChg>
      <pc:sldChg chg="addSp delSp modSp add ord replId modNotes">
        <pc:chgData name="Fleckenstein, Greta L." userId="S::08649@apps.everettsd.org::3b3fe579-d4b3-415e-8a88-a8a351c4b099" providerId="AD" clId="Web-{61DC1BB8-2D92-21C3-2FFF-6D04C8EE4962}" dt="2021-04-28T17:14:57.767" v="402" actId="20577"/>
        <pc:sldMkLst>
          <pc:docMk/>
          <pc:sldMk cId="464482390" sldId="303"/>
        </pc:sldMkLst>
        <pc:spChg chg="add mod">
          <ac:chgData name="Fleckenstein, Greta L." userId="S::08649@apps.everettsd.org::3b3fe579-d4b3-415e-8a88-a8a351c4b099" providerId="AD" clId="Web-{61DC1BB8-2D92-21C3-2FFF-6D04C8EE4962}" dt="2021-04-28T17:14:57.767" v="402" actId="20577"/>
          <ac:spMkLst>
            <pc:docMk/>
            <pc:sldMk cId="464482390" sldId="303"/>
            <ac:spMk id="2" creationId="{DE65DBF9-C778-4740-AD3B-D5B8D9B73F51}"/>
          </ac:spMkLst>
        </pc:spChg>
        <pc:spChg chg="mod">
          <ac:chgData name="Fleckenstein, Greta L." userId="S::08649@apps.everettsd.org::3b3fe579-d4b3-415e-8a88-a8a351c4b099" providerId="AD" clId="Web-{61DC1BB8-2D92-21C3-2FFF-6D04C8EE4962}" dt="2021-04-28T16:37:20.912" v="191" actId="1076"/>
          <ac:spMkLst>
            <pc:docMk/>
            <pc:sldMk cId="464482390" sldId="303"/>
            <ac:spMk id="3" creationId="{4844294C-B478-4CE5-A630-04770CA3EA0E}"/>
          </ac:spMkLst>
        </pc:spChg>
        <pc:spChg chg="mod">
          <ac:chgData name="Fleckenstein, Greta L." userId="S::08649@apps.everettsd.org::3b3fe579-d4b3-415e-8a88-a8a351c4b099" providerId="AD" clId="Web-{61DC1BB8-2D92-21C3-2FFF-6D04C8EE4962}" dt="2021-04-28T16:37:11.490" v="185" actId="20577"/>
          <ac:spMkLst>
            <pc:docMk/>
            <pc:sldMk cId="464482390" sldId="303"/>
            <ac:spMk id="10" creationId="{00000000-0000-0000-0000-000000000000}"/>
          </ac:spMkLst>
        </pc:spChg>
        <pc:picChg chg="del">
          <ac:chgData name="Fleckenstein, Greta L." userId="S::08649@apps.everettsd.org::3b3fe579-d4b3-415e-8a88-a8a351c4b099" providerId="AD" clId="Web-{61DC1BB8-2D92-21C3-2FFF-6D04C8EE4962}" dt="2021-04-28T16:36:58.865" v="167"/>
          <ac:picMkLst>
            <pc:docMk/>
            <pc:sldMk cId="464482390" sldId="303"/>
            <ac:picMk id="7" creationId="{F96A1D13-A46C-477D-9F1B-5F5188D9431D}"/>
          </ac:picMkLst>
        </pc:picChg>
        <pc:picChg chg="del">
          <ac:chgData name="Fleckenstein, Greta L." userId="S::08649@apps.everettsd.org::3b3fe579-d4b3-415e-8a88-a8a351c4b099" providerId="AD" clId="Web-{61DC1BB8-2D92-21C3-2FFF-6D04C8EE4962}" dt="2021-04-28T16:36:59.506" v="168"/>
          <ac:picMkLst>
            <pc:docMk/>
            <pc:sldMk cId="464482390" sldId="303"/>
            <ac:picMk id="9" creationId="{11C20740-E299-4C70-8447-715A0E74D8A6}"/>
          </ac:picMkLst>
        </pc:picChg>
      </pc:sldChg>
      <pc:sldChg chg="addSp delSp modSp add replId modNotes">
        <pc:chgData name="Fleckenstein, Greta L." userId="S::08649@apps.everettsd.org::3b3fe579-d4b3-415e-8a88-a8a351c4b099" providerId="AD" clId="Web-{61DC1BB8-2D92-21C3-2FFF-6D04C8EE4962}" dt="2021-04-28T16:52:01.638" v="315"/>
        <pc:sldMkLst>
          <pc:docMk/>
          <pc:sldMk cId="4117835565" sldId="304"/>
        </pc:sldMkLst>
        <pc:spChg chg="mod">
          <ac:chgData name="Fleckenstein, Greta L." userId="S::08649@apps.everettsd.org::3b3fe579-d4b3-415e-8a88-a8a351c4b099" providerId="AD" clId="Web-{61DC1BB8-2D92-21C3-2FFF-6D04C8EE4962}" dt="2021-04-28T16:51:06.059" v="294" actId="20577"/>
          <ac:spMkLst>
            <pc:docMk/>
            <pc:sldMk cId="4117835565" sldId="304"/>
            <ac:spMk id="7" creationId="{9A444D58-6A2A-4E63-BC79-BD76A42FDB0A}"/>
          </ac:spMkLst>
        </pc:spChg>
        <pc:spChg chg="del">
          <ac:chgData name="Fleckenstein, Greta L." userId="S::08649@apps.everettsd.org::3b3fe579-d4b3-415e-8a88-a8a351c4b099" providerId="AD" clId="Web-{61DC1BB8-2D92-21C3-2FFF-6D04C8EE4962}" dt="2021-04-28T16:51:07.324" v="295"/>
          <ac:spMkLst>
            <pc:docMk/>
            <pc:sldMk cId="4117835565" sldId="304"/>
            <ac:spMk id="12" creationId="{00000000-0000-0000-0000-000000000000}"/>
          </ac:spMkLst>
        </pc:spChg>
        <pc:spChg chg="mod">
          <ac:chgData name="Fleckenstein, Greta L." userId="S::08649@apps.everettsd.org::3b3fe579-d4b3-415e-8a88-a8a351c4b099" providerId="AD" clId="Web-{61DC1BB8-2D92-21C3-2FFF-6D04C8EE4962}" dt="2021-04-28T16:51:09.621" v="296" actId="20577"/>
          <ac:spMkLst>
            <pc:docMk/>
            <pc:sldMk cId="4117835565" sldId="304"/>
            <ac:spMk id="14" creationId="{109C275B-3011-40BE-8613-19FEAEA35C4C}"/>
          </ac:spMkLst>
        </pc:spChg>
        <pc:spChg chg="del">
          <ac:chgData name="Fleckenstein, Greta L." userId="S::08649@apps.everettsd.org::3b3fe579-d4b3-415e-8a88-a8a351c4b099" providerId="AD" clId="Web-{61DC1BB8-2D92-21C3-2FFF-6D04C8EE4962}" dt="2021-04-28T16:51:18.574" v="301"/>
          <ac:spMkLst>
            <pc:docMk/>
            <pc:sldMk cId="4117835565" sldId="304"/>
            <ac:spMk id="22" creationId="{A523E7E5-BAFA-4D50-9B3E-CF895F282C57}"/>
          </ac:spMkLst>
        </pc:spChg>
        <pc:spChg chg="del">
          <ac:chgData name="Fleckenstein, Greta L." userId="S::08649@apps.everettsd.org::3b3fe579-d4b3-415e-8a88-a8a351c4b099" providerId="AD" clId="Web-{61DC1BB8-2D92-21C3-2FFF-6D04C8EE4962}" dt="2021-04-28T16:51:13.965" v="298"/>
          <ac:spMkLst>
            <pc:docMk/>
            <pc:sldMk cId="4117835565" sldId="304"/>
            <ac:spMk id="23" creationId="{F9154412-C95A-46A0-9014-C1E2EEE73E22}"/>
          </ac:spMkLst>
        </pc:spChg>
        <pc:spChg chg="del">
          <ac:chgData name="Fleckenstein, Greta L." userId="S::08649@apps.everettsd.org::3b3fe579-d4b3-415e-8a88-a8a351c4b099" providerId="AD" clId="Web-{61DC1BB8-2D92-21C3-2FFF-6D04C8EE4962}" dt="2021-04-28T16:51:21.200" v="303"/>
          <ac:spMkLst>
            <pc:docMk/>
            <pc:sldMk cId="4117835565" sldId="304"/>
            <ac:spMk id="24" creationId="{7C88C80A-1010-45A7-93ED-653F76715949}"/>
          </ac:spMkLst>
        </pc:spChg>
        <pc:grpChg chg="del">
          <ac:chgData name="Fleckenstein, Greta L." userId="S::08649@apps.everettsd.org::3b3fe579-d4b3-415e-8a88-a8a351c4b099" providerId="AD" clId="Web-{61DC1BB8-2D92-21C3-2FFF-6D04C8EE4962}" dt="2021-04-28T16:51:19.731" v="302"/>
          <ac:grpSpMkLst>
            <pc:docMk/>
            <pc:sldMk cId="4117835565" sldId="304"/>
            <ac:grpSpMk id="6" creationId="{A96A8EE9-C6F4-455C-8C18-1F6801253112}"/>
          </ac:grpSpMkLst>
        </pc:grpChg>
        <pc:grpChg chg="del">
          <ac:chgData name="Fleckenstein, Greta L." userId="S::08649@apps.everettsd.org::3b3fe579-d4b3-415e-8a88-a8a351c4b099" providerId="AD" clId="Web-{61DC1BB8-2D92-21C3-2FFF-6D04C8EE4962}" dt="2021-04-28T16:51:11.262" v="297"/>
          <ac:grpSpMkLst>
            <pc:docMk/>
            <pc:sldMk cId="4117835565" sldId="304"/>
            <ac:grpSpMk id="9" creationId="{087382EE-3D11-41A8-ADA6-69C70B1FE86A}"/>
          </ac:grpSpMkLst>
        </pc:grpChg>
        <pc:grpChg chg="del">
          <ac:chgData name="Fleckenstein, Greta L." userId="S::08649@apps.everettsd.org::3b3fe579-d4b3-415e-8a88-a8a351c4b099" providerId="AD" clId="Web-{61DC1BB8-2D92-21C3-2FFF-6D04C8EE4962}" dt="2021-04-28T16:51:17.324" v="300"/>
          <ac:grpSpMkLst>
            <pc:docMk/>
            <pc:sldMk cId="4117835565" sldId="304"/>
            <ac:grpSpMk id="16" creationId="{C728740D-4B8E-4D80-8661-F39BA16A26F8}"/>
          </ac:grpSpMkLst>
        </pc:grpChg>
        <pc:grpChg chg="del">
          <ac:chgData name="Fleckenstein, Greta L." userId="S::08649@apps.everettsd.org::3b3fe579-d4b3-415e-8a88-a8a351c4b099" providerId="AD" clId="Web-{61DC1BB8-2D92-21C3-2FFF-6D04C8EE4962}" dt="2021-04-28T16:51:15.059" v="299"/>
          <ac:grpSpMkLst>
            <pc:docMk/>
            <pc:sldMk cId="4117835565" sldId="304"/>
            <ac:grpSpMk id="19" creationId="{2C10431F-6838-494F-8B68-4BAFF5C62D6A}"/>
          </ac:grpSpMkLst>
        </pc:grpChg>
        <pc:picChg chg="add mod">
          <ac:chgData name="Fleckenstein, Greta L." userId="S::08649@apps.everettsd.org::3b3fe579-d4b3-415e-8a88-a8a351c4b099" providerId="AD" clId="Web-{61DC1BB8-2D92-21C3-2FFF-6D04C8EE4962}" dt="2021-04-28T16:51:47.591" v="306" actId="14100"/>
          <ac:picMkLst>
            <pc:docMk/>
            <pc:sldMk cId="4117835565" sldId="304"/>
            <ac:picMk id="2" creationId="{9B191F2B-040F-4979-A0FD-CE7F068CC88D}"/>
          </ac:picMkLst>
        </pc:picChg>
      </pc:sldChg>
    </pc:docChg>
  </pc:docChgLst>
  <pc:docChgLst>
    <pc:chgData name="Fleckenstein, Greta L." userId="S::08649@apps.everettsd.org::3b3fe579-d4b3-415e-8a88-a8a351c4b099" providerId="AD" clId="Web-{BA9D61ED-6E98-4D60-9EF8-6DEF106A5D3F}"/>
    <pc:docChg chg="modSld">
      <pc:chgData name="Fleckenstein, Greta L." userId="S::08649@apps.everettsd.org::3b3fe579-d4b3-415e-8a88-a8a351c4b099" providerId="AD" clId="Web-{BA9D61ED-6E98-4D60-9EF8-6DEF106A5D3F}" dt="2021-05-07T14:52:33.700" v="68" actId="14100"/>
      <pc:docMkLst>
        <pc:docMk/>
      </pc:docMkLst>
      <pc:sldChg chg="addSp delSp modSp">
        <pc:chgData name="Fleckenstein, Greta L." userId="S::08649@apps.everettsd.org::3b3fe579-d4b3-415e-8a88-a8a351c4b099" providerId="AD" clId="Web-{BA9D61ED-6E98-4D60-9EF8-6DEF106A5D3F}" dt="2021-05-07T14:50:27.482" v="59" actId="20577"/>
        <pc:sldMkLst>
          <pc:docMk/>
          <pc:sldMk cId="3604450673" sldId="272"/>
        </pc:sldMkLst>
        <pc:spChg chg="mod">
          <ac:chgData name="Fleckenstein, Greta L." userId="S::08649@apps.everettsd.org::3b3fe579-d4b3-415e-8a88-a8a351c4b099" providerId="AD" clId="Web-{BA9D61ED-6E98-4D60-9EF8-6DEF106A5D3F}" dt="2021-05-07T14:50:27.482" v="59" actId="20577"/>
          <ac:spMkLst>
            <pc:docMk/>
            <pc:sldMk cId="3604450673" sldId="272"/>
            <ac:spMk id="3" creationId="{D953AEAC-0ECF-4335-9785-F12964B09849}"/>
          </ac:spMkLst>
        </pc:spChg>
        <pc:spChg chg="mod">
          <ac:chgData name="Fleckenstein, Greta L." userId="S::08649@apps.everettsd.org::3b3fe579-d4b3-415e-8a88-a8a351c4b099" providerId="AD" clId="Web-{BA9D61ED-6E98-4D60-9EF8-6DEF106A5D3F}" dt="2021-05-07T14:48:58.247" v="24" actId="20577"/>
          <ac:spMkLst>
            <pc:docMk/>
            <pc:sldMk cId="3604450673" sldId="272"/>
            <ac:spMk id="10" creationId="{00000000-0000-0000-0000-000000000000}"/>
          </ac:spMkLst>
        </pc:spChg>
        <pc:graphicFrameChg chg="add del mod modGraphic">
          <ac:chgData name="Fleckenstein, Greta L." userId="S::08649@apps.everettsd.org::3b3fe579-d4b3-415e-8a88-a8a351c4b099" providerId="AD" clId="Web-{BA9D61ED-6E98-4D60-9EF8-6DEF106A5D3F}" dt="2021-05-07T14:49:40.185" v="47"/>
          <ac:graphicFrameMkLst>
            <pc:docMk/>
            <pc:sldMk cId="3604450673" sldId="272"/>
            <ac:graphicFrameMk id="4" creationId="{75F8404A-ADB0-4DD1-BAA5-F5756702CFF1}"/>
          </ac:graphicFrameMkLst>
        </pc:graphicFrameChg>
        <pc:picChg chg="mod">
          <ac:chgData name="Fleckenstein, Greta L." userId="S::08649@apps.everettsd.org::3b3fe579-d4b3-415e-8a88-a8a351c4b099" providerId="AD" clId="Web-{BA9D61ED-6E98-4D60-9EF8-6DEF106A5D3F}" dt="2021-05-07T14:48:08.716" v="1" actId="1076"/>
          <ac:picMkLst>
            <pc:docMk/>
            <pc:sldMk cId="3604450673" sldId="272"/>
            <ac:picMk id="9" creationId="{E664DF62-1E71-40CE-B16A-2BA8D043BFD5}"/>
          </ac:picMkLst>
        </pc:picChg>
      </pc:sldChg>
      <pc:sldChg chg="addSp delSp modSp delAnim">
        <pc:chgData name="Fleckenstein, Greta L." userId="S::08649@apps.everettsd.org::3b3fe579-d4b3-415e-8a88-a8a351c4b099" providerId="AD" clId="Web-{BA9D61ED-6E98-4D60-9EF8-6DEF106A5D3F}" dt="2021-05-07T14:52:33.700" v="68" actId="14100"/>
        <pc:sldMkLst>
          <pc:docMk/>
          <pc:sldMk cId="1422865706" sldId="292"/>
        </pc:sldMkLst>
        <pc:spChg chg="del mod">
          <ac:chgData name="Fleckenstein, Greta L." userId="S::08649@apps.everettsd.org::3b3fe579-d4b3-415e-8a88-a8a351c4b099" providerId="AD" clId="Web-{BA9D61ED-6E98-4D60-9EF8-6DEF106A5D3F}" dt="2021-05-07T14:51:47.326" v="61"/>
          <ac:spMkLst>
            <pc:docMk/>
            <pc:sldMk cId="1422865706" sldId="292"/>
            <ac:spMk id="2" creationId="{44018311-EA87-42AC-B13B-D8C4A959EB2D}"/>
          </ac:spMkLst>
        </pc:spChg>
        <pc:spChg chg="add mod">
          <ac:chgData name="Fleckenstein, Greta L." userId="S::08649@apps.everettsd.org::3b3fe579-d4b3-415e-8a88-a8a351c4b099" providerId="AD" clId="Web-{BA9D61ED-6E98-4D60-9EF8-6DEF106A5D3F}" dt="2021-05-07T14:52:33.700" v="68" actId="14100"/>
          <ac:spMkLst>
            <pc:docMk/>
            <pc:sldMk cId="1422865706" sldId="292"/>
            <ac:spMk id="7" creationId="{9EF25964-DDE0-4870-BE12-A97857CC6E09}"/>
          </ac:spMkLst>
        </pc:spChg>
        <pc:picChg chg="mod">
          <ac:chgData name="Fleckenstein, Greta L." userId="S::08649@apps.everettsd.org::3b3fe579-d4b3-415e-8a88-a8a351c4b099" providerId="AD" clId="Web-{BA9D61ED-6E98-4D60-9EF8-6DEF106A5D3F}" dt="2021-05-07T14:51:57.982" v="62" actId="1076"/>
          <ac:picMkLst>
            <pc:docMk/>
            <pc:sldMk cId="1422865706" sldId="292"/>
            <ac:picMk id="3" creationId="{04A82603-A95A-41E2-8932-CAE32C011A2A}"/>
          </ac:picMkLst>
        </pc:picChg>
      </pc:sldChg>
    </pc:docChg>
  </pc:docChgLst>
  <pc:docChgLst>
    <pc:chgData name="Arnold, Anne" userId="S::13274@apps.everettsd.org::f9b6b62f-a255-4485-a9ed-1b5603da4d0d" providerId="AD" clId="Web-{EFDF0F2B-DEC2-9049-91D9-B2DBD905EB6C}"/>
    <pc:docChg chg="modSld">
      <pc:chgData name="Arnold, Anne" userId="S::13274@apps.everettsd.org::f9b6b62f-a255-4485-a9ed-1b5603da4d0d" providerId="AD" clId="Web-{EFDF0F2B-DEC2-9049-91D9-B2DBD905EB6C}" dt="2021-05-07T00:45:20.055" v="91" actId="14100"/>
      <pc:docMkLst>
        <pc:docMk/>
      </pc:docMkLst>
      <pc:sldChg chg="modSp">
        <pc:chgData name="Arnold, Anne" userId="S::13274@apps.everettsd.org::f9b6b62f-a255-4485-a9ed-1b5603da4d0d" providerId="AD" clId="Web-{EFDF0F2B-DEC2-9049-91D9-B2DBD905EB6C}" dt="2021-05-07T00:36:52.534" v="7" actId="20577"/>
        <pc:sldMkLst>
          <pc:docMk/>
          <pc:sldMk cId="4069210324" sldId="260"/>
        </pc:sldMkLst>
        <pc:spChg chg="mod">
          <ac:chgData name="Arnold, Anne" userId="S::13274@apps.everettsd.org::f9b6b62f-a255-4485-a9ed-1b5603da4d0d" providerId="AD" clId="Web-{EFDF0F2B-DEC2-9049-91D9-B2DBD905EB6C}" dt="2021-05-07T00:36:52.534" v="7" actId="20577"/>
          <ac:spMkLst>
            <pc:docMk/>
            <pc:sldMk cId="4069210324" sldId="260"/>
            <ac:spMk id="12" creationId="{00000000-0000-0000-0000-000000000000}"/>
          </ac:spMkLst>
        </pc:spChg>
      </pc:sldChg>
      <pc:sldChg chg="modSp">
        <pc:chgData name="Arnold, Anne" userId="S::13274@apps.everettsd.org::f9b6b62f-a255-4485-a9ed-1b5603da4d0d" providerId="AD" clId="Web-{EFDF0F2B-DEC2-9049-91D9-B2DBD905EB6C}" dt="2021-05-07T00:37:30.050" v="12" actId="20577"/>
        <pc:sldMkLst>
          <pc:docMk/>
          <pc:sldMk cId="2815504732" sldId="270"/>
        </pc:sldMkLst>
        <pc:spChg chg="mod">
          <ac:chgData name="Arnold, Anne" userId="S::13274@apps.everettsd.org::f9b6b62f-a255-4485-a9ed-1b5603da4d0d" providerId="AD" clId="Web-{EFDF0F2B-DEC2-9049-91D9-B2DBD905EB6C}" dt="2021-05-07T00:37:30.050" v="12" actId="20577"/>
          <ac:spMkLst>
            <pc:docMk/>
            <pc:sldMk cId="2815504732" sldId="270"/>
            <ac:spMk id="12" creationId="{00000000-0000-0000-0000-000000000000}"/>
          </ac:spMkLst>
        </pc:spChg>
      </pc:sldChg>
      <pc:sldChg chg="addSp delSp modSp">
        <pc:chgData name="Arnold, Anne" userId="S::13274@apps.everettsd.org::f9b6b62f-a255-4485-a9ed-1b5603da4d0d" providerId="AD" clId="Web-{EFDF0F2B-DEC2-9049-91D9-B2DBD905EB6C}" dt="2021-05-07T00:44:14.257" v="84" actId="1076"/>
        <pc:sldMkLst>
          <pc:docMk/>
          <pc:sldMk cId="438383440" sldId="286"/>
        </pc:sldMkLst>
        <pc:spChg chg="add del mod">
          <ac:chgData name="Arnold, Anne" userId="S::13274@apps.everettsd.org::f9b6b62f-a255-4485-a9ed-1b5603da4d0d" providerId="AD" clId="Web-{EFDF0F2B-DEC2-9049-91D9-B2DBD905EB6C}" dt="2021-05-07T00:44:02.069" v="83" actId="20577"/>
          <ac:spMkLst>
            <pc:docMk/>
            <pc:sldMk cId="438383440" sldId="286"/>
            <ac:spMk id="2" creationId="{81E9ECB2-4C7F-42CF-90AA-0ACE200354F8}"/>
          </ac:spMkLst>
        </pc:spChg>
        <pc:picChg chg="mod">
          <ac:chgData name="Arnold, Anne" userId="S::13274@apps.everettsd.org::f9b6b62f-a255-4485-a9ed-1b5603da4d0d" providerId="AD" clId="Web-{EFDF0F2B-DEC2-9049-91D9-B2DBD905EB6C}" dt="2021-05-07T00:44:14.257" v="84" actId="1076"/>
          <ac:picMkLst>
            <pc:docMk/>
            <pc:sldMk cId="438383440" sldId="286"/>
            <ac:picMk id="5" creationId="{D5E47B7B-3453-4497-8D1D-A9037E7929EE}"/>
          </ac:picMkLst>
        </pc:picChg>
      </pc:sldChg>
      <pc:sldChg chg="modSp">
        <pc:chgData name="Arnold, Anne" userId="S::13274@apps.everettsd.org::f9b6b62f-a255-4485-a9ed-1b5603da4d0d" providerId="AD" clId="Web-{EFDF0F2B-DEC2-9049-91D9-B2DBD905EB6C}" dt="2021-05-07T00:45:20.055" v="91" actId="14100"/>
        <pc:sldMkLst>
          <pc:docMk/>
          <pc:sldMk cId="2845814628" sldId="289"/>
        </pc:sldMkLst>
        <pc:spChg chg="mod">
          <ac:chgData name="Arnold, Anne" userId="S::13274@apps.everettsd.org::f9b6b62f-a255-4485-a9ed-1b5603da4d0d" providerId="AD" clId="Web-{EFDF0F2B-DEC2-9049-91D9-B2DBD905EB6C}" dt="2021-05-07T00:45:20.055" v="91" actId="14100"/>
          <ac:spMkLst>
            <pc:docMk/>
            <pc:sldMk cId="2845814628" sldId="289"/>
            <ac:spMk id="2" creationId="{81E9ECB2-4C7F-42CF-90AA-0ACE200354F8}"/>
          </ac:spMkLst>
        </pc:spChg>
      </pc:sldChg>
      <pc:sldChg chg="modSp">
        <pc:chgData name="Arnold, Anne" userId="S::13274@apps.everettsd.org::f9b6b62f-a255-4485-a9ed-1b5603da4d0d" providerId="AD" clId="Web-{EFDF0F2B-DEC2-9049-91D9-B2DBD905EB6C}" dt="2021-05-07T00:44:48.367" v="85" actId="1076"/>
        <pc:sldMkLst>
          <pc:docMk/>
          <pc:sldMk cId="1422865706" sldId="292"/>
        </pc:sldMkLst>
        <pc:cxnChg chg="mod">
          <ac:chgData name="Arnold, Anne" userId="S::13274@apps.everettsd.org::f9b6b62f-a255-4485-a9ed-1b5603da4d0d" providerId="AD" clId="Web-{EFDF0F2B-DEC2-9049-91D9-B2DBD905EB6C}" dt="2021-05-07T00:44:48.367" v="85" actId="1076"/>
          <ac:cxnSpMkLst>
            <pc:docMk/>
            <pc:sldMk cId="1422865706" sldId="292"/>
            <ac:cxnSpMk id="13" creationId="{00000000-0000-0000-0000-000000000000}"/>
          </ac:cxnSpMkLst>
        </pc:cxnChg>
      </pc:sldChg>
    </pc:docChg>
  </pc:docChgLst>
  <pc:docChgLst>
    <pc:chgData name="Fleckenstein, Greta L." userId="S::08649@apps.everettsd.org::3b3fe579-d4b3-415e-8a88-a8a351c4b099" providerId="AD" clId="Web-{D11AC39F-E00D-0000-CF91-BC36ABFB29AD}"/>
    <pc:docChg chg="modSld">
      <pc:chgData name="Fleckenstein, Greta L." userId="S::08649@apps.everettsd.org::3b3fe579-d4b3-415e-8a88-a8a351c4b099" providerId="AD" clId="Web-{D11AC39F-E00D-0000-CF91-BC36ABFB29AD}" dt="2021-04-29T21:26:08.359" v="4" actId="1076"/>
      <pc:docMkLst>
        <pc:docMk/>
      </pc:docMkLst>
      <pc:sldChg chg="modSp">
        <pc:chgData name="Fleckenstein, Greta L." userId="S::08649@apps.everettsd.org::3b3fe579-d4b3-415e-8a88-a8a351c4b099" providerId="AD" clId="Web-{D11AC39F-E00D-0000-CF91-BC36ABFB29AD}" dt="2021-04-29T21:26:08.359" v="4" actId="1076"/>
        <pc:sldMkLst>
          <pc:docMk/>
          <pc:sldMk cId="1422865706" sldId="292"/>
        </pc:sldMkLst>
        <pc:spChg chg="mod">
          <ac:chgData name="Fleckenstein, Greta L." userId="S::08649@apps.everettsd.org::3b3fe579-d4b3-415e-8a88-a8a351c4b099" providerId="AD" clId="Web-{D11AC39F-E00D-0000-CF91-BC36ABFB29AD}" dt="2021-04-29T21:26:08.359" v="4" actId="1076"/>
          <ac:spMkLst>
            <pc:docMk/>
            <pc:sldMk cId="1422865706" sldId="292"/>
            <ac:spMk id="10" creationId="{00000000-0000-0000-0000-000000000000}"/>
          </ac:spMkLst>
        </pc:spChg>
        <pc:cxnChg chg="mod">
          <ac:chgData name="Fleckenstein, Greta L." userId="S::08649@apps.everettsd.org::3b3fe579-d4b3-415e-8a88-a8a351c4b099" providerId="AD" clId="Web-{D11AC39F-E00D-0000-CF91-BC36ABFB29AD}" dt="2021-04-29T21:26:02.406" v="3" actId="1076"/>
          <ac:cxnSpMkLst>
            <pc:docMk/>
            <pc:sldMk cId="1422865706" sldId="292"/>
            <ac:cxnSpMk id="13" creationId="{00000000-0000-0000-0000-000000000000}"/>
          </ac:cxnSpMkLst>
        </pc:cxnChg>
      </pc:sldChg>
    </pc:docChg>
  </pc:docChgLst>
  <pc:docChgLst>
    <pc:chgData name="Fleckenstein, Greta L." userId="S::08649@apps.everettsd.org::3b3fe579-d4b3-415e-8a88-a8a351c4b099" providerId="AD" clId="Web-{EC62419F-59A8-A7A0-A6C1-8C8D96B66941}"/>
    <pc:docChg chg="modSld">
      <pc:chgData name="Fleckenstein, Greta L." userId="S::08649@apps.everettsd.org::3b3fe579-d4b3-415e-8a88-a8a351c4b099" providerId="AD" clId="Web-{EC62419F-59A8-A7A0-A6C1-8C8D96B66941}" dt="2021-05-07T15:26:45.834" v="11"/>
      <pc:docMkLst>
        <pc:docMk/>
      </pc:docMkLst>
      <pc:sldChg chg="addSp delSp modSp delAnim modNotes">
        <pc:chgData name="Fleckenstein, Greta L." userId="S::08649@apps.everettsd.org::3b3fe579-d4b3-415e-8a88-a8a351c4b099" providerId="AD" clId="Web-{EC62419F-59A8-A7A0-A6C1-8C8D96B66941}" dt="2021-05-07T15:26:45.834" v="11"/>
        <pc:sldMkLst>
          <pc:docMk/>
          <pc:sldMk cId="2010887546" sldId="305"/>
        </pc:sldMkLst>
        <pc:spChg chg="del">
          <ac:chgData name="Fleckenstein, Greta L." userId="S::08649@apps.everettsd.org::3b3fe579-d4b3-415e-8a88-a8a351c4b099" providerId="AD" clId="Web-{EC62419F-59A8-A7A0-A6C1-8C8D96B66941}" dt="2021-05-07T15:26:45.834" v="11"/>
          <ac:spMkLst>
            <pc:docMk/>
            <pc:sldMk cId="2010887546" sldId="305"/>
            <ac:spMk id="2" creationId="{44018311-EA87-42AC-B13B-D8C4A959EB2D}"/>
          </ac:spMkLst>
        </pc:spChg>
        <pc:spChg chg="mod">
          <ac:chgData name="Fleckenstein, Greta L." userId="S::08649@apps.everettsd.org::3b3fe579-d4b3-415e-8a88-a8a351c4b099" providerId="AD" clId="Web-{EC62419F-59A8-A7A0-A6C1-8C8D96B66941}" dt="2021-05-07T15:26:08.552" v="6" actId="20577"/>
          <ac:spMkLst>
            <pc:docMk/>
            <pc:sldMk cId="2010887546" sldId="305"/>
            <ac:spMk id="10" creationId="{00000000-0000-0000-0000-000000000000}"/>
          </ac:spMkLst>
        </pc:spChg>
        <pc:picChg chg="add mod">
          <ac:chgData name="Fleckenstein, Greta L." userId="S::08649@apps.everettsd.org::3b3fe579-d4b3-415e-8a88-a8a351c4b099" providerId="AD" clId="Web-{EC62419F-59A8-A7A0-A6C1-8C8D96B66941}" dt="2021-05-07T15:26:39.802" v="10" actId="1076"/>
          <ac:picMkLst>
            <pc:docMk/>
            <pc:sldMk cId="2010887546" sldId="305"/>
            <ac:picMk id="3" creationId="{F0EE5692-7271-4250-BE8E-AD10149D16E7}"/>
          </ac:picMkLst>
        </pc:picChg>
      </pc:sldChg>
    </pc:docChg>
  </pc:docChgLst>
  <pc:docChgLst>
    <pc:chgData name="Fleckenstein, Greta L." userId="S::08649@apps.everettsd.org::3b3fe579-d4b3-415e-8a88-a8a351c4b099" providerId="AD" clId="Web-{B064C39F-907C-0000-CF91-BA4DCE6BD0DB}"/>
    <pc:docChg chg="modSld">
      <pc:chgData name="Fleckenstein, Greta L." userId="S::08649@apps.everettsd.org::3b3fe579-d4b3-415e-8a88-a8a351c4b099" providerId="AD" clId="Web-{B064C39F-907C-0000-CF91-BA4DCE6BD0DB}" dt="2021-04-30T18:51:50.021" v="6" actId="1076"/>
      <pc:docMkLst>
        <pc:docMk/>
      </pc:docMkLst>
      <pc:sldChg chg="modSp">
        <pc:chgData name="Fleckenstein, Greta L." userId="S::08649@apps.everettsd.org::3b3fe579-d4b3-415e-8a88-a8a351c4b099" providerId="AD" clId="Web-{B064C39F-907C-0000-CF91-BA4DCE6BD0DB}" dt="2021-04-30T18:51:22.443" v="3" actId="20577"/>
        <pc:sldMkLst>
          <pc:docMk/>
          <pc:sldMk cId="3604450673" sldId="272"/>
        </pc:sldMkLst>
        <pc:spChg chg="mod">
          <ac:chgData name="Fleckenstein, Greta L." userId="S::08649@apps.everettsd.org::3b3fe579-d4b3-415e-8a88-a8a351c4b099" providerId="AD" clId="Web-{B064C39F-907C-0000-CF91-BA4DCE6BD0DB}" dt="2021-04-30T18:51:22.443" v="3" actId="20577"/>
          <ac:spMkLst>
            <pc:docMk/>
            <pc:sldMk cId="3604450673" sldId="272"/>
            <ac:spMk id="3" creationId="{D953AEAC-0ECF-4335-9785-F12964B09849}"/>
          </ac:spMkLst>
        </pc:spChg>
      </pc:sldChg>
      <pc:sldChg chg="modSp">
        <pc:chgData name="Fleckenstein, Greta L." userId="S::08649@apps.everettsd.org::3b3fe579-d4b3-415e-8a88-a8a351c4b099" providerId="AD" clId="Web-{B064C39F-907C-0000-CF91-BA4DCE6BD0DB}" dt="2021-04-30T18:51:50.021" v="6" actId="1076"/>
        <pc:sldMkLst>
          <pc:docMk/>
          <pc:sldMk cId="3593818942" sldId="276"/>
        </pc:sldMkLst>
        <pc:picChg chg="mod">
          <ac:chgData name="Fleckenstein, Greta L." userId="S::08649@apps.everettsd.org::3b3fe579-d4b3-415e-8a88-a8a351c4b099" providerId="AD" clId="Web-{B064C39F-907C-0000-CF91-BA4DCE6BD0DB}" dt="2021-04-30T18:51:50.021" v="6" actId="1076"/>
          <ac:picMkLst>
            <pc:docMk/>
            <pc:sldMk cId="3593818942" sldId="276"/>
            <ac:picMk id="16" creationId="{EBF1F87E-50FB-40B6-B0BE-ECDED1D518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2A365-BACB-4E79-9C3C-332022D0BFDD}" type="datetimeFigureOut">
              <a:rPr lang="en-US" smtClean="0"/>
              <a:t>5/7/2021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9D213-3A77-47D8-BB57-6809F7BB41AA}" type="slidenum">
              <a:rPr lang="en-US" smtClean="0"/>
              <a:t>‹#›</a:t>
            </a:fld>
            <a:endParaRPr lang="en-US"/>
          </a:p>
        </p:txBody>
      </p:sp>
    </p:spTree>
    <p:extLst>
      <p:ext uri="{BB962C8B-B14F-4D97-AF65-F5344CB8AC3E}">
        <p14:creationId xmlns:p14="http://schemas.microsoft.com/office/powerpoint/2010/main" val="290201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time_continue=29&amp;v=zO7JAHpqLy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a:t>Welcome to Everett Public Schools.   </a:t>
            </a:r>
          </a:p>
          <a:p>
            <a:endParaRPr lang="en-US" altLang="en-US" sz="2000"/>
          </a:p>
          <a:p>
            <a:endParaRPr lang="en-US" altLang="en-US" sz="2000"/>
          </a:p>
          <a:p>
            <a:r>
              <a:rPr lang="en-US" altLang="en-US" sz="2000" b="1"/>
              <a:t>This presentation is</a:t>
            </a:r>
            <a:r>
              <a:rPr lang="en-US" altLang="en-US" sz="2000" b="1" baseline="0"/>
              <a:t> written for a parent audience – if children are present during presentation, be sure to adjust your presentation audience focus to tell children about what kindergarten will be like, rather than the parent.</a:t>
            </a:r>
            <a:endParaRPr lang="en-US" altLang="en-US" sz="2000" b="1"/>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3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a:solidFill>
                  <a:srgbClr val="000000"/>
                </a:solidFill>
                <a:latin typeface="Arial" panose="020B0604020202020204" pitchFamily="34" charset="0"/>
              </a:rPr>
              <a:t>The full day allows time for kindergarten children to learn through intentional choice action and reflection.  We call this part of the day Plan – Do – Reflect.  This is a learning time that allow students the time to (read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a:solidFill>
                  <a:srgbClr val="000000"/>
                </a:solidFill>
                <a:latin typeface="Arial" panose="020B0604020202020204" pitchFamily="34" charset="0"/>
              </a:rPr>
              <a:t>It is often student’s favorite time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8706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spcBef>
                <a:spcPct val="0"/>
              </a:spcBef>
            </a:pPr>
            <a:r>
              <a:rPr lang="en-US" altLang="en-US" sz="2000" dirty="0">
                <a:solidFill>
                  <a:srgbClr val="000000"/>
                </a:solidFill>
                <a:latin typeface="Arial"/>
                <a:cs typeface="Arial"/>
              </a:rPr>
              <a:t>Excited to launch a new math curriculum this fall. </a:t>
            </a:r>
            <a:endParaRPr lang="en-US" dirty="0"/>
          </a:p>
          <a:p>
            <a:pPr>
              <a:lnSpc>
                <a:spcPct val="95000"/>
              </a:lnSpc>
              <a:spcBef>
                <a:spcPct val="0"/>
              </a:spcBef>
            </a:pPr>
            <a:endParaRPr lang="en-US" altLang="en-US" sz="2000" dirty="0">
              <a:solidFill>
                <a:srgbClr val="000000"/>
              </a:solidFill>
              <a:latin typeface="Arial"/>
              <a:cs typeface="Arial"/>
            </a:endParaRPr>
          </a:p>
          <a:p>
            <a:pPr>
              <a:lnSpc>
                <a:spcPct val="95000"/>
              </a:lnSpc>
              <a:spcBef>
                <a:spcPct val="0"/>
              </a:spcBef>
            </a:pPr>
            <a:r>
              <a:rPr lang="en-US" altLang="en-US" sz="2000" dirty="0">
                <a:solidFill>
                  <a:srgbClr val="000000"/>
                </a:solidFill>
                <a:latin typeface="Arial"/>
                <a:cs typeface="Arial"/>
              </a:rPr>
              <a:t>Everyday children will spend time learning math through whole group, small group and math workshop stations. Throughout</a:t>
            </a:r>
            <a:r>
              <a:rPr lang="en-US" altLang="en-US" sz="2000" baseline="0" dirty="0">
                <a:solidFill>
                  <a:srgbClr val="000000"/>
                </a:solidFill>
                <a:latin typeface="Arial"/>
                <a:cs typeface="Arial"/>
              </a:rPr>
              <a:t> the year</a:t>
            </a:r>
            <a:r>
              <a:rPr lang="en-US" altLang="en-US" sz="2000" dirty="0">
                <a:solidFill>
                  <a:srgbClr val="000000"/>
                </a:solidFill>
                <a:latin typeface="Arial"/>
                <a:cs typeface="Arial"/>
              </a:rPr>
              <a:t> they’ll learn</a:t>
            </a:r>
            <a:r>
              <a:rPr lang="en-US" altLang="en-US" sz="2000" baseline="0" dirty="0">
                <a:solidFill>
                  <a:srgbClr val="000000"/>
                </a:solidFill>
                <a:latin typeface="Arial"/>
                <a:cs typeface="Arial"/>
              </a:rPr>
              <a:t> </a:t>
            </a:r>
            <a:r>
              <a:rPr lang="en-US" altLang="en-US" sz="2000" dirty="0">
                <a:solidFill>
                  <a:srgbClr val="000000"/>
                </a:solidFill>
                <a:latin typeface="Arial"/>
                <a:cs typeface="Arial"/>
              </a:rPr>
              <a:t>about shapes, numbers, counting, beginning addition</a:t>
            </a:r>
            <a:r>
              <a:rPr lang="en-US" altLang="en-US" sz="2000" baseline="0" dirty="0">
                <a:solidFill>
                  <a:srgbClr val="000000"/>
                </a:solidFill>
                <a:latin typeface="Arial"/>
                <a:cs typeface="Arial"/>
              </a:rPr>
              <a:t> and subtraction, measuring and problem solving.</a:t>
            </a:r>
            <a:endParaRPr lang="en-US" dirty="0">
              <a:cs typeface="Calibri"/>
            </a:endParaRPr>
          </a:p>
          <a:p>
            <a:pPr eaLnBrk="1" hangingPunct="1">
              <a:lnSpc>
                <a:spcPct val="95000"/>
              </a:lnSpc>
              <a:spcBef>
                <a:spcPct val="0"/>
              </a:spcBef>
            </a:pPr>
            <a:endParaRPr lang="en-US" altLang="en-US" sz="2000">
              <a:solidFill>
                <a:srgbClr val="000000"/>
              </a:solidFill>
              <a:latin typeface="Arial" panose="020B0604020202020204" pitchFamily="34" charset="0"/>
            </a:endParaRPr>
          </a:p>
          <a:p>
            <a:pPr eaLnBrk="1" hangingPunct="1">
              <a:lnSpc>
                <a:spcPct val="95000"/>
              </a:lnSpc>
              <a:spcBef>
                <a:spcPct val="0"/>
              </a:spcBef>
            </a:pPr>
            <a:r>
              <a:rPr lang="en-US" altLang="en-US" sz="2000" b="1" dirty="0">
                <a:solidFill>
                  <a:srgbClr val="000000"/>
                </a:solidFill>
                <a:latin typeface="Arial"/>
                <a:cs typeface="Arial"/>
              </a:rPr>
              <a:t>Possible addition to slide: </a:t>
            </a:r>
            <a:r>
              <a:rPr lang="en-US" altLang="en-US" sz="2000" dirty="0">
                <a:solidFill>
                  <a:srgbClr val="000000"/>
                </a:solidFill>
                <a:latin typeface="Arial"/>
                <a:cs typeface="Arial"/>
              </a:rPr>
              <a:t>show examples of fun, hands-on student math work such as manipulatives, graphs made as a class, consumables, subitizing and counting collections materials, etc.</a:t>
            </a:r>
            <a:endParaRPr lang="en-US" altLang="en-US" sz="2000" b="1" dirty="0">
              <a:solidFill>
                <a:srgbClr val="000000"/>
              </a:solidFill>
              <a:latin typeface="Arial"/>
              <a:cs typeface="Arial"/>
            </a:endParaRPr>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a:solidFill>
                  <a:srgbClr val="000000"/>
                </a:solidFill>
                <a:latin typeface="Arial" panose="020B0604020202020204" pitchFamily="34" charset="0"/>
              </a:rPr>
              <a:t>Communication skills begin before birth.  Language is an important part of one’s identity</a:t>
            </a:r>
            <a:r>
              <a:rPr lang="en-US" altLang="en-US" sz="2000" baseline="0">
                <a:solidFill>
                  <a:srgbClr val="000000"/>
                </a:solidFill>
                <a:latin typeface="Arial" panose="020B0604020202020204" pitchFamily="34" charset="0"/>
              </a:rPr>
              <a:t> and </a:t>
            </a:r>
            <a:r>
              <a:rPr lang="en-US" altLang="en-US" sz="2000">
                <a:solidFill>
                  <a:srgbClr val="000000"/>
                </a:solidFill>
                <a:latin typeface="Arial" panose="020B0604020202020204" pitchFamily="34" charset="0"/>
              </a:rPr>
              <a:t>is the precursor to  literacy development.  </a:t>
            </a:r>
          </a:p>
          <a:p>
            <a:endParaRPr lang="en-US" altLang="en-US" sz="2000">
              <a:solidFill>
                <a:srgbClr val="000000"/>
              </a:solidFill>
              <a:latin typeface="Arial" panose="020B0604020202020204" pitchFamily="34" charset="0"/>
            </a:endParaRPr>
          </a:p>
          <a:p>
            <a:r>
              <a:rPr lang="en-US" altLang="en-US" sz="2000">
                <a:solidFill>
                  <a:srgbClr val="000000"/>
                </a:solidFill>
                <a:latin typeface="Arial" panose="020B0604020202020204" pitchFamily="34" charset="0"/>
              </a:rPr>
              <a:t>In kindergarten children will be learning about listening and taking turns to share what they know and think. </a:t>
            </a:r>
            <a:endParaRPr lang="en-US" altLang="en-US" sz="2000"/>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a:t>Everett Public Schools is using an aligned instructional writing strategy that develops student writing from PreK to 3</a:t>
            </a:r>
            <a:r>
              <a:rPr lang="en-US" altLang="en-US" sz="2000" baseline="30000"/>
              <a:t>rd</a:t>
            </a:r>
            <a:r>
              <a:rPr lang="en-US" altLang="en-US" sz="2000"/>
              <a:t> grade. </a:t>
            </a:r>
          </a:p>
          <a:p>
            <a:endParaRPr lang="en-US" altLang="en-US" sz="2000"/>
          </a:p>
          <a:p>
            <a:r>
              <a:rPr lang="en-US" altLang="en-US" sz="2000"/>
              <a:t>If your child has attended a ECEAP, Head Start or community preschool and childcare program that is a partner in this work, the materials and strategies will be familiar to them. The writing instruction focuses on the elements of a personal story and the child’s ability to communicate their stories through pictures and writing.</a:t>
            </a:r>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ct val="0"/>
              </a:spcBef>
            </a:pPr>
            <a:r>
              <a:rPr lang="en-US" altLang="en-US" sz="2000">
                <a:solidFill>
                  <a:srgbClr val="000000"/>
                </a:solidFill>
                <a:latin typeface="Arial" panose="020B0604020202020204" pitchFamily="34" charset="0"/>
              </a:rPr>
              <a:t>Children will learn letter sounds and how to sound out and write words. </a:t>
            </a:r>
          </a:p>
          <a:p>
            <a:pPr eaLnBrk="1" hangingPunct="1">
              <a:lnSpc>
                <a:spcPct val="95000"/>
              </a:lnSpc>
              <a:spcBef>
                <a:spcPct val="0"/>
              </a:spcBef>
            </a:pPr>
            <a:endParaRPr lang="en-US" altLang="en-US" sz="2000">
              <a:solidFill>
                <a:srgbClr val="000000"/>
              </a:solidFill>
              <a:latin typeface="Arial" panose="020B0604020202020204" pitchFamily="34" charset="0"/>
            </a:endParaRPr>
          </a:p>
          <a:p>
            <a:pPr eaLnBrk="1" hangingPunct="1">
              <a:lnSpc>
                <a:spcPct val="95000"/>
              </a:lnSpc>
              <a:spcBef>
                <a:spcPct val="0"/>
              </a:spcBef>
            </a:pPr>
            <a:r>
              <a:rPr lang="en-US" altLang="en-US" sz="2000">
                <a:solidFill>
                  <a:srgbClr val="000000"/>
                </a:solidFill>
                <a:latin typeface="Arial" panose="020B0604020202020204" pitchFamily="34" charset="0"/>
              </a:rPr>
              <a:t>They‘ll get a chance to write labels on their pictures, to express their</a:t>
            </a:r>
            <a:r>
              <a:rPr lang="en-US" altLang="en-US" sz="2000" baseline="0">
                <a:solidFill>
                  <a:srgbClr val="000000"/>
                </a:solidFill>
                <a:latin typeface="Arial" panose="020B0604020202020204" pitchFamily="34" charset="0"/>
              </a:rPr>
              <a:t> opinion through writing, </a:t>
            </a:r>
            <a:r>
              <a:rPr lang="en-US" altLang="en-US" sz="2000">
                <a:solidFill>
                  <a:srgbClr val="000000"/>
                </a:solidFill>
                <a:latin typeface="Arial" panose="020B0604020202020204" pitchFamily="34" charset="0"/>
              </a:rPr>
              <a:t>to make lists, to draw and write in their journal and to make drawings and write about what they</a:t>
            </a:r>
            <a:r>
              <a:rPr lang="en-US" altLang="en-US" sz="2000" baseline="0">
                <a:solidFill>
                  <a:srgbClr val="000000"/>
                </a:solidFill>
                <a:latin typeface="Arial" panose="020B0604020202020204" pitchFamily="34" charset="0"/>
              </a:rPr>
              <a:t> ar</a:t>
            </a:r>
            <a:r>
              <a:rPr lang="en-US" altLang="en-US" sz="2000">
                <a:solidFill>
                  <a:srgbClr val="000000"/>
                </a:solidFill>
                <a:latin typeface="Arial" panose="020B0604020202020204" pitchFamily="34" charset="0"/>
              </a:rPr>
              <a:t>e</a:t>
            </a:r>
            <a:r>
              <a:rPr lang="en-US" altLang="en-US" sz="2000" baseline="0">
                <a:solidFill>
                  <a:srgbClr val="000000"/>
                </a:solidFill>
                <a:latin typeface="Arial" panose="020B0604020202020204" pitchFamily="34" charset="0"/>
              </a:rPr>
              <a:t> </a:t>
            </a:r>
            <a:r>
              <a:rPr lang="en-US" altLang="en-US" sz="2000">
                <a:solidFill>
                  <a:srgbClr val="000000"/>
                </a:solidFill>
                <a:latin typeface="Arial" panose="020B0604020202020204" pitchFamily="34" charset="0"/>
              </a:rPr>
              <a:t> learning in science.</a:t>
            </a:r>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There will be lots of opportunities to read and hear stories in kindergarten.</a:t>
            </a:r>
          </a:p>
          <a:p>
            <a:endParaRPr lang="en-US" altLang="en-US" sz="2000"/>
          </a:p>
          <a:p>
            <a:r>
              <a:rPr lang="en-US" altLang="en-US" sz="2000" b="1" dirty="0"/>
              <a:t>Individual schools – add information on literacy instruction strategies used</a:t>
            </a:r>
            <a:endParaRPr lang="en-US" altLang="en-US" sz="2000" dirty="0">
              <a:cs typeface="Calibri"/>
            </a:endParaRPr>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a:solidFill>
                  <a:srgbClr val="000000"/>
                </a:solidFill>
                <a:latin typeface="Arial" panose="020B0604020202020204" pitchFamily="34" charset="0"/>
              </a:rPr>
              <a:t>Science is another really cool part of the day! They’ll get to learn about life Science through investigation of animal life  and physical science by exploring ways balls move on flat surfaces, ramps and much more.  The application of the Next Generation Science Standards &amp; Science and  Engineering practices such as asking questions, developing models, engaging in investigations, analyzing data, using mathematical thinking and constructing scientific explanations.  Students will also have opportunity to actively engage in various STEM engineering challenges which incorporate literacy and math skills around the engineering design process.   This is a fun engaging and interactive way to make sense of science content.   </a:t>
            </a:r>
          </a:p>
          <a:p>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ct val="0"/>
              </a:spcBef>
            </a:pPr>
            <a:r>
              <a:rPr lang="en-US" altLang="en-US" sz="2000">
                <a:solidFill>
                  <a:srgbClr val="000000"/>
                </a:solidFill>
                <a:latin typeface="Arial" panose="020B0604020202020204" pitchFamily="34" charset="0"/>
              </a:rPr>
              <a:t>Going outside for recess is a great time of the day! Children will get to run, play with friends, and use the playground equipment.</a:t>
            </a:r>
            <a:endParaRPr lang="en-US" altLang="en-US" sz="2000"/>
          </a:p>
          <a:p>
            <a:pPr eaLnBrk="1" hangingPunct="1">
              <a:lnSpc>
                <a:spcPct val="95000"/>
              </a:lnSpc>
              <a:spcBef>
                <a:spcPct val="0"/>
              </a:spcBef>
            </a:pPr>
            <a:endParaRPr lang="en-US" altLang="en-US" sz="2000">
              <a:solidFill>
                <a:srgbClr val="000000"/>
              </a:solidFill>
              <a:latin typeface="Arial" panose="020B0604020202020204" pitchFamily="34" charset="0"/>
            </a:endParaRPr>
          </a:p>
          <a:p>
            <a:pPr eaLnBrk="1" hangingPunct="1">
              <a:lnSpc>
                <a:spcPct val="95000"/>
              </a:lnSpc>
              <a:spcBef>
                <a:spcPct val="0"/>
              </a:spcBef>
            </a:pPr>
            <a:r>
              <a:rPr lang="en-US" altLang="en-US" sz="2000">
                <a:solidFill>
                  <a:srgbClr val="000000"/>
                </a:solidFill>
                <a:latin typeface="Arial" panose="020B0604020202020204" pitchFamily="34" charset="0"/>
              </a:rPr>
              <a:t>It’s also a time to relax, a time to learn how to play with others and develop friendships. Teachers will help children know where to play and how to get to and from the playground.  Please dress</a:t>
            </a:r>
            <a:r>
              <a:rPr lang="en-US" altLang="en-US" sz="2000" baseline="0">
                <a:solidFill>
                  <a:srgbClr val="000000"/>
                </a:solidFill>
                <a:latin typeface="Arial" panose="020B0604020202020204" pitchFamily="34" charset="0"/>
              </a:rPr>
              <a:t> your child appropriately for the weather.  While there is an undercover area, students will be encouraged to play in areas of their choice.  </a:t>
            </a:r>
            <a:endParaRPr lang="en-US" altLang="en-US" sz="200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8495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ct val="0"/>
              </a:spcBef>
            </a:pPr>
            <a:r>
              <a:rPr lang="en-US" altLang="en-US" sz="2000" b="0">
                <a:solidFill>
                  <a:srgbClr val="000000"/>
                </a:solidFill>
                <a:latin typeface="Arial" panose="020B0604020202020204" pitchFamily="34" charset="0"/>
              </a:rPr>
              <a:t>Throughout</a:t>
            </a:r>
            <a:r>
              <a:rPr lang="en-US" altLang="en-US" sz="2000" b="0" baseline="0">
                <a:solidFill>
                  <a:srgbClr val="000000"/>
                </a:solidFill>
                <a:latin typeface="Arial" panose="020B0604020202020204" pitchFamily="34" charset="0"/>
              </a:rPr>
              <a:t> the week your child will have an opportunity for specials:  Music, Library, PE, Art and Technology.</a:t>
            </a:r>
          </a:p>
          <a:p>
            <a:pPr eaLnBrk="1" hangingPunct="1">
              <a:lnSpc>
                <a:spcPct val="95000"/>
              </a:lnSpc>
              <a:spcBef>
                <a:spcPct val="0"/>
              </a:spcBef>
            </a:pPr>
            <a:endParaRPr lang="en-US" altLang="en-US" sz="2000" b="1">
              <a:solidFill>
                <a:srgbClr val="000000"/>
              </a:solidFill>
              <a:latin typeface="Arial" panose="020B0604020202020204" pitchFamily="34" charset="0"/>
            </a:endParaRPr>
          </a:p>
          <a:p>
            <a:pPr eaLnBrk="1" hangingPunct="1">
              <a:lnSpc>
                <a:spcPct val="95000"/>
              </a:lnSpc>
              <a:spcBef>
                <a:spcPct val="0"/>
              </a:spcBef>
            </a:pPr>
            <a:r>
              <a:rPr lang="en-US" altLang="en-US" sz="2000" b="1">
                <a:solidFill>
                  <a:srgbClr val="000000"/>
                </a:solidFill>
                <a:latin typeface="Arial" panose="020B0604020202020204" pitchFamily="34" charset="0"/>
              </a:rPr>
              <a:t>Individual school information:</a:t>
            </a:r>
          </a:p>
          <a:p>
            <a:pPr eaLnBrk="1" hangingPunct="1">
              <a:lnSpc>
                <a:spcPct val="95000"/>
              </a:lnSpc>
              <a:spcBef>
                <a:spcPct val="0"/>
              </a:spcBef>
            </a:pPr>
            <a:r>
              <a:rPr lang="en-US" altLang="en-US" sz="2000">
                <a:solidFill>
                  <a:srgbClr val="000000"/>
                </a:solidFill>
                <a:latin typeface="Arial" panose="020B0604020202020204" pitchFamily="34" charset="0"/>
              </a:rPr>
              <a:t>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09823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lvl="1" eaLnBrk="1" hangingPunct="1">
              <a:lnSpc>
                <a:spcPct val="95000"/>
              </a:lnSpc>
              <a:spcBef>
                <a:spcPct val="0"/>
              </a:spcBef>
              <a:buClr>
                <a:srgbClr val="000000"/>
              </a:buClr>
              <a:defRPr/>
            </a:pPr>
            <a:endParaRPr lang="en-US" altLang="en-US" sz="1600" i="1">
              <a:solidFill>
                <a:srgbClr val="000000"/>
              </a:solidFill>
              <a:latin typeface="Arial" charset="0"/>
            </a:endParaRPr>
          </a:p>
          <a:p>
            <a:pPr marL="107950" lvl="1" eaLnBrk="1" hangingPunct="1">
              <a:lnSpc>
                <a:spcPct val="95000"/>
              </a:lnSpc>
              <a:spcBef>
                <a:spcPct val="0"/>
              </a:spcBef>
              <a:buClr>
                <a:srgbClr val="000000"/>
              </a:buClr>
              <a:defRPr/>
            </a:pPr>
            <a:endParaRPr lang="en-US" altLang="en-US" sz="1600">
              <a:solidFill>
                <a:srgbClr val="000000"/>
              </a:solidFill>
              <a:latin typeface="Arial" charset="0"/>
            </a:endParaRPr>
          </a:p>
          <a:p>
            <a:pPr marL="107950" lvl="1" eaLnBrk="1" hangingPunct="1">
              <a:lnSpc>
                <a:spcPct val="95000"/>
              </a:lnSpc>
              <a:spcBef>
                <a:spcPct val="0"/>
              </a:spcBef>
              <a:buClr>
                <a:srgbClr val="000000"/>
              </a:buClr>
              <a:defRPr/>
            </a:pPr>
            <a:r>
              <a:rPr lang="en-US" altLang="en-US" sz="1600">
                <a:solidFill>
                  <a:srgbClr val="000000"/>
                </a:solidFill>
                <a:latin typeface="Arial" charset="0"/>
              </a:rPr>
              <a:t>Here are some things you can do to support a smooth transition and make kindergarten a successful experience for your child – click to next slide</a:t>
            </a:r>
          </a:p>
          <a:p>
            <a:pPr marL="107950" lvl="1" eaLnBrk="1" hangingPunct="1">
              <a:lnSpc>
                <a:spcPct val="95000"/>
              </a:lnSpc>
              <a:spcBef>
                <a:spcPct val="0"/>
              </a:spcBef>
              <a:buClr>
                <a:srgbClr val="000000"/>
              </a:buClr>
              <a:defRPr/>
            </a:pPr>
            <a:endParaRPr lang="en-US" altLang="en-US" sz="1600">
              <a:solidFill>
                <a:srgbClr val="000000"/>
              </a:solidFill>
              <a:latin typeface="Arial" charset="0"/>
            </a:endParaRPr>
          </a:p>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9117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Insert names of presenters, and a picture of your choosing. This is your welcome page.</a:t>
            </a:r>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376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5000"/>
              </a:lnSpc>
              <a:spcBef>
                <a:spcPct val="0"/>
              </a:spcBef>
              <a:spcAft>
                <a:spcPts val="0"/>
              </a:spcAft>
              <a:buClrTx/>
              <a:buSzTx/>
              <a:buFont typeface="Arial" panose="020B0604020202020204" pitchFamily="34" charset="0"/>
              <a:buNone/>
              <a:tabLst/>
              <a:defRPr/>
            </a:pPr>
            <a:r>
              <a:rPr lang="en-US" altLang="en-US" sz="2000">
                <a:solidFill>
                  <a:srgbClr val="000000"/>
                </a:solidFill>
                <a:latin typeface="Arial" panose="020B0604020202020204" pitchFamily="34" charset="0"/>
              </a:rPr>
              <a:t>It’s important to know how to take care of oneself. You will probably want to practice these</a:t>
            </a:r>
            <a:r>
              <a:rPr lang="en-US" altLang="en-US" sz="2000" baseline="0">
                <a:solidFill>
                  <a:srgbClr val="000000"/>
                </a:solidFill>
                <a:latin typeface="Arial" panose="020B0604020202020204" pitchFamily="34" charset="0"/>
              </a:rPr>
              <a:t> skills </a:t>
            </a:r>
            <a:r>
              <a:rPr lang="en-US" altLang="en-US" sz="2000">
                <a:solidFill>
                  <a:srgbClr val="000000"/>
                </a:solidFill>
                <a:latin typeface="Arial" panose="020B0604020202020204" pitchFamily="34" charset="0"/>
              </a:rPr>
              <a:t>with your child before they come to kindergarten.</a:t>
            </a:r>
          </a:p>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6413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ct val="0"/>
              </a:spcBef>
            </a:pPr>
            <a:r>
              <a:rPr lang="en-US" altLang="en-US" sz="2000">
                <a:solidFill>
                  <a:srgbClr val="000000"/>
                </a:solidFill>
                <a:latin typeface="Arial" panose="020B0604020202020204" pitchFamily="34" charset="0"/>
              </a:rPr>
              <a:t>Families are children’s first teachers. As children start school you continue to have the most important role. Schools and parents are partners in supporting children’s learning and growth. We invite you to work with us as a team for your child’s success.</a:t>
            </a:r>
            <a:endParaRPr lang="en-US" altLang="en-US" sz="2000"/>
          </a:p>
          <a:p>
            <a:pPr eaLnBrk="1" hangingPunct="1">
              <a:lnSpc>
                <a:spcPct val="95000"/>
              </a:lnSpc>
              <a:spcBef>
                <a:spcPct val="0"/>
              </a:spcBef>
            </a:pPr>
            <a:endParaRPr lang="en-US" altLang="en-US" sz="2000">
              <a:solidFill>
                <a:srgbClr val="000000"/>
              </a:solidFill>
              <a:latin typeface="Arial" panose="020B0604020202020204" pitchFamily="34" charset="0"/>
            </a:endParaRPr>
          </a:p>
          <a:p>
            <a:pPr eaLnBrk="1" hangingPunct="1">
              <a:lnSpc>
                <a:spcPct val="95000"/>
              </a:lnSpc>
              <a:spcBef>
                <a:spcPct val="0"/>
              </a:spcBef>
            </a:pPr>
            <a:r>
              <a:rPr lang="en-US" altLang="en-US" sz="2000" b="1">
                <a:solidFill>
                  <a:srgbClr val="000000"/>
                </a:solidFill>
                <a:latin typeface="Arial" panose="020B0604020202020204" pitchFamily="34" charset="0"/>
              </a:rPr>
              <a:t>Individual school information:</a:t>
            </a:r>
            <a:endParaRPr lang="en-US" altLang="en-US" sz="2000" b="1"/>
          </a:p>
          <a:p>
            <a:pPr eaLnBrk="1" hangingPunct="1">
              <a:lnSpc>
                <a:spcPct val="95000"/>
              </a:lnSpc>
              <a:spcBef>
                <a:spcPct val="0"/>
              </a:spcBef>
            </a:pPr>
            <a:r>
              <a:rPr lang="en-US" altLang="en-US" sz="2000">
                <a:solidFill>
                  <a:srgbClr val="000000"/>
                </a:solidFill>
                <a:latin typeface="Arial" panose="020B0604020202020204" pitchFamily="34" charset="0"/>
              </a:rPr>
              <a:t>Coming to family events (around reading, math, science – some just for fun together)</a:t>
            </a: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Coming to Parent-Teacher Conference</a:t>
            </a: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Opportunity to let the teacher know more about your child; after all you know your child best</a:t>
            </a: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Learn about what children do in classroom and how your child is progressing </a:t>
            </a: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Ask questions</a:t>
            </a: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Volunteering – in the classroom, at home (cut out materials), or for events at school</a:t>
            </a: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PTA – Book fair, Carnival, Grounds Clean-Up</a:t>
            </a:r>
          </a:p>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8692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5000"/>
              </a:lnSpc>
              <a:spcBef>
                <a:spcPct val="0"/>
              </a:spcBef>
              <a:spcAft>
                <a:spcPts val="0"/>
              </a:spcAft>
              <a:buClrTx/>
              <a:buSzTx/>
              <a:buFont typeface="Arial" panose="020B0604020202020204" pitchFamily="34" charset="0"/>
              <a:buNone/>
              <a:tabLst/>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4716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Our Early Learning site has lots of information for you. You can access it by hovering over the program tab then clicking on P-3 Early Learning.</a:t>
            </a:r>
          </a:p>
          <a:p>
            <a:endParaRPr lang="en-US" altLang="en-US" sz="2000"/>
          </a:p>
          <a:p>
            <a:r>
              <a:rPr lang="en-US" altLang="en-US" sz="2000" dirty="0"/>
              <a:t>On the website you will find Pre-school and kindergarten readiness information. Drop down Parent resources </a:t>
            </a:r>
            <a:endParaRPr lang="en-US" altLang="en-US" sz="2000" dirty="0">
              <a:cs typeface="Calibri"/>
            </a:endParaRPr>
          </a:p>
          <a:p>
            <a:endParaRPr lang="en-US" altLang="en-US" sz="2000" i="1" dirty="0">
              <a:cs typeface="Calibri"/>
            </a:endParaRPr>
          </a:p>
          <a:p>
            <a:r>
              <a:rPr lang="en-US" altLang="en-US" sz="2000" dirty="0">
                <a:cs typeface="Calibri"/>
              </a:rPr>
              <a:t>Kindergarten Readiness Guidelines are available in many languages</a:t>
            </a:r>
          </a:p>
          <a:p>
            <a:endParaRPr lang="en-US" altLang="en-US" sz="2000" b="1"/>
          </a:p>
          <a:p>
            <a:endParaRPr lang="en-US" altLang="en-US" sz="2000" dirty="0">
              <a:cs typeface="Calibri"/>
            </a:endParaRPr>
          </a:p>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3422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Our Early Learning Team developed a Kindergarten Readiness Summer Bucket list aligned to the Kindergarten Readiness document. </a:t>
            </a:r>
            <a:endParaRPr lang="en-US" dirty="0">
              <a:cs typeface="Calibri"/>
            </a:endParaRPr>
          </a:p>
          <a:p>
            <a:endParaRPr lang="en-US" altLang="en-US" sz="2000" dirty="0">
              <a:cs typeface="Calibri"/>
            </a:endParaRPr>
          </a:p>
          <a:p>
            <a:r>
              <a:rPr lang="en-US" b="1" dirty="0"/>
              <a:t>Parents and families have a very important role as their child's first teacher. Children learn in different ways and at different rates. They come to school with varying skills. The </a:t>
            </a:r>
            <a:r>
              <a:rPr lang="en-US" b="1"/>
              <a:t>activity</a:t>
            </a:r>
            <a:r>
              <a:rPr lang="en-US" b="1" dirty="0"/>
              <a:t> list below suggests some fun ways to work with your child this summer to help him/her be more ready for school. They can complete the bucket list more than once!!! Have fun! </a:t>
            </a:r>
            <a:endParaRPr lang="en-US"/>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3029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ct val="0"/>
              </a:spcBef>
            </a:pPr>
            <a:r>
              <a:rPr lang="en-US" altLang="en-US" sz="2000">
                <a:solidFill>
                  <a:srgbClr val="000000"/>
                </a:solidFill>
                <a:latin typeface="Arial" panose="020B0604020202020204" pitchFamily="34" charset="0"/>
              </a:rPr>
              <a:t>Attendance – regular, daily and on-time</a:t>
            </a:r>
          </a:p>
          <a:p>
            <a:pPr eaLnBrk="1" hangingPunct="1">
              <a:lnSpc>
                <a:spcPct val="95000"/>
              </a:lnSpc>
              <a:spcBef>
                <a:spcPct val="0"/>
              </a:spcBef>
            </a:pPr>
            <a:endParaRPr lang="en-US" altLang="en-US" sz="2000"/>
          </a:p>
          <a:p>
            <a:pPr eaLnBrk="1" hangingPunct="1">
              <a:lnSpc>
                <a:spcPct val="95000"/>
              </a:lnSpc>
              <a:spcBef>
                <a:spcPct val="0"/>
              </a:spcBef>
            </a:pPr>
            <a:r>
              <a:rPr lang="en-US" altLang="en-US" sz="2000">
                <a:solidFill>
                  <a:srgbClr val="000000"/>
                </a:solidFill>
                <a:latin typeface="Arial" panose="020B0604020202020204" pitchFamily="34" charset="0"/>
              </a:rPr>
              <a:t>All children start school at different skill levels – teachers are trained to address this; they may ask you to help support your child at home</a:t>
            </a:r>
          </a:p>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76682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a:t>Schools fill in the information of how their first day will work: what is the most important information a parent may need.</a:t>
            </a:r>
          </a:p>
          <a:p>
            <a:r>
              <a:rPr lang="en-US" altLang="en-US" sz="2000"/>
              <a:t> </a:t>
            </a:r>
          </a:p>
          <a:p>
            <a:r>
              <a:rPr lang="en-US" altLang="en-US" sz="2000" b="1">
                <a:latin typeface="Arial" panose="020B0604020202020204" pitchFamily="34" charset="0"/>
                <a:cs typeface="Arial" panose="020B0604020202020204" pitchFamily="34" charset="0"/>
              </a:rPr>
              <a:t>Examples of information to share:</a:t>
            </a:r>
          </a:p>
          <a:p>
            <a:r>
              <a:rPr lang="en-US" altLang="en-US" sz="2000">
                <a:latin typeface="Arial" panose="020B0604020202020204" pitchFamily="34" charset="0"/>
                <a:cs typeface="Arial" panose="020B0604020202020204" pitchFamily="34" charset="0"/>
              </a:rPr>
              <a:t>Where do/can parents say goodbye?</a:t>
            </a:r>
          </a:p>
          <a:p>
            <a:r>
              <a:rPr lang="en-US" altLang="en-US" sz="2000">
                <a:latin typeface="Arial" panose="020B0604020202020204" pitchFamily="34" charset="0"/>
                <a:cs typeface="Arial" panose="020B0604020202020204" pitchFamily="34" charset="0"/>
              </a:rPr>
              <a:t>Is there a coffee group they can go to socialize or learn information about kindergarten?</a:t>
            </a:r>
          </a:p>
          <a:p>
            <a:r>
              <a:rPr lang="en-US" altLang="en-US" sz="2000">
                <a:latin typeface="Arial" panose="020B0604020202020204" pitchFamily="34" charset="0"/>
                <a:cs typeface="Arial" panose="020B0604020202020204" pitchFamily="34" charset="0"/>
              </a:rPr>
              <a:t>Are parents allowed to go into the classroom with their child?</a:t>
            </a:r>
          </a:p>
          <a:p>
            <a:r>
              <a:rPr lang="en-US" altLang="en-US" sz="2000">
                <a:latin typeface="Arial" panose="020B0604020202020204" pitchFamily="34" charset="0"/>
                <a:cs typeface="Arial" panose="020B0604020202020204" pitchFamily="34" charset="0"/>
              </a:rPr>
              <a:t>Where can parents pay for lunches?</a:t>
            </a:r>
          </a:p>
          <a:p>
            <a:r>
              <a:rPr lang="en-US" altLang="en-US" sz="2000">
                <a:latin typeface="Arial" panose="020B0604020202020204" pitchFamily="34" charset="0"/>
                <a:cs typeface="Arial" panose="020B0604020202020204" pitchFamily="34" charset="0"/>
              </a:rPr>
              <a:t>How do parents find out their child’s student ID number?</a:t>
            </a:r>
          </a:p>
          <a:p>
            <a:r>
              <a:rPr lang="en-US" altLang="en-US" sz="2000">
                <a:latin typeface="Arial" panose="020B0604020202020204" pitchFamily="34" charset="0"/>
                <a:cs typeface="Arial" panose="020B0604020202020204" pitchFamily="34" charset="0"/>
              </a:rPr>
              <a:t>Where will parents pick up their student at the end of the day?</a:t>
            </a:r>
          </a:p>
          <a:p>
            <a:r>
              <a:rPr lang="en-US" altLang="en-US" sz="2000">
                <a:latin typeface="Arial" panose="020B0604020202020204" pitchFamily="34" charset="0"/>
                <a:cs typeface="Arial" panose="020B0604020202020204" pitchFamily="34" charset="0"/>
              </a:rPr>
              <a:t>Can my child ride the bus on the first day of school?</a:t>
            </a:r>
          </a:p>
          <a:p>
            <a:r>
              <a:rPr lang="en-US" altLang="en-US" sz="2000">
                <a:latin typeface="Arial" panose="020B0604020202020204" pitchFamily="34" charset="0"/>
                <a:cs typeface="Arial" panose="020B0604020202020204" pitchFamily="34" charset="0"/>
              </a:rPr>
              <a:t>Do I have to put my child on the bus? Do I have to meet my child at the bus stop at the end of the day?</a:t>
            </a:r>
          </a:p>
          <a:p>
            <a:r>
              <a:rPr lang="en-US" altLang="en-US" sz="2000">
                <a:latin typeface="Arial" panose="020B0604020202020204" pitchFamily="34" charset="0"/>
                <a:cs typeface="Arial" panose="020B0604020202020204" pitchFamily="34" charset="0"/>
              </a:rPr>
              <a:t>If I drop my child off at school can they ride the bus home?</a:t>
            </a:r>
          </a:p>
          <a:p>
            <a:r>
              <a:rPr lang="en-US" altLang="en-US" sz="2000"/>
              <a:t>How do I update my phone number, address, emergency contact information, etc.?</a:t>
            </a:r>
          </a:p>
          <a:p>
            <a:r>
              <a:rPr lang="en-US" altLang="en-US" sz="2000"/>
              <a:t>Talk about breakfast and lunch on first day.</a:t>
            </a:r>
          </a:p>
          <a:p>
            <a:r>
              <a:rPr lang="en-US" altLang="en-US" sz="2000"/>
              <a:t>Provide info on first day packet and contents.</a:t>
            </a:r>
          </a:p>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1238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2468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45221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5000"/>
              </a:lnSpc>
              <a:spcBef>
                <a:spcPct val="0"/>
              </a:spcBef>
              <a:buFont typeface="Arial" panose="020B0604020202020204" pitchFamily="34" charset="0"/>
              <a:buNone/>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6385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spcBef>
                <a:spcPct val="0"/>
              </a:spcBef>
            </a:pPr>
            <a:r>
              <a:rPr lang="en-US" altLang="en-US" sz="2000" dirty="0">
                <a:solidFill>
                  <a:srgbClr val="000000"/>
                </a:solidFill>
                <a:latin typeface="Arial"/>
                <a:cs typeface="Arial"/>
              </a:rPr>
              <a:t>Welcome to Kindergarten in Everett Public Schools! We’re so glad you’ll be joining us in the fall 20__. It will be a wonderful and exciting new school year with lots of new things to do and learn.  Kindergarten begins with our families.  </a:t>
            </a:r>
            <a:endParaRPr lang="en-US" altLang="en-US" sz="2000">
              <a:solidFill>
                <a:srgbClr val="000000"/>
              </a:solidFill>
              <a:latin typeface="Arial" panose="020B0604020202020204" pitchFamily="34" charset="0"/>
            </a:endParaRPr>
          </a:p>
          <a:p>
            <a:pPr marL="0" marR="0" lvl="0" indent="0" algn="l" defTabSz="914400" rtl="0" eaLnBrk="1" fontAlgn="auto" latinLnBrk="0" hangingPunct="1">
              <a:lnSpc>
                <a:spcPct val="95000"/>
              </a:lnSpc>
              <a:spcBef>
                <a:spcPct val="0"/>
              </a:spcBef>
              <a:spcAft>
                <a:spcPts val="0"/>
              </a:spcAft>
              <a:buClrTx/>
              <a:buSzTx/>
              <a:buFontTx/>
              <a:buNone/>
              <a:tabLst/>
              <a:defRPr/>
            </a:pPr>
            <a:r>
              <a:rPr lang="en-US" altLang="en-US" sz="2000" dirty="0">
                <a:solidFill>
                  <a:srgbClr val="000000"/>
                </a:solidFill>
                <a:latin typeface="Arial"/>
                <a:cs typeface="Arial"/>
              </a:rPr>
              <a:t>Speak to the slide – may want to highlight:</a:t>
            </a:r>
            <a:endParaRPr lang="en-US" altLang="en-US" sz="2000" b="1" dirty="0">
              <a:solidFill>
                <a:srgbClr val="000000"/>
              </a:solidFill>
              <a:latin typeface="Arial"/>
              <a:cs typeface="Arial"/>
            </a:endParaRPr>
          </a:p>
          <a:p>
            <a:pPr marL="342900" indent="-342900" eaLnBrk="1" hangingPunct="1">
              <a:lnSpc>
                <a:spcPct val="95000"/>
              </a:lnSpc>
              <a:spcBef>
                <a:spcPct val="0"/>
              </a:spcBef>
              <a:buFont typeface="Arial" panose="020B0604020202020204" pitchFamily="34" charset="0"/>
              <a:buChar char="•"/>
            </a:pPr>
            <a:r>
              <a:rPr lang="en-US" altLang="en-US" sz="2000" b="0" dirty="0">
                <a:solidFill>
                  <a:srgbClr val="000000"/>
                </a:solidFill>
                <a:latin typeface="Arial"/>
                <a:cs typeface="Arial"/>
              </a:rPr>
              <a:t>State Funded Kindergarten</a:t>
            </a:r>
          </a:p>
          <a:p>
            <a:pPr marL="342900" indent="-342900" eaLnBrk="1" hangingPunct="1">
              <a:lnSpc>
                <a:spcPct val="95000"/>
              </a:lnSpc>
              <a:spcBef>
                <a:spcPct val="0"/>
              </a:spcBef>
              <a:buFont typeface="Arial" panose="020B0604020202020204" pitchFamily="34" charset="0"/>
              <a:buChar char="•"/>
            </a:pPr>
            <a:r>
              <a:rPr lang="en-US" altLang="en-US" sz="2000" b="0" dirty="0">
                <a:solidFill>
                  <a:srgbClr val="000000"/>
                </a:solidFill>
                <a:latin typeface="Arial"/>
                <a:cs typeface="Arial"/>
              </a:rPr>
              <a:t>Recognizing a smooth transition</a:t>
            </a:r>
          </a:p>
          <a:p>
            <a:pPr marL="342900" indent="-342900">
              <a:lnSpc>
                <a:spcPct val="95000"/>
              </a:lnSpc>
              <a:spcBef>
                <a:spcPct val="0"/>
              </a:spcBef>
              <a:buFont typeface="Arial" panose="020B0604020202020204" pitchFamily="34" charset="0"/>
              <a:buChar char="•"/>
            </a:pPr>
            <a:r>
              <a:rPr lang="en-US" altLang="en-US" sz="2000" b="0" dirty="0">
                <a:solidFill>
                  <a:srgbClr val="000000"/>
                </a:solidFill>
                <a:latin typeface="Arial"/>
                <a:cs typeface="Arial"/>
              </a:rPr>
              <a:t>Instead of starting the very first day with other 1-5</a:t>
            </a:r>
            <a:r>
              <a:rPr lang="en-US" altLang="en-US" sz="2000" b="0" baseline="30000" dirty="0">
                <a:solidFill>
                  <a:srgbClr val="000000"/>
                </a:solidFill>
                <a:latin typeface="Arial"/>
                <a:cs typeface="Arial"/>
              </a:rPr>
              <a:t>th</a:t>
            </a:r>
            <a:r>
              <a:rPr lang="en-US" altLang="en-US" sz="2000" b="0" dirty="0">
                <a:solidFill>
                  <a:srgbClr val="000000"/>
                </a:solidFill>
                <a:latin typeface="Arial"/>
                <a:cs typeface="Arial"/>
              </a:rPr>
              <a:t> grade students,</a:t>
            </a:r>
            <a:r>
              <a:rPr lang="en-US" altLang="en-US" sz="2000" dirty="0">
                <a:solidFill>
                  <a:srgbClr val="000000"/>
                </a:solidFill>
                <a:latin typeface="Arial"/>
                <a:cs typeface="Arial"/>
              </a:rPr>
              <a:t> </a:t>
            </a:r>
            <a:endParaRPr lang="en-US" altLang="en-US" sz="2000" b="0" dirty="0">
              <a:solidFill>
                <a:srgbClr val="000000"/>
              </a:solidFill>
              <a:latin typeface="Arial" panose="020B0604020202020204" pitchFamily="34" charset="0"/>
              <a:cs typeface="Arial"/>
            </a:endParaRPr>
          </a:p>
          <a:p>
            <a:pPr marL="342900" indent="-342900" eaLnBrk="1" hangingPunct="1">
              <a:lnSpc>
                <a:spcPct val="95000"/>
              </a:lnSpc>
              <a:spcBef>
                <a:spcPct val="0"/>
              </a:spcBef>
              <a:buFont typeface="Arial" panose="020B0604020202020204" pitchFamily="34" charset="0"/>
              <a:buChar char="•"/>
            </a:pPr>
            <a:r>
              <a:rPr lang="en-US" altLang="en-US" sz="2000" b="0" dirty="0">
                <a:solidFill>
                  <a:srgbClr val="000000"/>
                </a:solidFill>
                <a:latin typeface="Arial"/>
                <a:cs typeface="Arial"/>
              </a:rPr>
              <a:t>Families are invited to an individualize/personal meeting with your child’s teacher</a:t>
            </a:r>
          </a:p>
          <a:p>
            <a:pPr marL="342900" indent="-342900" eaLnBrk="1" hangingPunct="1">
              <a:lnSpc>
                <a:spcPct val="95000"/>
              </a:lnSpc>
              <a:spcBef>
                <a:spcPct val="0"/>
              </a:spcBef>
              <a:buFont typeface="Arial" panose="020B0604020202020204" pitchFamily="34" charset="0"/>
              <a:buChar char="•"/>
            </a:pPr>
            <a:r>
              <a:rPr lang="en-US" altLang="en-US" sz="2000" b="0" dirty="0">
                <a:solidFill>
                  <a:srgbClr val="000000"/>
                </a:solidFill>
                <a:latin typeface="Arial"/>
                <a:cs typeface="Arial"/>
              </a:rPr>
              <a:t>First day </a:t>
            </a:r>
            <a:r>
              <a:rPr lang="en-US" altLang="en-US" sz="2000" dirty="0">
                <a:solidFill>
                  <a:srgbClr val="000000"/>
                </a:solidFill>
                <a:latin typeface="Arial"/>
                <a:cs typeface="Arial"/>
              </a:rPr>
              <a:t>9/13/21</a:t>
            </a:r>
            <a:endParaRPr lang="en-US" altLang="en-US" sz="2000" b="0" dirty="0">
              <a:solidFill>
                <a:srgbClr val="000000"/>
              </a:solidFill>
              <a:latin typeface="Arial" panose="020B0604020202020204" pitchFamily="34" charset="0"/>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37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5000"/>
              </a:lnSpc>
              <a:spcBef>
                <a:spcPct val="0"/>
              </a:spcBef>
            </a:pPr>
            <a:r>
              <a:rPr lang="en-US" altLang="en-US" sz="2000">
                <a:solidFill>
                  <a:srgbClr val="000000"/>
                </a:solidFill>
                <a:latin typeface="Arial" panose="020B0604020202020204" pitchFamily="34" charset="0"/>
              </a:rPr>
              <a:t>Welcome to Kindergarten in Everett Public Schools! We’re so glad you’ll be joining us in the fall 20__. It will be a wonderful and exciting new school year with lots of new things to do and learn.  Kindergarten begins with our families.  </a:t>
            </a:r>
          </a:p>
          <a:p>
            <a:pPr marL="0" marR="0" lvl="0" indent="0" algn="l" defTabSz="914400" rtl="0" eaLnBrk="1" fontAlgn="auto" latinLnBrk="0" hangingPunct="1">
              <a:lnSpc>
                <a:spcPct val="95000"/>
              </a:lnSpc>
              <a:spcBef>
                <a:spcPct val="0"/>
              </a:spcBef>
              <a:spcAft>
                <a:spcPts val="0"/>
              </a:spcAft>
              <a:buClrTx/>
              <a:buSzTx/>
              <a:buFontTx/>
              <a:buNone/>
              <a:tabLst/>
              <a:defRPr/>
            </a:pPr>
            <a:r>
              <a:rPr lang="en-US" altLang="en-US" sz="2000">
                <a:solidFill>
                  <a:srgbClr val="000000"/>
                </a:solidFill>
                <a:latin typeface="Arial" panose="020B0604020202020204" pitchFamily="34" charset="0"/>
              </a:rPr>
              <a:t>Speak to the slide – may want to highlight:</a:t>
            </a:r>
            <a:endParaRPr lang="en-US" altLang="en-US" sz="2000" b="1">
              <a:solidFill>
                <a:srgbClr val="000000"/>
              </a:solidFill>
              <a:latin typeface="Arial" panose="020B0604020202020204" pitchFamily="34" charset="0"/>
            </a:endParaRPr>
          </a:p>
          <a:p>
            <a:pPr marL="342900" indent="-342900" eaLnBrk="1" hangingPunct="1">
              <a:lnSpc>
                <a:spcPct val="95000"/>
              </a:lnSpc>
              <a:spcBef>
                <a:spcPct val="0"/>
              </a:spcBef>
              <a:buFont typeface="Arial" panose="020B0604020202020204" pitchFamily="34" charset="0"/>
              <a:buChar char="•"/>
            </a:pPr>
            <a:r>
              <a:rPr lang="en-US" altLang="en-US" sz="2000" b="0">
                <a:solidFill>
                  <a:srgbClr val="000000"/>
                </a:solidFill>
                <a:latin typeface="Arial" panose="020B0604020202020204" pitchFamily="34" charset="0"/>
              </a:rPr>
              <a:t>State Funded Kindergarten</a:t>
            </a:r>
          </a:p>
          <a:p>
            <a:pPr marL="342900" indent="-342900" eaLnBrk="1" hangingPunct="1">
              <a:lnSpc>
                <a:spcPct val="95000"/>
              </a:lnSpc>
              <a:spcBef>
                <a:spcPct val="0"/>
              </a:spcBef>
              <a:buFont typeface="Arial" panose="020B0604020202020204" pitchFamily="34" charset="0"/>
              <a:buChar char="•"/>
            </a:pPr>
            <a:r>
              <a:rPr lang="en-US" altLang="en-US" sz="2000" b="0">
                <a:solidFill>
                  <a:srgbClr val="000000"/>
                </a:solidFill>
                <a:latin typeface="Arial" panose="020B0604020202020204" pitchFamily="34" charset="0"/>
              </a:rPr>
              <a:t>Recognizing a smooth transition</a:t>
            </a:r>
          </a:p>
          <a:p>
            <a:pPr marL="342900" indent="-342900" eaLnBrk="1" hangingPunct="1">
              <a:lnSpc>
                <a:spcPct val="95000"/>
              </a:lnSpc>
              <a:spcBef>
                <a:spcPct val="0"/>
              </a:spcBef>
              <a:buFont typeface="Arial" panose="020B0604020202020204" pitchFamily="34" charset="0"/>
              <a:buChar char="•"/>
            </a:pPr>
            <a:r>
              <a:rPr lang="en-US" altLang="en-US" sz="2000" b="0">
                <a:solidFill>
                  <a:srgbClr val="000000"/>
                </a:solidFill>
                <a:latin typeface="Arial" panose="020B0604020202020204" pitchFamily="34" charset="0"/>
              </a:rPr>
              <a:t>Instead of starting the very first day with other 1-5</a:t>
            </a:r>
            <a:r>
              <a:rPr lang="en-US" altLang="en-US" sz="2000" b="0" baseline="30000">
                <a:solidFill>
                  <a:srgbClr val="000000"/>
                </a:solidFill>
                <a:latin typeface="Arial" panose="020B0604020202020204" pitchFamily="34" charset="0"/>
              </a:rPr>
              <a:t>th</a:t>
            </a:r>
            <a:r>
              <a:rPr lang="en-US" altLang="en-US" sz="2000" b="0">
                <a:solidFill>
                  <a:srgbClr val="000000"/>
                </a:solidFill>
                <a:latin typeface="Arial" panose="020B0604020202020204" pitchFamily="34" charset="0"/>
              </a:rPr>
              <a:t> grade students, families are invited to an individualize/personal meeting with your child’s teacher</a:t>
            </a:r>
          </a:p>
          <a:p>
            <a:pPr marL="0" indent="0" eaLnBrk="1" hangingPunct="1">
              <a:lnSpc>
                <a:spcPct val="95000"/>
              </a:lnSpc>
              <a:spcBef>
                <a:spcPct val="0"/>
              </a:spcBef>
              <a:buFont typeface="Arial" panose="020B0604020202020204" pitchFamily="34" charset="0"/>
              <a:buNone/>
            </a:pPr>
            <a:endParaRPr lang="en-US" altLang="en-US" sz="2000" b="0">
              <a:solidFill>
                <a:srgbClr val="000000"/>
              </a:solidFill>
              <a:latin typeface="Arial" panose="020B0604020202020204" pitchFamily="34" charset="0"/>
            </a:endParaRPr>
          </a:p>
          <a:p>
            <a:pPr marL="0" indent="0" eaLnBrk="1" hangingPunct="1">
              <a:lnSpc>
                <a:spcPct val="95000"/>
              </a:lnSpc>
              <a:spcBef>
                <a:spcPct val="0"/>
              </a:spcBef>
              <a:buFont typeface="Arial" panose="020B0604020202020204" pitchFamily="34" charset="0"/>
              <a:buNone/>
            </a:pPr>
            <a:endParaRPr lang="en-US" altLang="en-US" sz="2000" b="0">
              <a:solidFill>
                <a:srgbClr val="00000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8792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a:t>Family Connection Meetings are one component of WaKIDS.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a:t>The purpose is to begin building a strong relationship between your child’s teacher and your family.</a:t>
            </a:r>
            <a:endParaRPr lang="en-US" sz="2000"/>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37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2000" dirty="0"/>
              <a:t>While family connections is one of the important components of kindergarten, through </a:t>
            </a:r>
            <a:r>
              <a:rPr lang="en-US" altLang="en-US" sz="2000" dirty="0" err="1"/>
              <a:t>WaKIDS</a:t>
            </a:r>
            <a:r>
              <a:rPr lang="en-US" altLang="en-US" sz="2000" dirty="0"/>
              <a:t> there are two other components:  Whole child assessment and collaboration between kindergarten and preschool teachers. </a:t>
            </a:r>
            <a:r>
              <a:rPr lang="en-US" altLang="en-US" sz="2000" baseline="0" dirty="0"/>
              <a:t> </a:t>
            </a:r>
            <a:r>
              <a:rPr lang="en-US" altLang="en-US" sz="2000" dirty="0" err="1"/>
              <a:t>WaKIDS</a:t>
            </a:r>
            <a:r>
              <a:rPr lang="en-US" altLang="en-US" sz="2000" dirty="0"/>
              <a:t> ensures that children in Washington get a great start in kindergarten.  All three components serve as a transition process that result in creating a pathway toward your child’s success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cs typeface="Calibri"/>
            </a:endParaRPr>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0316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2000" dirty="0"/>
              <a:t>Optional</a:t>
            </a:r>
            <a:r>
              <a:rPr lang="en-US" sz="2000" dirty="0"/>
              <a:t> </a:t>
            </a:r>
            <a:r>
              <a:rPr lang="en-US" sz="2000" dirty="0" err="1"/>
              <a:t>WaKIDS</a:t>
            </a:r>
            <a:r>
              <a:rPr lang="en-US" sz="2000" baseline="0" dirty="0"/>
              <a:t> 4min Video: </a:t>
            </a:r>
            <a:r>
              <a:rPr lang="en-US" sz="2000" baseline="0" dirty="0">
                <a:hlinkClick r:id="rId3"/>
              </a:rPr>
              <a:t>https://www.youtube.com/watch?time_continue=29&amp;v=zO7JAHpqLyU</a:t>
            </a:r>
            <a:endParaRPr lang="en-US" sz="2000" baseline="0">
              <a:cs typeface="Calibri"/>
              <a:hlinkClick r:id="" action="ppaction://noaction"/>
            </a:endParaRPr>
          </a:p>
          <a:p>
            <a:pPr marL="0" marR="0" lvl="0" indent="0" algn="l" defTabSz="914400">
              <a:lnSpc>
                <a:spcPct val="100000"/>
              </a:lnSpc>
              <a:spcBef>
                <a:spcPts val="0"/>
              </a:spcBef>
              <a:spcAft>
                <a:spcPts val="0"/>
              </a:spcAft>
              <a:buClrTx/>
              <a:buSzTx/>
              <a:buFontTx/>
              <a:buNone/>
              <a:tabLst/>
              <a:defRPr/>
            </a:pPr>
            <a:endParaRPr lang="en-US" sz="2000" dirty="0">
              <a:cs typeface="Calibri"/>
            </a:endParaRPr>
          </a:p>
          <a:p>
            <a:pPr>
              <a:defRPr/>
            </a:pPr>
            <a:endParaRPr lang="en-US" sz="2000">
              <a:cs typeface="Calibri"/>
            </a:endParaRPr>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8443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a:t>These six over arching skills are embedded</a:t>
            </a:r>
            <a:r>
              <a:rPr lang="en-US" sz="2000" b="0" baseline="0"/>
              <a:t> into all content areas.</a:t>
            </a:r>
          </a:p>
          <a:p>
            <a:r>
              <a:rPr lang="en-US" sz="2000" b="1"/>
              <a:t>Individual schools add own information</a:t>
            </a:r>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0107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a:solidFill>
                  <a:srgbClr val="000000"/>
                </a:solidFill>
                <a:latin typeface="Arial" panose="020B0604020202020204" pitchFamily="34" charset="0"/>
              </a:rPr>
              <a:t>Kindergarten is more than just academics. It’s also about learning how to get along with others and how to manage oneself in a group setting.  </a:t>
            </a:r>
          </a:p>
          <a:p>
            <a:r>
              <a:rPr lang="en-US" sz="2000"/>
              <a:t>Individual schools add own information</a:t>
            </a:r>
          </a:p>
        </p:txBody>
      </p:sp>
      <p:sp>
        <p:nvSpPr>
          <p:cNvPr id="4" name="Slide Number Placeholder 3"/>
          <p:cNvSpPr>
            <a:spLocks noGrp="1"/>
          </p:cNvSpPr>
          <p:nvPr>
            <p:ph type="sldNum" sz="quarter" idx="10"/>
          </p:nvPr>
        </p:nvSpPr>
        <p:spPr/>
        <p:txBody>
          <a:bodyPr/>
          <a:lstStyle/>
          <a:p>
            <a:fld id="{6B98CF0C-D659-45FC-ACF3-61AA2C80F22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1754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002060"/>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white">
                    <a:tint val="75000"/>
                  </a:prstClr>
                </a:solidFill>
              </a:rPr>
              <a:t>11/6/2014</a:t>
            </a: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57B102F-9C53-44F7-9C0B-79C79B6BE93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42316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11/6/2014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32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11/6/2014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30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11/6/2014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6172200"/>
            <a:ext cx="1428950" cy="581106"/>
          </a:xfrm>
          <a:prstGeom prst="rect">
            <a:avLst/>
          </a:prstGeom>
        </p:spPr>
      </p:pic>
    </p:spTree>
    <p:extLst>
      <p:ext uri="{BB962C8B-B14F-4D97-AF65-F5344CB8AC3E}">
        <p14:creationId xmlns:p14="http://schemas.microsoft.com/office/powerpoint/2010/main" val="9841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11/6/2014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63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11/6/2014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74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11/6/2014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36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11/6/2014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46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11/6/2014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72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11/6/2014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11/6/2014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03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11000">
              <a:srgbClr val="85C2FF"/>
            </a:gs>
            <a:gs pos="100000">
              <a:srgbClr val="C4D6EB"/>
            </a:gs>
            <a:gs pos="100000">
              <a:srgbClr val="FFEBFA"/>
            </a:gs>
          </a:gsLst>
          <a:lin ang="16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pitchFamily="34" charset="0"/>
              </a:defRPr>
            </a:lvl1pPr>
          </a:lstStyle>
          <a:p>
            <a:r>
              <a:rPr lang="en-US">
                <a:solidFill>
                  <a:prstClr val="black">
                    <a:tint val="75000"/>
                  </a:prstClr>
                </a:solidFill>
              </a:rPr>
              <a:t>11/6/2014</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B102F-9C53-44F7-9C0B-79C79B6BE9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4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002060"/>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verettsd.org/Page/596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everettsd.org/Page/10597"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zO7JAHpqLyU?start=29&amp;feature=oembed" TargetMode="External"/><Relationship Id="rId5" Type="http://schemas.openxmlformats.org/officeDocument/2006/relationships/image" Target="../media/image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447801"/>
            <a:ext cx="8534400" cy="64008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tabLst>
                <a:tab pos="5148263" algn="l"/>
              </a:tabLst>
            </a:pPr>
            <a:r>
              <a:rPr lang="en-US" sz="3600" b="1" dirty="0">
                <a:solidFill>
                  <a:srgbClr val="D9531E"/>
                </a:solidFill>
                <a:effectLst>
                  <a:outerShdw blurRad="38100" dist="38100" dir="2700000" algn="tl">
                    <a:srgbClr val="000000">
                      <a:alpha val="43137"/>
                    </a:srgbClr>
                  </a:outerShdw>
                </a:effectLst>
                <a:latin typeface="Arial"/>
                <a:cs typeface="Arial"/>
              </a:rPr>
              <a:t>Everett Public Schools</a:t>
            </a:r>
          </a:p>
          <a:p>
            <a:pPr marL="0" indent="0" algn="ctr">
              <a:buFont typeface="Arial" pitchFamily="34" charset="0"/>
              <a:buNone/>
              <a:tabLst>
                <a:tab pos="5148263" algn="l"/>
              </a:tabLst>
            </a:pPr>
            <a:r>
              <a:rPr lang="en-US" sz="3600" b="1" dirty="0">
                <a:solidFill>
                  <a:srgbClr val="D9531E"/>
                </a:solidFill>
                <a:effectLst>
                  <a:outerShdw blurRad="38100" dist="38100" dir="2700000" algn="tl">
                    <a:srgbClr val="000000">
                      <a:alpha val="43137"/>
                    </a:srgbClr>
                  </a:outerShdw>
                </a:effectLst>
                <a:latin typeface="Arial"/>
                <a:cs typeface="Arial"/>
              </a:rPr>
              <a:t>2021</a:t>
            </a:r>
            <a:b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F79646"/>
                </a:solidFill>
                <a:latin typeface="Myriad Pro"/>
              </a:rPr>
              <a:t>	</a:t>
            </a:r>
          </a:p>
          <a:p>
            <a:pPr marL="0" indent="0">
              <a:buFont typeface="Arial" pitchFamily="34" charset="0"/>
              <a:buNone/>
              <a:tabLst>
                <a:tab pos="5148263" algn="l"/>
              </a:tabLst>
            </a:pPr>
            <a:endParaRPr lang="en-US" sz="2400" b="1">
              <a:solidFill>
                <a:srgbClr val="F79646">
                  <a:lumMod val="75000"/>
                </a:srgbClr>
              </a:solidFill>
              <a:effectLst>
                <a:outerShdw blurRad="38100" dist="38100" dir="2700000" algn="tl">
                  <a:srgbClr val="000000">
                    <a:alpha val="43137"/>
                  </a:srgbClr>
                </a:outerShdw>
              </a:effectLst>
              <a:latin typeface="Myriad Pro" pitchFamily="34" charset="0"/>
            </a:endParaRPr>
          </a:p>
          <a:p>
            <a:pPr marL="0" indent="0">
              <a:buFont typeface="Arial" pitchFamily="34" charset="0"/>
              <a:buNone/>
              <a:tabLst>
                <a:tab pos="5148263" algn="l"/>
              </a:tabLst>
            </a:pPr>
            <a:endParaRPr lang="en-US" sz="2000">
              <a:solidFill>
                <a:srgbClr val="002060"/>
              </a:solidFill>
              <a:latin typeface="Myriad Pro" pitchFamily="34" charset="0"/>
            </a:endParaRPr>
          </a:p>
          <a:p>
            <a:pPr marL="0" indent="0">
              <a:buFont typeface="Arial" pitchFamily="34" charset="0"/>
              <a:buNone/>
              <a:tabLst>
                <a:tab pos="5148263" algn="l"/>
              </a:tabLst>
            </a:pPr>
            <a:r>
              <a:rPr lang="en-US" sz="2400" b="1" dirty="0">
                <a:solidFill>
                  <a:srgbClr val="F79646"/>
                </a:solidFill>
                <a:latin typeface="Myriad Pro"/>
              </a:rPr>
              <a:t>					</a:t>
            </a: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457200" lvl="1" indent="0">
              <a:buFont typeface="Arial" pitchFamily="34" charset="0"/>
              <a:buNone/>
            </a:pPr>
            <a:endParaRPr lang="en-US">
              <a:solidFill>
                <a:prstClr val="black"/>
              </a:solidFill>
              <a:latin typeface="Myriad Pro"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40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 Kindergarten!</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1E629E2-9CAF-43D4-857D-DBD17AD93447}"/>
              </a:ext>
            </a:extLst>
          </p:cNvPr>
          <p:cNvPicPr>
            <a:picLocks noChangeAspect="1"/>
          </p:cNvPicPr>
          <p:nvPr/>
        </p:nvPicPr>
        <p:blipFill rotWithShape="1">
          <a:blip r:embed="rId3"/>
          <a:srcRect r="2271"/>
          <a:stretch/>
        </p:blipFill>
        <p:spPr>
          <a:xfrm>
            <a:off x="2247900" y="3048000"/>
            <a:ext cx="4648200" cy="280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644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95300" y="1676400"/>
            <a:ext cx="8382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Plan-Do-Reflect</a:t>
            </a:r>
            <a:b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a:solidFill>
                  <a:srgbClr val="D9531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through intentional choice, action and reflection</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5EEE511-7AC7-43BD-BA8B-A95D6C55CD44}"/>
              </a:ext>
            </a:extLst>
          </p:cNvPr>
          <p:cNvSpPr txBox="1"/>
          <p:nvPr/>
        </p:nvSpPr>
        <p:spPr>
          <a:xfrm>
            <a:off x="685800" y="1990353"/>
            <a:ext cx="3886200" cy="3170099"/>
          </a:xfrm>
          <a:prstGeom prst="rect">
            <a:avLst/>
          </a:prstGeom>
          <a:noFill/>
          <a:ln>
            <a:solidFill>
              <a:srgbClr val="01447B"/>
            </a:solidFill>
          </a:ln>
        </p:spPr>
        <p:txBody>
          <a:bodyPr wrap="square" rtlCol="0">
            <a:spAutoFit/>
          </a:bodyPr>
          <a:lstStyle/>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Plan a self-selected project based on interests</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Construct meaning</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Interact with peers</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Process new information</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Evaluate own learning</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Managing self</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Inspire others to try new ideas</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Become an expert</a:t>
            </a:r>
          </a:p>
        </p:txBody>
      </p:sp>
      <p:sp>
        <p:nvSpPr>
          <p:cNvPr id="2" name="TextBox 1">
            <a:extLst>
              <a:ext uri="{FF2B5EF4-FFF2-40B4-BE49-F238E27FC236}">
                <a16:creationId xmlns:a16="http://schemas.microsoft.com/office/drawing/2014/main" id="{4B1D2C27-B40A-4BDE-9557-698218DCBB50}"/>
              </a:ext>
            </a:extLst>
          </p:cNvPr>
          <p:cNvSpPr txBox="1"/>
          <p:nvPr/>
        </p:nvSpPr>
        <p:spPr>
          <a:xfrm>
            <a:off x="1219200" y="1602653"/>
            <a:ext cx="2819400" cy="400110"/>
          </a:xfrm>
          <a:prstGeom prst="rect">
            <a:avLst/>
          </a:prstGeom>
          <a:noFill/>
        </p:spPr>
        <p:txBody>
          <a:bodyPr wrap="square" rtlCol="0">
            <a:spAutoFit/>
          </a:bodyPr>
          <a:lstStyle/>
          <a:p>
            <a:pPr algn="ctr"/>
            <a:r>
              <a:rPr lang="en-US" sz="2000">
                <a:solidFill>
                  <a:srgbClr val="01447B"/>
                </a:solidFill>
                <a:latin typeface="Arial" panose="020B0604020202020204" pitchFamily="34" charset="0"/>
                <a:cs typeface="Arial" panose="020B0604020202020204" pitchFamily="34" charset="0"/>
              </a:rPr>
              <a:t>Students</a:t>
            </a:r>
          </a:p>
        </p:txBody>
      </p:sp>
      <p:sp>
        <p:nvSpPr>
          <p:cNvPr id="8" name="TextBox 7">
            <a:extLst>
              <a:ext uri="{FF2B5EF4-FFF2-40B4-BE49-F238E27FC236}">
                <a16:creationId xmlns:a16="http://schemas.microsoft.com/office/drawing/2014/main" id="{EDB8FFD7-0E74-4A21-970F-9BFEC5B00E9D}"/>
              </a:ext>
            </a:extLst>
          </p:cNvPr>
          <p:cNvSpPr txBox="1"/>
          <p:nvPr/>
        </p:nvSpPr>
        <p:spPr>
          <a:xfrm>
            <a:off x="4800600" y="1990352"/>
            <a:ext cx="3886200" cy="3170099"/>
          </a:xfrm>
          <a:prstGeom prst="rect">
            <a:avLst/>
          </a:prstGeom>
          <a:noFill/>
          <a:ln>
            <a:solidFill>
              <a:srgbClr val="01447B"/>
            </a:solidFill>
          </a:ln>
        </p:spPr>
        <p:txBody>
          <a:bodyPr wrap="square" rtlCol="0">
            <a:spAutoFit/>
          </a:bodyPr>
          <a:lstStyle/>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Provide a rich learning environment</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Observe and support students</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Ensure students do the hard work</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Coach for risk taking</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Listen, interact and question to extend students’ thinking</a:t>
            </a:r>
          </a:p>
          <a:p>
            <a:pPr marL="342900" indent="-342900">
              <a:buFont typeface="Arial" panose="020B0604020202020204" pitchFamily="34" charset="0"/>
              <a:buChar char="•"/>
            </a:pPr>
            <a:r>
              <a:rPr lang="en-US" sz="2000">
                <a:solidFill>
                  <a:srgbClr val="01447B"/>
                </a:solidFill>
                <a:latin typeface="Arial" panose="020B0604020202020204" pitchFamily="34" charset="0"/>
                <a:cs typeface="Arial" panose="020B0604020202020204" pitchFamily="34" charset="0"/>
              </a:rPr>
              <a:t>Validate students as experts</a:t>
            </a:r>
          </a:p>
        </p:txBody>
      </p:sp>
      <p:sp>
        <p:nvSpPr>
          <p:cNvPr id="9" name="TextBox 8">
            <a:extLst>
              <a:ext uri="{FF2B5EF4-FFF2-40B4-BE49-F238E27FC236}">
                <a16:creationId xmlns:a16="http://schemas.microsoft.com/office/drawing/2014/main" id="{9BB4869D-2F5B-4F20-8142-E0E742DFF17A}"/>
              </a:ext>
            </a:extLst>
          </p:cNvPr>
          <p:cNvSpPr txBox="1"/>
          <p:nvPr/>
        </p:nvSpPr>
        <p:spPr>
          <a:xfrm>
            <a:off x="5334000" y="1630362"/>
            <a:ext cx="2819400" cy="400110"/>
          </a:xfrm>
          <a:prstGeom prst="rect">
            <a:avLst/>
          </a:prstGeom>
          <a:noFill/>
        </p:spPr>
        <p:txBody>
          <a:bodyPr wrap="square" rtlCol="0">
            <a:spAutoFit/>
          </a:bodyPr>
          <a:lstStyle/>
          <a:p>
            <a:pPr algn="ctr"/>
            <a:r>
              <a:rPr lang="en-US" sz="2000">
                <a:solidFill>
                  <a:srgbClr val="01447B"/>
                </a:solidFill>
                <a:latin typeface="Arial" panose="020B0604020202020204" pitchFamily="34" charset="0"/>
                <a:cs typeface="Arial" panose="020B0604020202020204" pitchFamily="34" charset="0"/>
              </a:rPr>
              <a:t>Teachers</a:t>
            </a:r>
          </a:p>
        </p:txBody>
      </p:sp>
      <p:pic>
        <p:nvPicPr>
          <p:cNvPr id="11" name="Picture 6">
            <a:extLst>
              <a:ext uri="{FF2B5EF4-FFF2-40B4-BE49-F238E27FC236}">
                <a16:creationId xmlns:a16="http://schemas.microsoft.com/office/drawing/2014/main" id="{E5AAE949-E878-4D10-A93D-7F6B648442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303" y="5474798"/>
            <a:ext cx="2160291" cy="102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1A373731-DAFB-4D92-BCDD-8C48B2DD76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568" y="5269844"/>
            <a:ext cx="1961728" cy="143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a:extLst>
              <a:ext uri="{FF2B5EF4-FFF2-40B4-BE49-F238E27FC236}">
                <a16:creationId xmlns:a16="http://schemas.microsoft.com/office/drawing/2014/main" id="{6DD56C70-6566-404C-888E-65EC293941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5455" y="5263434"/>
            <a:ext cx="1818726" cy="141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80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600201"/>
            <a:ext cx="8001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3200">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4000" b="1" dirty="0">
                <a:solidFill>
                  <a:srgbClr val="01447B"/>
                </a:solidFill>
                <a:effectLst>
                  <a:outerShdw blurRad="38100" dist="38100" dir="2700000" algn="tl">
                    <a:srgbClr val="000000">
                      <a:alpha val="43137"/>
                    </a:srgbClr>
                  </a:outerShdw>
                </a:effectLst>
                <a:latin typeface="Arial"/>
                <a:cs typeface="Arial"/>
              </a:rPr>
              <a:t>Illustrative Mathematics</a:t>
            </a:r>
            <a:endParaRPr lang="en-US" sz="40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3AEAC-0ECF-4335-9785-F12964B09849}"/>
              </a:ext>
            </a:extLst>
          </p:cNvPr>
          <p:cNvSpPr txBox="1"/>
          <p:nvPr/>
        </p:nvSpPr>
        <p:spPr>
          <a:xfrm>
            <a:off x="744838" y="1718517"/>
            <a:ext cx="7947211" cy="5016758"/>
          </a:xfrm>
          <a:prstGeom prst="rect">
            <a:avLst/>
          </a:prstGeom>
          <a:noFill/>
        </p:spPr>
        <p:txBody>
          <a:bodyPr wrap="square" lIns="91440" tIns="45720" rIns="91440" bIns="45720" rtlCol="0" anchor="t">
            <a:spAutoFit/>
          </a:bodyPr>
          <a:lstStyle/>
          <a:p>
            <a:r>
              <a:rPr lang="en-US" sz="2000" dirty="0">
                <a:solidFill>
                  <a:srgbClr val="01447B"/>
                </a:solidFill>
                <a:latin typeface="Arial"/>
                <a:cs typeface="Arial"/>
              </a:rPr>
              <a:t>The big ideas in kindergarten include;</a:t>
            </a:r>
            <a:r>
              <a:rPr lang="en-US" sz="2000" dirty="0">
                <a:solidFill>
                  <a:srgbClr val="01447B"/>
                </a:solidFill>
                <a:latin typeface="Arial"/>
                <a:ea typeface="+mn-lt"/>
                <a:cs typeface="Arial"/>
              </a:rPr>
              <a:t> </a:t>
            </a:r>
            <a:r>
              <a:rPr lang="en-US" sz="2000" dirty="0">
                <a:solidFill>
                  <a:schemeClr val="tx2"/>
                </a:solidFill>
                <a:latin typeface="Arial"/>
                <a:ea typeface="+mn-lt"/>
                <a:cs typeface="Arial"/>
              </a:rPr>
              <a:t>re</a:t>
            </a:r>
            <a:r>
              <a:rPr lang="en-US" sz="2000" dirty="0">
                <a:solidFill>
                  <a:schemeClr val="tx2"/>
                </a:solidFill>
                <a:latin typeface="Arial"/>
                <a:ea typeface="+mn-lt"/>
                <a:cs typeface="Calibri"/>
              </a:rPr>
              <a:t>presenting</a:t>
            </a:r>
            <a:r>
              <a:rPr lang="en-US" sz="2000" dirty="0">
                <a:solidFill>
                  <a:schemeClr val="tx2"/>
                </a:solidFill>
                <a:latin typeface="Arial"/>
                <a:ea typeface="+mn-lt"/>
                <a:cs typeface="+mn-lt"/>
              </a:rPr>
              <a:t> and comparing whole numbers, initially with sets of objects; understanding and applying addition and subtraction; and describing shapes and space. More time in kindergarten is devoted to numbers than to other topics.</a:t>
            </a:r>
          </a:p>
          <a:p>
            <a:endParaRPr lang="en-US" sz="2000" dirty="0">
              <a:solidFill>
                <a:schemeClr val="tx2"/>
              </a:solidFill>
              <a:latin typeface="Arial" panose="020B0604020202020204" pitchFamily="34" charset="0"/>
              <a:cs typeface="Calibri"/>
            </a:endParaRPr>
          </a:p>
          <a:p>
            <a:r>
              <a:rPr lang="en-US" sz="2000" dirty="0">
                <a:ea typeface="+mn-lt"/>
                <a:cs typeface="+mn-lt"/>
              </a:rPr>
              <a:t>The mathematical work for kindergarten is partitioned into 8 units:</a:t>
            </a:r>
          </a:p>
          <a:p>
            <a:pPr marL="342900" indent="-342900">
              <a:buAutoNum type="arabicPeriod"/>
            </a:pPr>
            <a:r>
              <a:rPr lang="en-US" sz="2000" dirty="0">
                <a:ea typeface="+mn-lt"/>
                <a:cs typeface="+mn-lt"/>
              </a:rPr>
              <a:t>Math in Our World</a:t>
            </a:r>
          </a:p>
          <a:p>
            <a:pPr marL="342900" indent="-342900">
              <a:buAutoNum type="arabicPeriod"/>
            </a:pPr>
            <a:r>
              <a:rPr lang="en-US" sz="2000" dirty="0">
                <a:ea typeface="+mn-lt"/>
                <a:cs typeface="+mn-lt"/>
              </a:rPr>
              <a:t>Numbers 1–10</a:t>
            </a:r>
          </a:p>
          <a:p>
            <a:pPr marL="342900" indent="-342900">
              <a:buAutoNum type="arabicPeriod"/>
            </a:pPr>
            <a:r>
              <a:rPr lang="en-US" sz="2000" dirty="0">
                <a:ea typeface="+mn-lt"/>
                <a:cs typeface="+mn-lt"/>
              </a:rPr>
              <a:t>Flat Shapes All Around Us</a:t>
            </a:r>
          </a:p>
          <a:p>
            <a:pPr marL="342900" indent="-342900">
              <a:buAutoNum type="arabicPeriod"/>
            </a:pPr>
            <a:r>
              <a:rPr lang="en-US" sz="2000" dirty="0">
                <a:ea typeface="+mn-lt"/>
                <a:cs typeface="+mn-lt"/>
              </a:rPr>
              <a:t>Understanding Addition and Subtraction</a:t>
            </a:r>
          </a:p>
          <a:p>
            <a:pPr marL="342900" indent="-342900">
              <a:buAutoNum type="arabicPeriod"/>
            </a:pPr>
            <a:r>
              <a:rPr lang="en-US" sz="2000" dirty="0">
                <a:ea typeface="+mn-lt"/>
                <a:cs typeface="+mn-lt"/>
              </a:rPr>
              <a:t>Composing and Decomposing Numbers to 10</a:t>
            </a:r>
          </a:p>
          <a:p>
            <a:pPr marL="342900" indent="-342900">
              <a:buAutoNum type="arabicPeriod"/>
            </a:pPr>
            <a:r>
              <a:rPr lang="en-US" sz="2000" dirty="0">
                <a:ea typeface="+mn-lt"/>
                <a:cs typeface="+mn-lt"/>
              </a:rPr>
              <a:t>Numbers 0-20</a:t>
            </a:r>
          </a:p>
          <a:p>
            <a:pPr marL="342900" indent="-342900">
              <a:buAutoNum type="arabicPeriod"/>
            </a:pPr>
            <a:r>
              <a:rPr lang="en-US" sz="2000" dirty="0">
                <a:ea typeface="+mn-lt"/>
                <a:cs typeface="+mn-lt"/>
              </a:rPr>
              <a:t>Solid Shapes All Around Us</a:t>
            </a:r>
          </a:p>
          <a:p>
            <a:pPr marL="342900" indent="-342900">
              <a:buAutoNum type="arabicPeriod"/>
            </a:pPr>
            <a:r>
              <a:rPr lang="en-US" sz="2000" dirty="0">
                <a:ea typeface="+mn-lt"/>
                <a:cs typeface="+mn-lt"/>
              </a:rPr>
              <a:t>Putting It All Together</a:t>
            </a:r>
          </a:p>
          <a:p>
            <a:endParaRPr lang="en-US" sz="2000" dirty="0">
              <a:solidFill>
                <a:schemeClr val="tx2"/>
              </a:solidFill>
              <a:latin typeface="Arial" panose="020B0604020202020204" pitchFamily="34" charset="0"/>
              <a:cs typeface="Calibri"/>
            </a:endParaRPr>
          </a:p>
          <a:p>
            <a:endParaRPr lang="en-US" sz="2000" dirty="0">
              <a:solidFill>
                <a:srgbClr val="01447B"/>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664DF62-1E71-40CE-B16A-2BA8D043BFD5}"/>
              </a:ext>
            </a:extLst>
          </p:cNvPr>
          <p:cNvPicPr>
            <a:picLocks noChangeAspect="1"/>
          </p:cNvPicPr>
          <p:nvPr/>
        </p:nvPicPr>
        <p:blipFill rotWithShape="1">
          <a:blip r:embed="rId3"/>
          <a:srcRect l="5124" t="6898" r="4579" b="3429"/>
          <a:stretch/>
        </p:blipFill>
        <p:spPr>
          <a:xfrm>
            <a:off x="6460735" y="4080222"/>
            <a:ext cx="2418806" cy="1746838"/>
          </a:xfrm>
          <a:prstGeom prst="rect">
            <a:avLst/>
          </a:prstGeom>
        </p:spPr>
      </p:pic>
    </p:spTree>
    <p:extLst>
      <p:ext uri="{BB962C8B-B14F-4D97-AF65-F5344CB8AC3E}">
        <p14:creationId xmlns:p14="http://schemas.microsoft.com/office/powerpoint/2010/main" val="360445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600201"/>
            <a:ext cx="8001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4000">
              <a:solidFill>
                <a:srgbClr val="01447B"/>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Literacy: Oral language</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C331C22B-5D63-4C4A-BC51-DF18830D8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672" y="4112660"/>
            <a:ext cx="3244056" cy="242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9C566AA-BB93-40E8-A7A1-B5DB9F96DD69}"/>
              </a:ext>
            </a:extLst>
          </p:cNvPr>
          <p:cNvSpPr txBox="1"/>
          <p:nvPr/>
        </p:nvSpPr>
        <p:spPr>
          <a:xfrm>
            <a:off x="685800" y="1554163"/>
            <a:ext cx="7772400" cy="2677656"/>
          </a:xfrm>
          <a:prstGeom prst="rect">
            <a:avLst/>
          </a:prstGeom>
          <a:noFill/>
        </p:spPr>
        <p:txBody>
          <a:bodyPr wrap="square" rtlCol="0">
            <a:spAutoFit/>
          </a:bodyPr>
          <a:lstStyle/>
          <a:p>
            <a:pPr marL="285750" indent="-28575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Listening and understanding</a:t>
            </a:r>
          </a:p>
          <a:p>
            <a:pPr marL="285750" indent="-28575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Expressing thoughts, feelings and ideas</a:t>
            </a:r>
          </a:p>
          <a:p>
            <a:pPr marL="285750" indent="-28575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Learning and using new words</a:t>
            </a:r>
          </a:p>
          <a:p>
            <a:pPr marL="285750" indent="-28575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Retelling familiar stories</a:t>
            </a:r>
          </a:p>
          <a:p>
            <a:pPr marL="285750" indent="-28575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Taking turns in classroom conversations</a:t>
            </a:r>
          </a:p>
          <a:p>
            <a:endParaRPr lang="en-US"/>
          </a:p>
        </p:txBody>
      </p:sp>
    </p:spTree>
    <p:extLst>
      <p:ext uri="{BB962C8B-B14F-4D97-AF65-F5344CB8AC3E}">
        <p14:creationId xmlns:p14="http://schemas.microsoft.com/office/powerpoint/2010/main" val="337987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600201"/>
            <a:ext cx="8382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Myriad Pro"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Literacy: Learning how stories work</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84AA9ED-E835-44B8-82C5-A079AB0139EC}"/>
              </a:ext>
            </a:extLst>
          </p:cNvPr>
          <p:cNvSpPr txBox="1"/>
          <p:nvPr/>
        </p:nvSpPr>
        <p:spPr>
          <a:xfrm>
            <a:off x="571500" y="1442687"/>
            <a:ext cx="8001000" cy="3323987"/>
          </a:xfrm>
          <a:prstGeom prst="rect">
            <a:avLst/>
          </a:prstGeom>
          <a:noFill/>
        </p:spPr>
        <p:txBody>
          <a:bodyPr wrap="square" rtlCol="0">
            <a:spAutoFit/>
          </a:bodyPr>
          <a:lstStyle/>
          <a:p>
            <a:r>
              <a:rPr lang="en-US" sz="3000">
                <a:solidFill>
                  <a:srgbClr val="D9531E"/>
                </a:solidFill>
                <a:latin typeface="Arial" panose="020B0604020202020204" pitchFamily="34" charset="0"/>
                <a:cs typeface="Arial" panose="020B0604020202020204" pitchFamily="34" charset="0"/>
              </a:rPr>
              <a:t>Telling about a memory</a:t>
            </a:r>
          </a:p>
          <a:p>
            <a:pPr marL="457200" indent="-45720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What happened?</a:t>
            </a:r>
          </a:p>
          <a:p>
            <a:pPr marL="457200" indent="-45720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Who was there? </a:t>
            </a:r>
          </a:p>
          <a:p>
            <a:pPr marL="457200" indent="-45720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Where did it happen?</a:t>
            </a:r>
          </a:p>
          <a:p>
            <a:pPr marL="457200" indent="-45720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How did you feel?</a:t>
            </a:r>
          </a:p>
          <a:p>
            <a:pPr marL="457200" indent="-457200">
              <a:buFont typeface="Arial" panose="020B0604020202020204" pitchFamily="34" charset="0"/>
              <a:buChar char="•"/>
            </a:pPr>
            <a:r>
              <a:rPr lang="en-US" sz="3000">
                <a:solidFill>
                  <a:srgbClr val="01447B"/>
                </a:solidFill>
                <a:latin typeface="Arial" panose="020B0604020202020204" pitchFamily="34" charset="0"/>
                <a:cs typeface="Arial" panose="020B0604020202020204" pitchFamily="34" charset="0"/>
              </a:rPr>
              <a:t>What did you say?</a:t>
            </a:r>
          </a:p>
          <a:p>
            <a:pPr marL="285750" indent="-285750">
              <a:buFont typeface="Arial" panose="020B0604020202020204" pitchFamily="34" charset="0"/>
              <a:buChar char="•"/>
            </a:pPr>
            <a:endParaRPr lang="en-US" sz="3000">
              <a:solidFill>
                <a:srgbClr val="01447B"/>
              </a:solidFill>
              <a:latin typeface="Arial" panose="020B0604020202020204" pitchFamily="34" charset="0"/>
              <a:cs typeface="Arial" panose="020B0604020202020204" pitchFamily="34" charset="0"/>
            </a:endParaRPr>
          </a:p>
        </p:txBody>
      </p:sp>
      <p:pic>
        <p:nvPicPr>
          <p:cNvPr id="21" name="Picture 5">
            <a:extLst>
              <a:ext uri="{FF2B5EF4-FFF2-40B4-BE49-F238E27FC236}">
                <a16:creationId xmlns:a16="http://schemas.microsoft.com/office/drawing/2014/main" id="{CFAB25BA-6A36-4E78-BD0A-5275706F2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94116"/>
            <a:ext cx="1469633" cy="205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36930DC1-B165-45BB-ABFE-7FBAF718F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18" y="2330355"/>
            <a:ext cx="3163888" cy="266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34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343400" y="1600201"/>
            <a:ext cx="44958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Literacy: Beginning to write</a:t>
            </a:r>
            <a:endParaRPr lang="en-US" sz="3600" b="1">
              <a:solidFill>
                <a:srgbClr val="01447B"/>
              </a:solidFill>
              <a:effectLst>
                <a:outerShdw blurRad="38100" dist="38100" dir="2700000" algn="tl">
                  <a:srgbClr val="000000">
                    <a:alpha val="43137"/>
                  </a:srgbClr>
                </a:outerShdw>
              </a:effectLst>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5" name="Picture 1">
            <a:extLst>
              <a:ext uri="{FF2B5EF4-FFF2-40B4-BE49-F238E27FC236}">
                <a16:creationId xmlns:a16="http://schemas.microsoft.com/office/drawing/2014/main" id="{F3DC65F3-42F4-4B28-9E40-9A78E07070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8384" y="1981200"/>
            <a:ext cx="3233879" cy="24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DCAAD0-F950-461D-9824-5856F9E22AD6}"/>
              </a:ext>
            </a:extLst>
          </p:cNvPr>
          <p:cNvSpPr txBox="1"/>
          <p:nvPr/>
        </p:nvSpPr>
        <p:spPr>
          <a:xfrm>
            <a:off x="685800" y="1646239"/>
            <a:ext cx="4343400" cy="4154984"/>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rgbClr val="01447B"/>
                </a:solidFill>
                <a:latin typeface="Arial" panose="020B0604020202020204" pitchFamily="34" charset="0"/>
                <a:cs typeface="Arial" panose="020B0604020202020204" pitchFamily="34" charset="0"/>
              </a:rPr>
              <a:t>Telling and drawing one’s own stories</a:t>
            </a:r>
          </a:p>
          <a:p>
            <a:pPr marL="285750" indent="-285750">
              <a:buFont typeface="Arial" panose="020B0604020202020204" pitchFamily="34" charset="0"/>
              <a:buChar char="•"/>
            </a:pPr>
            <a:r>
              <a:rPr lang="en-US" sz="2800">
                <a:solidFill>
                  <a:srgbClr val="01447B"/>
                </a:solidFill>
                <a:latin typeface="Arial" panose="020B0604020202020204" pitchFamily="34" charset="0"/>
                <a:cs typeface="Arial" panose="020B0604020202020204" pitchFamily="34" charset="0"/>
              </a:rPr>
              <a:t>Sounding out and writing letters and words</a:t>
            </a:r>
          </a:p>
          <a:p>
            <a:pPr marL="285750" indent="-285750">
              <a:buFont typeface="Arial" panose="020B0604020202020204" pitchFamily="34" charset="0"/>
              <a:buChar char="•"/>
            </a:pPr>
            <a:r>
              <a:rPr lang="en-US" sz="2800">
                <a:solidFill>
                  <a:srgbClr val="01447B"/>
                </a:solidFill>
                <a:latin typeface="Arial" panose="020B0604020202020204" pitchFamily="34" charset="0"/>
                <a:cs typeface="Arial" panose="020B0604020202020204" pitchFamily="34" charset="0"/>
              </a:rPr>
              <a:t>Using writing in a variety of ways</a:t>
            </a:r>
          </a:p>
          <a:p>
            <a:pPr marL="800100" lvl="1" indent="-342900">
              <a:buFont typeface="Courier New" panose="02070309020205020404" pitchFamily="49" charset="0"/>
              <a:buChar char="o"/>
            </a:pPr>
            <a:r>
              <a:rPr lang="en-US" sz="2400">
                <a:solidFill>
                  <a:srgbClr val="01447B"/>
                </a:solidFill>
                <a:latin typeface="Arial" panose="020B0604020202020204" pitchFamily="34" charset="0"/>
                <a:cs typeface="Arial" panose="020B0604020202020204" pitchFamily="34" charset="0"/>
              </a:rPr>
              <a:t>Labeling</a:t>
            </a:r>
          </a:p>
          <a:p>
            <a:pPr marL="800100" lvl="1" indent="-342900">
              <a:buFont typeface="Courier New" panose="02070309020205020404" pitchFamily="49" charset="0"/>
              <a:buChar char="o"/>
            </a:pPr>
            <a:r>
              <a:rPr lang="en-US" sz="2400">
                <a:solidFill>
                  <a:srgbClr val="01447B"/>
                </a:solidFill>
                <a:latin typeface="Arial" panose="020B0604020202020204" pitchFamily="34" charset="0"/>
                <a:cs typeface="Arial" panose="020B0604020202020204" pitchFamily="34" charset="0"/>
              </a:rPr>
              <a:t>Expressing opinions</a:t>
            </a:r>
          </a:p>
          <a:p>
            <a:pPr marL="800100" lvl="1" indent="-342900">
              <a:buFont typeface="Courier New" panose="02070309020205020404" pitchFamily="49" charset="0"/>
              <a:buChar char="o"/>
            </a:pPr>
            <a:r>
              <a:rPr lang="en-US" sz="2400">
                <a:solidFill>
                  <a:srgbClr val="01447B"/>
                </a:solidFill>
                <a:latin typeface="Arial" panose="020B0604020202020204" pitchFamily="34" charset="0"/>
                <a:cs typeface="Arial" panose="020B0604020202020204" pitchFamily="34" charset="0"/>
              </a:rPr>
              <a:t>Creating lists</a:t>
            </a:r>
          </a:p>
          <a:p>
            <a:pPr marL="800100" lvl="1" indent="-342900">
              <a:buFont typeface="Courier New" panose="02070309020205020404" pitchFamily="49" charset="0"/>
              <a:buChar char="o"/>
            </a:pPr>
            <a:r>
              <a:rPr lang="en-US" sz="2400">
                <a:solidFill>
                  <a:srgbClr val="01447B"/>
                </a:solidFill>
                <a:latin typeface="Arial" panose="020B0604020202020204" pitchFamily="34" charset="0"/>
                <a:cs typeface="Arial" panose="020B0604020202020204" pitchFamily="34" charset="0"/>
              </a:rPr>
              <a:t>Journaling</a:t>
            </a:r>
          </a:p>
        </p:txBody>
      </p:sp>
    </p:spTree>
    <p:extLst>
      <p:ext uri="{BB962C8B-B14F-4D97-AF65-F5344CB8AC3E}">
        <p14:creationId xmlns:p14="http://schemas.microsoft.com/office/powerpoint/2010/main" val="400423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85800" y="1600200"/>
            <a:ext cx="8001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3800" b="1">
              <a:solidFill>
                <a:srgbClr val="01447B"/>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Literacy: Beginning to read</a:t>
            </a:r>
            <a:endParaRPr lang="en-US" sz="3600" b="1">
              <a:solidFill>
                <a:srgbClr val="01447B"/>
              </a:solidFill>
              <a:effectLst>
                <a:outerShdw blurRad="38100" dist="38100" dir="2700000" algn="tl">
                  <a:srgbClr val="000000">
                    <a:alpha val="43137"/>
                  </a:srgbClr>
                </a:outerShdw>
              </a:effectLst>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a16="http://schemas.microsoft.com/office/drawing/2014/main" id="{3A269343-A8D6-4F7B-8978-2D5521BB6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24" y="4454349"/>
            <a:ext cx="2907792" cy="217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6A3A905-5111-43B9-962A-F325587CE140}"/>
              </a:ext>
            </a:extLst>
          </p:cNvPr>
          <p:cNvSpPr txBox="1"/>
          <p:nvPr/>
        </p:nvSpPr>
        <p:spPr>
          <a:xfrm>
            <a:off x="647700" y="1549947"/>
            <a:ext cx="5867400" cy="295465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solidFill>
                  <a:srgbClr val="01447B"/>
                </a:solidFill>
                <a:latin typeface="Arial"/>
                <a:cs typeface="Arial"/>
              </a:rPr>
              <a:t>Phonemic awareness</a:t>
            </a:r>
            <a:endParaRPr lang="en-US" dirty="0"/>
          </a:p>
          <a:p>
            <a:pPr marL="285750" indent="-285750">
              <a:buFont typeface="Arial" panose="020B0604020202020204" pitchFamily="34" charset="0"/>
              <a:buChar char="•"/>
            </a:pPr>
            <a:r>
              <a:rPr lang="en-US" sz="2800" dirty="0">
                <a:solidFill>
                  <a:srgbClr val="01447B"/>
                </a:solidFill>
                <a:latin typeface="Arial"/>
                <a:cs typeface="Arial"/>
              </a:rPr>
              <a:t>Phonics</a:t>
            </a:r>
            <a:endParaRPr lang="en-US" sz="2800" dirty="0">
              <a:solidFill>
                <a:srgbClr val="01447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rgbClr val="01447B"/>
                </a:solidFill>
                <a:latin typeface="Arial"/>
                <a:cs typeface="Arial"/>
              </a:rPr>
              <a:t>Sight words</a:t>
            </a:r>
          </a:p>
          <a:p>
            <a:pPr marL="285750" indent="-285750">
              <a:buFont typeface="Arial" panose="020B0604020202020204" pitchFamily="34" charset="0"/>
              <a:buChar char="•"/>
            </a:pPr>
            <a:r>
              <a:rPr lang="en-US" sz="2800" dirty="0">
                <a:solidFill>
                  <a:srgbClr val="01447B"/>
                </a:solidFill>
                <a:latin typeface="Arial"/>
                <a:cs typeface="Arial"/>
              </a:rPr>
              <a:t>Shared reading</a:t>
            </a:r>
          </a:p>
          <a:p>
            <a:pPr marL="285750" indent="-285750">
              <a:buFont typeface="Arial" panose="020B0604020202020204" pitchFamily="34" charset="0"/>
              <a:buChar char="•"/>
            </a:pPr>
            <a:r>
              <a:rPr lang="en-US" sz="2800" dirty="0">
                <a:solidFill>
                  <a:srgbClr val="01447B"/>
                </a:solidFill>
                <a:latin typeface="Arial"/>
                <a:cs typeface="Arial"/>
              </a:rPr>
              <a:t>Small flexible groups</a:t>
            </a:r>
          </a:p>
          <a:p>
            <a:pPr marL="285750" indent="-285750">
              <a:buFont typeface="Arial" panose="020B0604020202020204" pitchFamily="34" charset="0"/>
              <a:buChar char="•"/>
            </a:pPr>
            <a:r>
              <a:rPr lang="en-US" sz="2800" dirty="0">
                <a:solidFill>
                  <a:srgbClr val="01447B"/>
                </a:solidFill>
                <a:latin typeface="Arial"/>
                <a:cs typeface="Arial"/>
              </a:rPr>
              <a:t>Independent practice</a:t>
            </a:r>
          </a:p>
          <a:p>
            <a:endParaRPr lang="en-US">
              <a:cs typeface="Calibri"/>
            </a:endParaRPr>
          </a:p>
        </p:txBody>
      </p:sp>
      <p:pic>
        <p:nvPicPr>
          <p:cNvPr id="11" name="Picture 6">
            <a:extLst>
              <a:ext uri="{FF2B5EF4-FFF2-40B4-BE49-F238E27FC236}">
                <a16:creationId xmlns:a16="http://schemas.microsoft.com/office/drawing/2014/main" id="{63E0303C-7FF5-4E7C-A9D1-CC0B924C3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431056"/>
            <a:ext cx="2910122" cy="21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8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95300" y="1676400"/>
            <a:ext cx="8382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53C5E1D7-BA45-411A-BC5F-069EE6077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2005638" cy="149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8558DE5-3486-4490-8F8E-C35AFE642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371" y="3718117"/>
            <a:ext cx="2245186" cy="224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5190EC3-FB9F-4C85-86C6-6D07506B7C21}"/>
              </a:ext>
            </a:extLst>
          </p:cNvPr>
          <p:cNvSpPr txBox="1"/>
          <p:nvPr/>
        </p:nvSpPr>
        <p:spPr>
          <a:xfrm>
            <a:off x="685800" y="1417639"/>
            <a:ext cx="6019800" cy="6124754"/>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914400" lvl="1" indent="-457200">
              <a:buFont typeface="Courier New" panose="02070309020205020404" pitchFamily="49" charset="0"/>
              <a:buChar char="o"/>
              <a:defRPr sz="2200">
                <a:latin typeface="Arial" panose="020B0604020202020204" pitchFamily="34" charset="0"/>
                <a:cs typeface="Arial" panose="020B0604020202020204" pitchFamily="34" charset="0"/>
              </a:defRPr>
            </a:lvl2pPr>
          </a:lstStyle>
          <a:p>
            <a:pPr marL="0" indent="0">
              <a:buNone/>
            </a:pPr>
            <a:r>
              <a:rPr lang="en-US" sz="2400">
                <a:solidFill>
                  <a:srgbClr val="01447B"/>
                </a:solidFill>
              </a:rPr>
              <a:t>Learn about</a:t>
            </a:r>
          </a:p>
          <a:p>
            <a:pPr lvl="1"/>
            <a:r>
              <a:rPr lang="en-US" sz="2400">
                <a:solidFill>
                  <a:srgbClr val="01447B"/>
                </a:solidFill>
              </a:rPr>
              <a:t>Life science</a:t>
            </a:r>
          </a:p>
          <a:p>
            <a:pPr lvl="1"/>
            <a:r>
              <a:rPr lang="en-US" sz="2400">
                <a:solidFill>
                  <a:srgbClr val="01447B"/>
                </a:solidFill>
              </a:rPr>
              <a:t>Physical science</a:t>
            </a:r>
          </a:p>
          <a:p>
            <a:pPr marL="0" indent="0">
              <a:buNone/>
            </a:pPr>
            <a:r>
              <a:rPr lang="en-US" sz="2400">
                <a:solidFill>
                  <a:srgbClr val="01447B"/>
                </a:solidFill>
              </a:rPr>
              <a:t>Apply</a:t>
            </a:r>
          </a:p>
          <a:p>
            <a:pPr lvl="1"/>
            <a:r>
              <a:rPr lang="en-US" sz="2400">
                <a:solidFill>
                  <a:srgbClr val="01447B"/>
                </a:solidFill>
              </a:rPr>
              <a:t>Next Generation Science Standards practices and crosscutting concepts</a:t>
            </a:r>
          </a:p>
          <a:p>
            <a:pPr marL="0" indent="0">
              <a:buNone/>
            </a:pPr>
            <a:r>
              <a:rPr lang="en-US" sz="2400">
                <a:solidFill>
                  <a:srgbClr val="01447B"/>
                </a:solidFill>
              </a:rPr>
              <a:t>Participate in STEM engineering challenges </a:t>
            </a:r>
          </a:p>
          <a:p>
            <a:pPr lvl="1"/>
            <a:r>
              <a:rPr lang="en-US" sz="2400">
                <a:solidFill>
                  <a:srgbClr val="01447B"/>
                </a:solidFill>
              </a:rPr>
              <a:t>Ask questions</a:t>
            </a:r>
          </a:p>
          <a:p>
            <a:pPr lvl="1"/>
            <a:r>
              <a:rPr lang="en-US" sz="2400">
                <a:solidFill>
                  <a:srgbClr val="01447B"/>
                </a:solidFill>
              </a:rPr>
              <a:t>Observe</a:t>
            </a:r>
          </a:p>
          <a:p>
            <a:pPr lvl="1"/>
            <a:r>
              <a:rPr lang="en-US" sz="2400">
                <a:solidFill>
                  <a:srgbClr val="01447B"/>
                </a:solidFill>
              </a:rPr>
              <a:t>Gather information</a:t>
            </a:r>
          </a:p>
          <a:p>
            <a:pPr lvl="1"/>
            <a:r>
              <a:rPr lang="en-US" sz="2400">
                <a:solidFill>
                  <a:srgbClr val="01447B"/>
                </a:solidFill>
              </a:rPr>
              <a:t>Design</a:t>
            </a:r>
          </a:p>
          <a:p>
            <a:pPr lvl="1"/>
            <a:r>
              <a:rPr lang="en-US" sz="2400">
                <a:solidFill>
                  <a:srgbClr val="01447B"/>
                </a:solidFill>
              </a:rPr>
              <a:t>Test </a:t>
            </a:r>
          </a:p>
          <a:p>
            <a:pPr lvl="1"/>
            <a:r>
              <a:rPr lang="en-US" sz="2400">
                <a:solidFill>
                  <a:srgbClr val="01447B"/>
                </a:solidFill>
              </a:rPr>
              <a:t>Compare possible solutions</a:t>
            </a:r>
          </a:p>
          <a:p>
            <a:endParaRPr lang="en-US"/>
          </a:p>
          <a:p>
            <a:endParaRPr lang="en-US"/>
          </a:p>
        </p:txBody>
      </p:sp>
    </p:spTree>
    <p:extLst>
      <p:ext uri="{BB962C8B-B14F-4D97-AF65-F5344CB8AC3E}">
        <p14:creationId xmlns:p14="http://schemas.microsoft.com/office/powerpoint/2010/main" val="39485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95300" y="1676400"/>
            <a:ext cx="8382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Recess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5EEE511-7AC7-43BD-BA8B-A95D6C55CD44}"/>
              </a:ext>
            </a:extLst>
          </p:cNvPr>
          <p:cNvSpPr txBox="1"/>
          <p:nvPr/>
        </p:nvSpPr>
        <p:spPr>
          <a:xfrm>
            <a:off x="572664" y="1701229"/>
            <a:ext cx="4113636" cy="553998"/>
          </a:xfrm>
          <a:prstGeom prst="rect">
            <a:avLst/>
          </a:prstGeom>
          <a:noFill/>
          <a:ln>
            <a:noFill/>
          </a:ln>
        </p:spPr>
        <p:txBody>
          <a:bodyPr wrap="square" lIns="91440" tIns="45720" rIns="91440" bIns="45720" rtlCol="0" anchor="t">
            <a:spAutoFit/>
          </a:bodyPr>
          <a:lstStyle/>
          <a:p>
            <a:endParaRPr lang="en-US" sz="3000" dirty="0">
              <a:solidFill>
                <a:srgbClr val="01447B"/>
              </a:solidFill>
              <a:latin typeface="Arial" panose="020B0604020202020204" pitchFamily="34" charset="0"/>
              <a:cs typeface="Arial" panose="020B0604020202020204" pitchFamily="34" charset="0"/>
            </a:endParaRPr>
          </a:p>
        </p:txBody>
      </p:sp>
      <p:pic>
        <p:nvPicPr>
          <p:cNvPr id="16" name="Picture 4">
            <a:extLst>
              <a:ext uri="{FF2B5EF4-FFF2-40B4-BE49-F238E27FC236}">
                <a16:creationId xmlns:a16="http://schemas.microsoft.com/office/drawing/2014/main" id="{EBF1F87E-50FB-40B6-B0BE-ECDED1D51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240" y="1898344"/>
            <a:ext cx="4288022" cy="320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1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749399" y="5758044"/>
            <a:ext cx="4851301" cy="16010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Specialists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3" name="Picture 2" descr="5 Lagu Terbaik Sepanjang Masa - Cerita Terbai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894543"/>
            <a:ext cx="1447800" cy="1447800"/>
          </a:xfrm>
          <a:prstGeom prst="rect">
            <a:avLst/>
          </a:prstGeom>
        </p:spPr>
      </p:pic>
      <p:pic>
        <p:nvPicPr>
          <p:cNvPr id="4" name="Picture 3" descr="Archivo:Runner_stickman.png - TerritorioScuola Enhanced Wiki Alfa Mejorado Español - Wikipedi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589185"/>
            <a:ext cx="1333500" cy="1463040"/>
          </a:xfrm>
          <a:prstGeom prst="rect">
            <a:avLst/>
          </a:prstGeom>
        </p:spPr>
      </p:pic>
      <p:pic>
        <p:nvPicPr>
          <p:cNvPr id="5" name="Picture 4" descr="Archivo:Libro.png - Wik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180" y="1550066"/>
            <a:ext cx="1463040" cy="1463040"/>
          </a:xfrm>
          <a:prstGeom prst="rect">
            <a:avLst/>
          </a:prstGeom>
        </p:spPr>
      </p:pic>
      <p:pic>
        <p:nvPicPr>
          <p:cNvPr id="1026" name="Picture 2" descr="Image result for pain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5500" y="3126144"/>
            <a:ext cx="146303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pto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2180" y="3857664"/>
            <a:ext cx="1463040" cy="146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4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Supporting your child’s success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11" name="Picture 15" descr="C:\Users\09595\AppData\Local\Microsoft\Windows\Temporary Internet Files\Content.IE5\A7FRKD0L\MP900431826[1].jpg">
            <a:extLst>
              <a:ext uri="{FF2B5EF4-FFF2-40B4-BE49-F238E27FC236}">
                <a16:creationId xmlns:a16="http://schemas.microsoft.com/office/drawing/2014/main" id="{43E3F1A3-0C89-437E-AE7D-81E3B0B5E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19" y="1600200"/>
            <a:ext cx="4678361" cy="467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447801"/>
            <a:ext cx="8534400" cy="64008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tabLst>
                <a:tab pos="5148263" algn="l"/>
              </a:tabLst>
            </a:pPr>
            <a:r>
              <a:rPr lang="en-US" sz="3600" b="1" dirty="0">
                <a:solidFill>
                  <a:srgbClr val="D9531E"/>
                </a:solidFill>
                <a:effectLst>
                  <a:outerShdw blurRad="38100" dist="38100" dir="2700000" algn="tl">
                    <a:srgbClr val="000000">
                      <a:alpha val="43137"/>
                    </a:srgbClr>
                  </a:outerShdw>
                </a:effectLst>
                <a:latin typeface="Arial"/>
                <a:cs typeface="Arial"/>
              </a:rPr>
              <a:t>Thank you for joining us today!</a:t>
            </a:r>
            <a:r>
              <a:rPr lang="en-US" sz="3600" b="1" dirty="0">
                <a:solidFill>
                  <a:srgbClr val="F79646"/>
                </a:solidFill>
                <a:effectLst>
                  <a:outerShdw blurRad="38100" dist="38100" dir="2700000" algn="tl">
                    <a:srgbClr val="000000">
                      <a:alpha val="43137"/>
                    </a:srgbClr>
                  </a:outerShdw>
                </a:effectLst>
                <a:latin typeface="Myriad Pro"/>
              </a:rPr>
              <a:t> </a:t>
            </a:r>
            <a:r>
              <a:rPr lang="en-US" sz="2800" b="1" dirty="0">
                <a:solidFill>
                  <a:srgbClr val="F79646"/>
                </a:solidFill>
                <a:latin typeface="Myriad Pro"/>
              </a:rPr>
              <a:t>	</a:t>
            </a:r>
          </a:p>
          <a:p>
            <a:pPr marL="400050" lvl="1" indent="0">
              <a:buNone/>
              <a:tabLst>
                <a:tab pos="5148263" algn="l"/>
              </a:tabLst>
            </a:pPr>
            <a:r>
              <a:rPr lang="en-US" sz="2400" dirty="0">
                <a:solidFill>
                  <a:srgbClr val="01447B"/>
                </a:solidFill>
                <a:latin typeface="Arial"/>
                <a:cs typeface="Arial"/>
              </a:rPr>
              <a:t>Presenters:</a:t>
            </a:r>
          </a:p>
          <a:p>
            <a:pPr marL="400050" lvl="1" indent="0">
              <a:buNone/>
              <a:tabLst>
                <a:tab pos="5148263" algn="l"/>
              </a:tabLst>
            </a:pPr>
            <a:r>
              <a:rPr lang="en-US" sz="2400" b="1" dirty="0">
                <a:solidFill>
                  <a:srgbClr val="01447B"/>
                </a:solidFill>
                <a:latin typeface="Arial"/>
                <a:cs typeface="Arial"/>
              </a:rPr>
              <a:t>Insert name</a:t>
            </a:r>
            <a:r>
              <a:rPr lang="en-US" sz="2400" dirty="0">
                <a:solidFill>
                  <a:srgbClr val="01447B"/>
                </a:solidFill>
                <a:latin typeface="Arial"/>
                <a:cs typeface="Arial"/>
              </a:rPr>
              <a:t> </a:t>
            </a:r>
            <a:br>
              <a:rPr lang="en-US" sz="2400" dirty="0">
                <a:latin typeface="Arial" panose="020B0604020202020204" pitchFamily="34" charset="0"/>
                <a:cs typeface="Arial" panose="020B0604020202020204" pitchFamily="34" charset="0"/>
              </a:rPr>
            </a:br>
            <a:r>
              <a:rPr lang="en-US" sz="2400" dirty="0">
                <a:solidFill>
                  <a:srgbClr val="01447B"/>
                </a:solidFill>
                <a:latin typeface="Arial"/>
                <a:cs typeface="Arial"/>
              </a:rPr>
              <a:t>Principal</a:t>
            </a:r>
          </a:p>
          <a:p>
            <a:pPr marL="400050" lvl="1" indent="0">
              <a:buNone/>
              <a:tabLst>
                <a:tab pos="5148263" algn="l"/>
              </a:tabLst>
            </a:pPr>
            <a:r>
              <a:rPr lang="en-US" sz="2400" b="1" dirty="0">
                <a:solidFill>
                  <a:srgbClr val="01447B"/>
                </a:solidFill>
                <a:latin typeface="Arial"/>
                <a:cs typeface="Arial"/>
              </a:rPr>
              <a:t>Insert name</a:t>
            </a:r>
            <a:endParaRPr lang="en-US" dirty="0">
              <a:solidFill>
                <a:srgbClr val="000000"/>
              </a:solidFill>
              <a:latin typeface="Calibri"/>
              <a:cs typeface="Calibri"/>
            </a:endParaRPr>
          </a:p>
          <a:p>
            <a:pPr marL="400050" lvl="1" indent="0">
              <a:buNone/>
              <a:tabLst>
                <a:tab pos="5148263" algn="l"/>
              </a:tabLst>
            </a:pPr>
            <a:r>
              <a:rPr lang="en-US" sz="2400" dirty="0">
                <a:solidFill>
                  <a:srgbClr val="01447B"/>
                </a:solidFill>
                <a:latin typeface="Arial"/>
                <a:cs typeface="Arial"/>
              </a:rPr>
              <a:t>Teacher</a:t>
            </a:r>
            <a:endParaRPr lang="en-US" dirty="0">
              <a:cs typeface="Calibri"/>
            </a:endParaRPr>
          </a:p>
          <a:p>
            <a:pPr marL="0" indent="0">
              <a:buFont typeface="Arial" pitchFamily="34" charset="0"/>
              <a:buNone/>
              <a:tabLst>
                <a:tab pos="5148263" algn="l"/>
              </a:tabLst>
            </a:pPr>
            <a:endParaRPr lang="en-US" sz="2400" b="1">
              <a:solidFill>
                <a:srgbClr val="F79646">
                  <a:lumMod val="75000"/>
                </a:srgbClr>
              </a:solidFill>
              <a:effectLst>
                <a:outerShdw blurRad="38100" dist="38100" dir="2700000" algn="tl">
                  <a:srgbClr val="000000">
                    <a:alpha val="43137"/>
                  </a:srgbClr>
                </a:outerShdw>
              </a:effectLst>
              <a:latin typeface="Myriad Pro" pitchFamily="34" charset="0"/>
            </a:endParaRPr>
          </a:p>
          <a:p>
            <a:pPr marL="0" indent="0">
              <a:buFont typeface="Arial" pitchFamily="34" charset="0"/>
              <a:buNone/>
              <a:tabLst>
                <a:tab pos="5148263" algn="l"/>
              </a:tabLst>
            </a:pPr>
            <a:endParaRPr lang="en-US" sz="2000">
              <a:solidFill>
                <a:srgbClr val="002060"/>
              </a:solidFill>
              <a:latin typeface="Myriad Pro" pitchFamily="34" charset="0"/>
            </a:endParaRPr>
          </a:p>
          <a:p>
            <a:pPr marL="0" indent="0">
              <a:buFont typeface="Arial" pitchFamily="34" charset="0"/>
              <a:buNone/>
              <a:tabLst>
                <a:tab pos="5148263" algn="l"/>
              </a:tabLst>
            </a:pPr>
            <a:r>
              <a:rPr lang="en-US" sz="2400" b="1" dirty="0">
                <a:solidFill>
                  <a:srgbClr val="F79646"/>
                </a:solidFill>
                <a:latin typeface="Myriad Pro"/>
              </a:rPr>
              <a:t>					</a:t>
            </a: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457200" lvl="1" indent="0">
              <a:buFont typeface="Arial" pitchFamily="34" charset="0"/>
              <a:buNone/>
            </a:pPr>
            <a:endParaRPr lang="en-US">
              <a:solidFill>
                <a:prstClr val="black"/>
              </a:solidFill>
              <a:latin typeface="Myriad Pro"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4000" b="1" dirty="0">
                <a:solidFill>
                  <a:srgbClr val="01447B"/>
                </a:solidFill>
                <a:effectLst>
                  <a:outerShdw blurRad="38100" dist="38100" dir="2700000" algn="tl">
                    <a:srgbClr val="000000">
                      <a:alpha val="43137"/>
                    </a:srgbClr>
                  </a:outerShdw>
                </a:effectLst>
                <a:latin typeface="Arial"/>
                <a:cs typeface="Arial"/>
              </a:rPr>
              <a:t>Welcome to Jackson Elementary</a:t>
            </a:r>
            <a:endParaRPr lang="en-US" sz="4000" b="1" dirty="0">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21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independence</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6A1D13-A46C-477D-9F1B-5F5188D943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8288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C:\Users\08809\AppData\Local\Microsoft\Windows\Temporary Internet Files\Content.IE5\K53ZXLMP\bento[1].jpg">
            <a:extLst>
              <a:ext uri="{FF2B5EF4-FFF2-40B4-BE49-F238E27FC236}">
                <a16:creationId xmlns:a16="http://schemas.microsoft.com/office/drawing/2014/main" id="{11C20740-E299-4C70-8447-715A0E74D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60709"/>
            <a:ext cx="2525713" cy="18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844294C-B478-4CE5-A630-04770CA3EA0E}"/>
              </a:ext>
            </a:extLst>
          </p:cNvPr>
          <p:cNvSpPr txBox="1"/>
          <p:nvPr/>
        </p:nvSpPr>
        <p:spPr>
          <a:xfrm>
            <a:off x="685800" y="1524000"/>
            <a:ext cx="4343400" cy="486287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Independently use the bathroom</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Put on, zip &amp; button coat</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Blow own nose</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Wash hands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Open food &amp; lunch containers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Clean up small spills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Put away materials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Ask for help</a:t>
            </a:r>
          </a:p>
        </p:txBody>
      </p:sp>
    </p:spTree>
    <p:extLst>
      <p:ext uri="{BB962C8B-B14F-4D97-AF65-F5344CB8AC3E}">
        <p14:creationId xmlns:p14="http://schemas.microsoft.com/office/powerpoint/2010/main" val="344884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Family involvement</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5" name="Picture 7" descr="C:\Documents and Settings\08809\Local Settings\Temporary Internet Files\Content.IE5\QP2T9GSN\MP900430644[1].jpg">
            <a:extLst>
              <a:ext uri="{FF2B5EF4-FFF2-40B4-BE49-F238E27FC236}">
                <a16:creationId xmlns:a16="http://schemas.microsoft.com/office/drawing/2014/main" id="{D5E47B7B-3453-4497-8D1D-A9037E7929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933700"/>
            <a:ext cx="2997200" cy="199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1E9ECB2-4C7F-42CF-90AA-0ACE200354F8}"/>
              </a:ext>
            </a:extLst>
          </p:cNvPr>
          <p:cNvSpPr txBox="1"/>
          <p:nvPr/>
        </p:nvSpPr>
        <p:spPr>
          <a:xfrm>
            <a:off x="330200" y="1430339"/>
            <a:ext cx="5943600"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1447B"/>
                </a:solidFill>
                <a:latin typeface="Arial"/>
                <a:cs typeface="Arial"/>
              </a:rPr>
              <a:t>Support your child’s learning in all areas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1447B"/>
                </a:solidFill>
                <a:latin typeface="Arial"/>
                <a:cs typeface="Arial"/>
              </a:rPr>
              <a:t>Make attendance a priority</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1447B"/>
                </a:solidFill>
                <a:latin typeface="Arial"/>
                <a:cs typeface="Arial"/>
              </a:rPr>
              <a:t>Come to school and family events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1447B"/>
                </a:solidFill>
                <a:latin typeface="Arial"/>
                <a:cs typeface="Arial"/>
              </a:rPr>
              <a:t>Participate in </a:t>
            </a:r>
            <a:r>
              <a:rPr lang="en-US" sz="2400" dirty="0" err="1">
                <a:solidFill>
                  <a:srgbClr val="01447B"/>
                </a:solidFill>
                <a:latin typeface="Arial"/>
                <a:cs typeface="Arial"/>
              </a:rPr>
              <a:t>WaKIDS</a:t>
            </a:r>
            <a:r>
              <a:rPr lang="en-US" sz="2400" dirty="0">
                <a:solidFill>
                  <a:srgbClr val="01447B"/>
                </a:solidFill>
                <a:latin typeface="Arial"/>
                <a:cs typeface="Arial"/>
              </a:rPr>
              <a:t> family meeting and parent  teacher conferences       </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1447B"/>
                </a:solidFill>
                <a:latin typeface="Arial"/>
                <a:cs typeface="Arial"/>
              </a:rPr>
              <a:t>Help with class projects/work</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1447B"/>
                </a:solidFill>
                <a:latin typeface="Arial"/>
                <a:cs typeface="Arial"/>
              </a:rPr>
              <a:t>Volunteer</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1447B"/>
                </a:solidFill>
                <a:latin typeface="Arial"/>
                <a:cs typeface="Arial"/>
              </a:rPr>
              <a:t>Join PTA or Natural Leaders</a:t>
            </a:r>
          </a:p>
        </p:txBody>
      </p:sp>
    </p:spTree>
    <p:extLst>
      <p:ext uri="{BB962C8B-B14F-4D97-AF65-F5344CB8AC3E}">
        <p14:creationId xmlns:p14="http://schemas.microsoft.com/office/powerpoint/2010/main" val="43838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9"/>
            <a:ext cx="8229600" cy="1143000"/>
          </a:xfrm>
        </p:spPr>
        <p:txBody>
          <a:bodyPr>
            <a:normAutofit/>
          </a:bodyPr>
          <a:lstStyle/>
          <a:p>
            <a:r>
              <a:rPr lang="en-US" sz="3600" b="1" dirty="0">
                <a:solidFill>
                  <a:srgbClr val="01447B"/>
                </a:solidFill>
                <a:effectLst>
                  <a:outerShdw blurRad="38100" dist="38100" dir="2700000" algn="tl">
                    <a:srgbClr val="000000">
                      <a:alpha val="43137"/>
                    </a:srgbClr>
                  </a:outerShdw>
                </a:effectLst>
                <a:latin typeface="Arial"/>
                <a:cs typeface="Arial"/>
              </a:rPr>
              <a:t>Everett Ready August 2021</a:t>
            </a:r>
            <a:endParaRPr lang="en-US" sz="3600" b="1" dirty="0">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844294C-B478-4CE5-A630-04770CA3EA0E}"/>
              </a:ext>
            </a:extLst>
          </p:cNvPr>
          <p:cNvSpPr txBox="1"/>
          <p:nvPr/>
        </p:nvSpPr>
        <p:spPr>
          <a:xfrm>
            <a:off x="1061787" y="1899987"/>
            <a:ext cx="4343400" cy="461665"/>
          </a:xfrm>
          <a:prstGeom prst="rect">
            <a:avLst/>
          </a:prstGeom>
          <a:noFill/>
        </p:spPr>
        <p:txBody>
          <a:bodyPr wrap="square" lIns="91440" tIns="45720" rIns="91440" bIns="45720" rtlCol="0" anchor="t">
            <a:spAutoFit/>
          </a:bodyPr>
          <a:lstStyle/>
          <a:p>
            <a:endParaRPr lang="en-US" sz="2400" dirty="0">
              <a:solidFill>
                <a:srgbClr val="01447B"/>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65DBF9-C778-4740-AD3B-D5B8D9B73F51}"/>
              </a:ext>
            </a:extLst>
          </p:cNvPr>
          <p:cNvSpPr txBox="1"/>
          <p:nvPr/>
        </p:nvSpPr>
        <p:spPr>
          <a:xfrm>
            <a:off x="606091" y="1846848"/>
            <a:ext cx="7796463"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accent6">
                    <a:lumMod val="75000"/>
                  </a:schemeClr>
                </a:solidFill>
                <a:cs typeface="Calibri"/>
              </a:rPr>
              <a:t>A Transition into Kindergarten...</a:t>
            </a:r>
            <a:endParaRPr lang="en-US" sz="3600" dirty="0">
              <a:solidFill>
                <a:schemeClr val="accent6">
                  <a:lumMod val="75000"/>
                </a:schemeClr>
              </a:solidFill>
            </a:endParaRPr>
          </a:p>
          <a:p>
            <a:pPr algn="ctr"/>
            <a:r>
              <a:rPr lang="en-US" sz="2800" dirty="0">
                <a:solidFill>
                  <a:schemeClr val="accent6">
                    <a:lumMod val="75000"/>
                  </a:schemeClr>
                </a:solidFill>
              </a:rPr>
              <a:t>Monday, August 23 through Friday, August 27</a:t>
            </a:r>
            <a:endParaRPr lang="en-US" sz="2800" dirty="0">
              <a:solidFill>
                <a:schemeClr val="accent6">
                  <a:lumMod val="75000"/>
                </a:schemeClr>
              </a:solidFill>
              <a:cs typeface="Calibri"/>
            </a:endParaRPr>
          </a:p>
          <a:p>
            <a:pPr algn="ctr"/>
            <a:endParaRPr lang="en-US" sz="2800" dirty="0">
              <a:solidFill>
                <a:schemeClr val="accent6">
                  <a:lumMod val="75000"/>
                </a:schemeClr>
              </a:solidFill>
            </a:endParaRPr>
          </a:p>
          <a:p>
            <a:pPr algn="ctr"/>
            <a:r>
              <a:rPr lang="en-US" sz="2800" b="1" dirty="0">
                <a:solidFill>
                  <a:schemeClr val="tx2"/>
                </a:solidFill>
              </a:rPr>
              <a:t>At your child’s elementary school</a:t>
            </a:r>
            <a:endParaRPr lang="en-US" sz="2800" b="1">
              <a:solidFill>
                <a:schemeClr val="tx2"/>
              </a:solidFill>
              <a:cs typeface="Calibri"/>
            </a:endParaRPr>
          </a:p>
          <a:p>
            <a:pPr algn="ctr"/>
            <a:endParaRPr lang="en-US" sz="2800" b="1" dirty="0">
              <a:solidFill>
                <a:schemeClr val="tx2"/>
              </a:solidFill>
            </a:endParaRPr>
          </a:p>
          <a:p>
            <a:pPr marL="285750" indent="-285750">
              <a:buFont typeface="Arial"/>
              <a:buChar char="•"/>
            </a:pPr>
            <a:r>
              <a:rPr lang="en-US" sz="2400" dirty="0">
                <a:solidFill>
                  <a:schemeClr val="tx2"/>
                </a:solidFill>
              </a:rPr>
              <a:t>Half-day: 3 hours per day in the morning</a:t>
            </a:r>
            <a:endParaRPr lang="en-US" sz="2400">
              <a:solidFill>
                <a:schemeClr val="tx2"/>
              </a:solidFill>
              <a:cs typeface="Calibri"/>
            </a:endParaRPr>
          </a:p>
          <a:p>
            <a:pPr marL="285750" indent="-285750">
              <a:buFont typeface="Arial"/>
              <a:buChar char="•"/>
            </a:pPr>
            <a:r>
              <a:rPr lang="en-US" sz="2400" dirty="0">
                <a:solidFill>
                  <a:schemeClr val="tx2"/>
                </a:solidFill>
              </a:rPr>
              <a:t>Transportation provided (if applicable)</a:t>
            </a:r>
            <a:endParaRPr lang="en-US" sz="2400">
              <a:solidFill>
                <a:schemeClr val="tx2"/>
              </a:solidFill>
              <a:cs typeface="Calibri"/>
            </a:endParaRPr>
          </a:p>
          <a:p>
            <a:pPr marL="742950" lvl="1" indent="-285750">
              <a:buFont typeface="Arial"/>
              <a:buChar char="•"/>
            </a:pPr>
            <a:r>
              <a:rPr lang="en-US" sz="2400" dirty="0">
                <a:solidFill>
                  <a:schemeClr val="tx2"/>
                </a:solidFill>
              </a:rPr>
              <a:t>bus routes/stop will be sent in early August</a:t>
            </a:r>
            <a:endParaRPr lang="en-US" sz="2400">
              <a:solidFill>
                <a:schemeClr val="tx2"/>
              </a:solidFill>
              <a:cs typeface="Calibri"/>
            </a:endParaRPr>
          </a:p>
          <a:p>
            <a:pPr marL="285750" indent="-285750">
              <a:buFont typeface="Arial"/>
              <a:buChar char="•"/>
            </a:pPr>
            <a:r>
              <a:rPr lang="en-US" sz="2400" dirty="0">
                <a:solidFill>
                  <a:schemeClr val="tx2"/>
                </a:solidFill>
              </a:rPr>
              <a:t>Family meeting date &amp; time will be sent in early August</a:t>
            </a:r>
            <a:endParaRPr lang="en-US" sz="2400">
              <a:solidFill>
                <a:schemeClr val="tx2"/>
              </a:solidFill>
              <a:cs typeface="Calibri"/>
            </a:endParaRPr>
          </a:p>
        </p:txBody>
      </p:sp>
    </p:spTree>
    <p:extLst>
      <p:ext uri="{BB962C8B-B14F-4D97-AF65-F5344CB8AC3E}">
        <p14:creationId xmlns:p14="http://schemas.microsoft.com/office/powerpoint/2010/main" val="46448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0174" y="815849"/>
            <a:ext cx="8229600" cy="1371600"/>
          </a:xfrm>
        </p:spPr>
        <p:txBody>
          <a:bodyPr>
            <a:normAutofit fontScale="90000"/>
          </a:bodyPr>
          <a:lstStyle/>
          <a:p>
            <a:r>
              <a:rPr lang="en-US" sz="3600" b="1" dirty="0">
                <a:solidFill>
                  <a:srgbClr val="01447B"/>
                </a:solidFill>
                <a:effectLst>
                  <a:outerShdw blurRad="38100" dist="38100" dir="2700000" algn="tl">
                    <a:srgbClr val="000000">
                      <a:alpha val="43137"/>
                    </a:srgbClr>
                  </a:outerShdw>
                </a:effectLst>
                <a:latin typeface="Arial"/>
                <a:cs typeface="Arial"/>
              </a:rPr>
              <a:t>Visit the district P-3 Early Learning website</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Myriad Pro"/>
                <a:cs typeface="Arial"/>
                <a:hlinkClick r:id="rId3"/>
              </a:rPr>
              <a:t>https://www.everettsd.org/Page/5967</a:t>
            </a:r>
            <a:br>
              <a:rPr lang="en-US" sz="3200" b="1" dirty="0">
                <a:effectLst>
                  <a:outerShdw blurRad="38100" dist="38100" dir="2700000" algn="tl">
                    <a:srgbClr val="000000">
                      <a:alpha val="43137"/>
                    </a:srgbClr>
                  </a:outerShdw>
                </a:effectLst>
                <a:latin typeface="Arial"/>
                <a:cs typeface="Arial" panose="020B0604020202020204" pitchFamily="34" charset="0"/>
              </a:rPr>
            </a:br>
            <a:endPar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757687" y="1496443"/>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3" name="Picture 3" descr="Graphical user interface, text, website&#10;&#10;Description automatically generated">
            <a:extLst>
              <a:ext uri="{FF2B5EF4-FFF2-40B4-BE49-F238E27FC236}">
                <a16:creationId xmlns:a16="http://schemas.microsoft.com/office/drawing/2014/main" id="{04A82603-A95A-41E2-8932-CAE32C011A2A}"/>
              </a:ext>
            </a:extLst>
          </p:cNvPr>
          <p:cNvPicPr>
            <a:picLocks noChangeAspect="1"/>
          </p:cNvPicPr>
          <p:nvPr/>
        </p:nvPicPr>
        <p:blipFill>
          <a:blip r:embed="rId4"/>
          <a:stretch>
            <a:fillRect/>
          </a:stretch>
        </p:blipFill>
        <p:spPr>
          <a:xfrm>
            <a:off x="692895" y="2350842"/>
            <a:ext cx="4959077" cy="3278278"/>
          </a:xfrm>
          <a:prstGeom prst="rect">
            <a:avLst/>
          </a:prstGeom>
        </p:spPr>
      </p:pic>
      <p:pic>
        <p:nvPicPr>
          <p:cNvPr id="4" name="Picture 4">
            <a:extLst>
              <a:ext uri="{FF2B5EF4-FFF2-40B4-BE49-F238E27FC236}">
                <a16:creationId xmlns:a16="http://schemas.microsoft.com/office/drawing/2014/main" id="{35959ADE-0387-4BCB-B725-C9A615AA9B76}"/>
              </a:ext>
            </a:extLst>
          </p:cNvPr>
          <p:cNvPicPr>
            <a:picLocks noChangeAspect="1"/>
          </p:cNvPicPr>
          <p:nvPr/>
        </p:nvPicPr>
        <p:blipFill>
          <a:blip r:embed="rId5"/>
          <a:stretch>
            <a:fillRect/>
          </a:stretch>
        </p:blipFill>
        <p:spPr>
          <a:xfrm>
            <a:off x="5879087" y="2353448"/>
            <a:ext cx="2743200" cy="2655988"/>
          </a:xfrm>
          <a:prstGeom prst="rect">
            <a:avLst/>
          </a:prstGeom>
        </p:spPr>
      </p:pic>
      <p:sp>
        <p:nvSpPr>
          <p:cNvPr id="7" name="Oval 6">
            <a:hlinkClick r:id="rId6"/>
            <a:extLst>
              <a:ext uri="{FF2B5EF4-FFF2-40B4-BE49-F238E27FC236}">
                <a16:creationId xmlns:a16="http://schemas.microsoft.com/office/drawing/2014/main" id="{9EF25964-DDE0-4870-BE12-A97857CC6E09}"/>
              </a:ext>
            </a:extLst>
          </p:cNvPr>
          <p:cNvSpPr/>
          <p:nvPr/>
        </p:nvSpPr>
        <p:spPr>
          <a:xfrm>
            <a:off x="695679" y="4898919"/>
            <a:ext cx="1402977" cy="3110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0000"/>
              </a:solidFill>
              <a:highlight>
                <a:srgbClr val="FF0000"/>
              </a:highlight>
              <a:cs typeface="Calibri"/>
            </a:endParaRPr>
          </a:p>
        </p:txBody>
      </p:sp>
    </p:spTree>
    <p:extLst>
      <p:ext uri="{BB962C8B-B14F-4D97-AF65-F5344CB8AC3E}">
        <p14:creationId xmlns:p14="http://schemas.microsoft.com/office/powerpoint/2010/main" val="142286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0174" y="549383"/>
            <a:ext cx="8229600" cy="1371600"/>
          </a:xfrm>
        </p:spPr>
        <p:txBody>
          <a:bodyPr>
            <a:normAutofit fontScale="90000"/>
          </a:bodyPr>
          <a:lstStyle/>
          <a:p>
            <a:r>
              <a:rPr lang="en-US" sz="3600" b="1">
                <a:solidFill>
                  <a:srgbClr val="01447B"/>
                </a:solidFill>
                <a:effectLst>
                  <a:outerShdw blurRad="38100" dist="38100" dir="2700000" algn="tl">
                    <a:srgbClr val="000000">
                      <a:alpha val="43137"/>
                    </a:srgbClr>
                  </a:outerShdw>
                </a:effectLst>
                <a:latin typeface="Arial"/>
                <a:cs typeface="Arial"/>
              </a:rPr>
              <a:t> Summer Bucket List</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Kindergarten Readiness</a:t>
            </a: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757687" y="1788543"/>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3" name="Picture 3" descr="Table&#10;&#10;Description automatically generated">
            <a:extLst>
              <a:ext uri="{FF2B5EF4-FFF2-40B4-BE49-F238E27FC236}">
                <a16:creationId xmlns:a16="http://schemas.microsoft.com/office/drawing/2014/main" id="{F0EE5692-7271-4250-BE8E-AD10149D16E7}"/>
              </a:ext>
            </a:extLst>
          </p:cNvPr>
          <p:cNvPicPr>
            <a:picLocks noChangeAspect="1"/>
          </p:cNvPicPr>
          <p:nvPr/>
        </p:nvPicPr>
        <p:blipFill>
          <a:blip r:embed="rId3"/>
          <a:stretch>
            <a:fillRect/>
          </a:stretch>
        </p:blipFill>
        <p:spPr>
          <a:xfrm>
            <a:off x="2819400" y="1977041"/>
            <a:ext cx="3767137" cy="4570792"/>
          </a:xfrm>
          <a:prstGeom prst="rect">
            <a:avLst/>
          </a:prstGeom>
        </p:spPr>
      </p:pic>
    </p:spTree>
    <p:extLst>
      <p:ext uri="{BB962C8B-B14F-4D97-AF65-F5344CB8AC3E}">
        <p14:creationId xmlns:p14="http://schemas.microsoft.com/office/powerpoint/2010/main" val="201088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the first day</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E9ECB2-4C7F-42CF-90AA-0ACE200354F8}"/>
              </a:ext>
            </a:extLst>
          </p:cNvPr>
          <p:cNvSpPr txBox="1"/>
          <p:nvPr/>
        </p:nvSpPr>
        <p:spPr>
          <a:xfrm>
            <a:off x="609600" y="1713448"/>
            <a:ext cx="7213600" cy="310854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01447B"/>
                </a:solidFill>
                <a:latin typeface="Arial"/>
                <a:cs typeface="Arial"/>
              </a:rPr>
              <a:t>Develop a home and bedtime routine</a:t>
            </a:r>
          </a:p>
          <a:p>
            <a:pPr marL="342900" indent="-342900">
              <a:buFont typeface="Arial" panose="020B0604020202020204" pitchFamily="34" charset="0"/>
              <a:buChar char="•"/>
            </a:pPr>
            <a:r>
              <a:rPr lang="en-US" sz="2800" dirty="0">
                <a:solidFill>
                  <a:srgbClr val="01447B"/>
                </a:solidFill>
                <a:latin typeface="Arial"/>
                <a:cs typeface="Arial"/>
              </a:rPr>
              <a:t>Help your child learn their personal information</a:t>
            </a:r>
          </a:p>
          <a:p>
            <a:pPr marL="342900" indent="-342900">
              <a:buFont typeface="Arial" panose="020B0604020202020204" pitchFamily="34" charset="0"/>
              <a:buChar char="•"/>
            </a:pPr>
            <a:r>
              <a:rPr lang="en-US" sz="2800" dirty="0">
                <a:solidFill>
                  <a:srgbClr val="01447B"/>
                </a:solidFill>
                <a:latin typeface="Arial"/>
                <a:cs typeface="Arial"/>
              </a:rPr>
              <a:t>Get supplies ready and labeled </a:t>
            </a:r>
            <a:endParaRPr lang="en-US" sz="2800" dirty="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rgbClr val="01447B"/>
                </a:solidFill>
                <a:latin typeface="Arial"/>
                <a:cs typeface="Arial"/>
              </a:rPr>
              <a:t>Visit the school playground over the summer</a:t>
            </a:r>
          </a:p>
          <a:p>
            <a:pPr marL="342900" indent="-342900">
              <a:buFont typeface="Arial" panose="020B0604020202020204" pitchFamily="34" charset="0"/>
              <a:buChar char="•"/>
            </a:pPr>
            <a:r>
              <a:rPr lang="en-US" sz="2800" dirty="0">
                <a:solidFill>
                  <a:srgbClr val="01447B"/>
                </a:solidFill>
                <a:latin typeface="Arial"/>
                <a:cs typeface="Arial"/>
              </a:rPr>
              <a:t>Practice drop off and pick up procedures</a:t>
            </a:r>
            <a:endParaRPr lang="en-US" sz="2800">
              <a:solidFill>
                <a:srgbClr val="01447B"/>
              </a:solidFill>
              <a:latin typeface="Arial" panose="020B0604020202020204" pitchFamily="34" charset="0"/>
              <a:cs typeface="Arial" panose="020B0604020202020204" pitchFamily="34" charset="0"/>
            </a:endParaRPr>
          </a:p>
        </p:txBody>
      </p:sp>
      <p:pic>
        <p:nvPicPr>
          <p:cNvPr id="1026" name="Picture 2" descr="Image result for clock icon">
            <a:extLst>
              <a:ext uri="{FF2B5EF4-FFF2-40B4-BE49-F238E27FC236}">
                <a16:creationId xmlns:a16="http://schemas.microsoft.com/office/drawing/2014/main" id="{40CEF474-9C89-4E1B-9A75-14D0B852B2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827" y="172044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1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day for parents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3E581306-480E-411C-BA04-3E38A0F5A15F}"/>
              </a:ext>
            </a:extLst>
          </p:cNvPr>
          <p:cNvSpPr txBox="1">
            <a:spLocks noChangeArrowheads="1"/>
          </p:cNvSpPr>
          <p:nvPr/>
        </p:nvSpPr>
        <p:spPr>
          <a:xfrm>
            <a:off x="838200" y="1600200"/>
            <a:ext cx="4572000" cy="461645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nSpc>
                <a:spcPct val="95000"/>
              </a:lnSpc>
              <a:spcBef>
                <a:spcPts val="1200"/>
              </a:spcBef>
              <a:buClr>
                <a:srgbClr val="000000"/>
              </a:buClr>
              <a:buNone/>
            </a:pPr>
            <a:endParaRPr lang="en-US" altLang="en-US" sz="240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EC990911-F4D7-49D9-A28E-BAB0F218FB28}"/>
              </a:ext>
            </a:extLst>
          </p:cNvPr>
          <p:cNvSpPr txBox="1"/>
          <p:nvPr/>
        </p:nvSpPr>
        <p:spPr>
          <a:xfrm>
            <a:off x="685800" y="1752600"/>
            <a:ext cx="8001000" cy="954107"/>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rgbClr val="D9531E"/>
                </a:solidFill>
                <a:latin typeface="Arial" panose="020B0604020202020204" pitchFamily="34" charset="0"/>
                <a:cs typeface="Arial" panose="020B0604020202020204" pitchFamily="34" charset="0"/>
              </a:rPr>
              <a:t>Schools put in your own information – see notes below for topic ideas</a:t>
            </a:r>
          </a:p>
        </p:txBody>
      </p:sp>
    </p:spTree>
    <p:extLst>
      <p:ext uri="{BB962C8B-B14F-4D97-AF65-F5344CB8AC3E}">
        <p14:creationId xmlns:p14="http://schemas.microsoft.com/office/powerpoint/2010/main" val="4198053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1066801"/>
          </a:xfrm>
        </p:spPr>
        <p:txBody>
          <a:bodyPr>
            <a:normAutofit fontScale="90000"/>
          </a:bodyPr>
          <a:lstStyle/>
          <a:p>
            <a:b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support</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4EA0111A-CCB7-45F2-B152-B0C9A1C5E73F}"/>
              </a:ext>
            </a:extLst>
          </p:cNvPr>
          <p:cNvSpPr txBox="1">
            <a:spLocks noChangeArrowheads="1"/>
          </p:cNvSpPr>
          <p:nvPr/>
        </p:nvSpPr>
        <p:spPr>
          <a:xfrm>
            <a:off x="685800" y="1676400"/>
            <a:ext cx="8205788" cy="4722813"/>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spcBef>
                <a:spcPct val="0"/>
              </a:spcBef>
            </a:pPr>
            <a:r>
              <a:rPr lang="en-US" altLang="en-US" sz="2800">
                <a:solidFill>
                  <a:srgbClr val="01447B"/>
                </a:solidFill>
                <a:latin typeface="Arial" panose="020B0604020202020204" pitchFamily="34" charset="0"/>
              </a:rPr>
              <a:t>If you have concerns about your child’s development or readiness for kindergarten, please contact:</a:t>
            </a:r>
            <a:endParaRPr lang="en-US" altLang="en-US" sz="2800">
              <a:solidFill>
                <a:srgbClr val="01447B"/>
              </a:solidFill>
            </a:endParaRPr>
          </a:p>
          <a:p>
            <a:pPr marL="0" indent="0">
              <a:lnSpc>
                <a:spcPct val="95000"/>
              </a:lnSpc>
              <a:spcBef>
                <a:spcPct val="0"/>
              </a:spcBef>
              <a:buNone/>
            </a:pPr>
            <a:endParaRPr lang="en-US" altLang="en-US" sz="1600">
              <a:solidFill>
                <a:srgbClr val="01447B"/>
              </a:solidFill>
              <a:latin typeface="Arial" panose="020B0604020202020204" pitchFamily="34" charset="0"/>
            </a:endParaRPr>
          </a:p>
          <a:p>
            <a:pPr lvl="1" indent="-342900">
              <a:lnSpc>
                <a:spcPct val="95000"/>
              </a:lnSpc>
              <a:spcBef>
                <a:spcPts val="600"/>
              </a:spcBef>
              <a:buClr>
                <a:srgbClr val="000000"/>
              </a:buClr>
              <a:buFontTx/>
              <a:buChar char="•"/>
            </a:pPr>
            <a:r>
              <a:rPr lang="en-US" altLang="en-US">
                <a:solidFill>
                  <a:srgbClr val="01447B"/>
                </a:solidFill>
                <a:latin typeface="Arial" panose="020B0604020202020204" pitchFamily="34" charset="0"/>
              </a:rPr>
              <a:t>Your School Principal</a:t>
            </a:r>
            <a:endParaRPr lang="en-US" altLang="en-US">
              <a:solidFill>
                <a:srgbClr val="01447B"/>
              </a:solidFill>
            </a:endParaRPr>
          </a:p>
          <a:p>
            <a:pPr lvl="1" indent="-342900">
              <a:lnSpc>
                <a:spcPct val="95000"/>
              </a:lnSpc>
              <a:spcBef>
                <a:spcPts val="600"/>
              </a:spcBef>
              <a:buClr>
                <a:srgbClr val="000000"/>
              </a:buClr>
              <a:buFontTx/>
              <a:buChar char="•"/>
            </a:pPr>
            <a:r>
              <a:rPr lang="en-US" altLang="en-US">
                <a:solidFill>
                  <a:srgbClr val="01447B"/>
                </a:solidFill>
                <a:latin typeface="Arial" panose="020B0604020202020204" pitchFamily="34" charset="0"/>
              </a:rPr>
              <a:t>Special Services</a:t>
            </a:r>
            <a:endParaRPr lang="en-US" altLang="en-US">
              <a:solidFill>
                <a:srgbClr val="01447B"/>
              </a:solidFill>
            </a:endParaRPr>
          </a:p>
          <a:p>
            <a:pPr marL="857250" lvl="2" indent="-285750">
              <a:lnSpc>
                <a:spcPct val="95000"/>
              </a:lnSpc>
              <a:spcBef>
                <a:spcPts val="600"/>
              </a:spcBef>
              <a:buClr>
                <a:srgbClr val="000000"/>
              </a:buClr>
              <a:buSzPct val="80000"/>
              <a:buFont typeface="Courier New" panose="02070309020205020404" pitchFamily="49" charset="0"/>
              <a:buChar char="o"/>
            </a:pPr>
            <a:r>
              <a:rPr lang="en-US" altLang="en-US" sz="2800">
                <a:solidFill>
                  <a:srgbClr val="01447B"/>
                </a:solidFill>
                <a:latin typeface="Arial" panose="020B0604020202020204" pitchFamily="34" charset="0"/>
              </a:rPr>
              <a:t>425-385-5250</a:t>
            </a:r>
            <a:endParaRPr lang="en-US" altLang="en-US" sz="2800">
              <a:solidFill>
                <a:srgbClr val="01447B"/>
              </a:solidFill>
            </a:endParaRPr>
          </a:p>
          <a:p>
            <a:pPr lvl="1" indent="-342900">
              <a:lnSpc>
                <a:spcPct val="95000"/>
              </a:lnSpc>
              <a:spcBef>
                <a:spcPts val="600"/>
              </a:spcBef>
              <a:buClr>
                <a:srgbClr val="000000"/>
              </a:buClr>
              <a:buFontTx/>
              <a:buChar char="•"/>
            </a:pPr>
            <a:r>
              <a:rPr lang="en-US" altLang="en-US">
                <a:solidFill>
                  <a:srgbClr val="01447B"/>
                </a:solidFill>
                <a:latin typeface="Arial" panose="020B0604020202020204" pitchFamily="34" charset="0"/>
              </a:rPr>
              <a:t>Early Learning Department</a:t>
            </a:r>
            <a:endParaRPr lang="en-US" altLang="en-US">
              <a:solidFill>
                <a:srgbClr val="01447B"/>
              </a:solidFill>
            </a:endParaRPr>
          </a:p>
          <a:p>
            <a:pPr marL="857250" lvl="2" indent="-285750">
              <a:lnSpc>
                <a:spcPct val="95000"/>
              </a:lnSpc>
              <a:spcBef>
                <a:spcPts val="600"/>
              </a:spcBef>
              <a:buClr>
                <a:srgbClr val="000000"/>
              </a:buClr>
              <a:buSzPct val="80000"/>
              <a:buFont typeface="Courier New" panose="02070309020205020404" pitchFamily="49" charset="0"/>
              <a:buChar char="o"/>
            </a:pPr>
            <a:r>
              <a:rPr lang="en-US" altLang="en-US" sz="2800">
                <a:solidFill>
                  <a:srgbClr val="01447B"/>
                </a:solidFill>
                <a:latin typeface="Arial" panose="020B0604020202020204" pitchFamily="34" charset="0"/>
              </a:rPr>
              <a:t>425-385-4024 </a:t>
            </a:r>
          </a:p>
          <a:p>
            <a:pPr marL="857250" lvl="2" indent="-285750">
              <a:lnSpc>
                <a:spcPct val="95000"/>
              </a:lnSpc>
              <a:spcBef>
                <a:spcPts val="600"/>
              </a:spcBef>
              <a:buClr>
                <a:srgbClr val="000000"/>
              </a:buClr>
              <a:buSzPct val="80000"/>
              <a:buFont typeface="Courier New" panose="02070309020205020404" pitchFamily="49" charset="0"/>
              <a:buChar char="o"/>
            </a:pPr>
            <a:r>
              <a:rPr lang="en-US" altLang="en-US" sz="2800">
                <a:solidFill>
                  <a:srgbClr val="01447B"/>
                </a:solidFill>
                <a:latin typeface="Arial" panose="020B0604020202020204" pitchFamily="34" charset="0"/>
              </a:rPr>
              <a:t>425-385-4068</a:t>
            </a:r>
          </a:p>
        </p:txBody>
      </p:sp>
    </p:spTree>
    <p:extLst>
      <p:ext uri="{BB962C8B-B14F-4D97-AF65-F5344CB8AC3E}">
        <p14:creationId xmlns:p14="http://schemas.microsoft.com/office/powerpoint/2010/main" val="324128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1066801"/>
          </a:xfrm>
        </p:spPr>
        <p:txBody>
          <a:bodyPr>
            <a:normAutofit fontScale="90000"/>
          </a:bodyPr>
          <a:lstStyle/>
          <a:p>
            <a:b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42515C-0B9C-4D72-AC37-29B3E5D918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2893" y="2272078"/>
            <a:ext cx="3326814" cy="231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1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1066801"/>
          </a:xfrm>
        </p:spPr>
        <p:txBody>
          <a:bodyPr>
            <a:normAutofit fontScale="90000"/>
          </a:bodyPr>
          <a:lstStyle/>
          <a:p>
            <a:b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5" name="41DFFAAF-234F-4AC9-A831-0AF027C1096F" descr="41DFFAAF-234F-4AC9-A831-0AF027C1096F">
            <a:extLst>
              <a:ext uri="{FF2B5EF4-FFF2-40B4-BE49-F238E27FC236}">
                <a16:creationId xmlns:a16="http://schemas.microsoft.com/office/drawing/2014/main" id="{6CEBFA4A-E4EA-4840-BB91-F3B3FC152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25" y="2337990"/>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B1BA932A-41D6-4DD1-ACDF-F752F183B3A2" descr="B1BA932A-41D6-4DD1-ACDF-F752F183B3A2">
            <a:extLst>
              <a:ext uri="{FF2B5EF4-FFF2-40B4-BE49-F238E27FC236}">
                <a16:creationId xmlns:a16="http://schemas.microsoft.com/office/drawing/2014/main" id="{81873880-C927-4883-AEAF-9ABA7BE47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945" y="1500349"/>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D70D794E-99ED-42B4-9CC2-930DBE16C6FB" descr="D70D794E-99ED-42B4-9CC2-930DBE16C6FB">
            <a:extLst>
              <a:ext uri="{FF2B5EF4-FFF2-40B4-BE49-F238E27FC236}">
                <a16:creationId xmlns:a16="http://schemas.microsoft.com/office/drawing/2014/main" id="{C3D92282-9226-4EF9-941D-91EC78DE4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942" y="3892659"/>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0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45276" y="1600200"/>
            <a:ext cx="7453448" cy="476998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tabLst>
                <a:tab pos="5148263" algn="l"/>
              </a:tabLst>
            </a:pPr>
            <a:r>
              <a:rPr lang="en-US" sz="3600" dirty="0">
                <a:solidFill>
                  <a:srgbClr val="01447B"/>
                </a:solidFill>
                <a:latin typeface="Arial"/>
                <a:cs typeface="Arial"/>
              </a:rPr>
              <a:t>Kindergarten students’ first day </a:t>
            </a:r>
            <a:r>
              <a:rPr lang="en-US" sz="3600">
                <a:solidFill>
                  <a:srgbClr val="01447B"/>
                </a:solidFill>
                <a:latin typeface="Arial"/>
                <a:cs typeface="Arial"/>
              </a:rPr>
              <a:t>of school will be </a:t>
            </a:r>
            <a:r>
              <a:rPr lang="en-US" sz="3600" dirty="0">
                <a:solidFill>
                  <a:srgbClr val="01447B"/>
                </a:solidFill>
                <a:latin typeface="Arial"/>
                <a:cs typeface="Arial"/>
              </a:rPr>
              <a:t>September 13, 2021.</a:t>
            </a:r>
            <a:endParaRPr lang="en-US" sz="3600" dirty="0">
              <a:solidFill>
                <a:prstClr val="black"/>
              </a:solidFill>
              <a:latin typeface="Arial"/>
              <a:cs typeface="Arial"/>
            </a:endParaRPr>
          </a:p>
          <a:p>
            <a:pPr marL="0" indent="0" algn="ctr">
              <a:buFont typeface="Arial" pitchFamily="34" charset="0"/>
              <a:buNone/>
              <a:tabLst>
                <a:tab pos="5148263" algn="l"/>
              </a:tabLst>
            </a:pPr>
            <a:endParaRPr lang="en-US" sz="2000" b="1" i="1">
              <a:solidFill>
                <a:srgbClr val="002060"/>
              </a:solidFill>
              <a:latin typeface="Myriad Pro" pitchFamily="34" charset="0"/>
            </a:endParaRPr>
          </a:p>
          <a:p>
            <a:pPr marL="0" indent="0">
              <a:buFont typeface="Arial" pitchFamily="34" charset="0"/>
              <a:buNone/>
              <a:tabLst>
                <a:tab pos="5148263" algn="l"/>
              </a:tabLst>
            </a:pPr>
            <a:endParaRPr lang="en-US" sz="2000">
              <a:solidFill>
                <a:srgbClr val="002060"/>
              </a:solidFill>
              <a:latin typeface="Myriad Pro" pitchFamily="34" charset="0"/>
            </a:endParaRPr>
          </a:p>
          <a:p>
            <a:pPr marL="0" indent="0">
              <a:buFont typeface="Arial" pitchFamily="34" charset="0"/>
              <a:buNone/>
              <a:tabLst>
                <a:tab pos="5148263" algn="l"/>
              </a:tabLst>
            </a:pPr>
            <a:r>
              <a:rPr lang="en-US" sz="2400" b="1" dirty="0">
                <a:solidFill>
                  <a:srgbClr val="F79646"/>
                </a:solidFill>
                <a:latin typeface="Myriad Pro"/>
              </a:rPr>
              <a:t>					</a:t>
            </a: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457200" lvl="1" indent="0">
              <a:buFont typeface="Arial" pitchFamily="34" charset="0"/>
              <a:buNone/>
            </a:pPr>
            <a:endParaRPr lang="en-US">
              <a:solidFill>
                <a:prstClr val="black"/>
              </a:solidFill>
              <a:latin typeface="Myriad Pro" pitchFamily="34" charset="0"/>
            </a:endParaRPr>
          </a:p>
        </p:txBody>
      </p:sp>
      <p:sp>
        <p:nvSpPr>
          <p:cNvPr id="10" name="Title 1"/>
          <p:cNvSpPr>
            <a:spLocks noGrp="1"/>
          </p:cNvSpPr>
          <p:nvPr>
            <p:ph type="title"/>
          </p:nvPr>
        </p:nvSpPr>
        <p:spPr>
          <a:xfrm>
            <a:off x="-190500" y="276547"/>
            <a:ext cx="9525000" cy="1143000"/>
          </a:xfrm>
        </p:spPr>
        <p:txBody>
          <a:bodyPr>
            <a:noAutofit/>
          </a:bodyPr>
          <a:lstStyle/>
          <a:p>
            <a:r>
              <a:rPr lang="en-US" sz="38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day of school</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2" name="Picture 1" descr="the kids, with their heavy backpacks, head out to the bus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301910"/>
            <a:ext cx="4267200" cy="2840355"/>
          </a:xfrm>
          <a:prstGeom prst="rect">
            <a:avLst/>
          </a:prstGeom>
        </p:spPr>
      </p:pic>
    </p:spTree>
    <p:extLst>
      <p:ext uri="{BB962C8B-B14F-4D97-AF65-F5344CB8AC3E}">
        <p14:creationId xmlns:p14="http://schemas.microsoft.com/office/powerpoint/2010/main" val="1166576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70560" y="1375954"/>
            <a:ext cx="7620000" cy="41910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tabLst>
                <a:tab pos="5148263" algn="l"/>
              </a:tabLst>
            </a:pPr>
            <a:r>
              <a:rPr lang="en-US">
                <a:solidFill>
                  <a:srgbClr val="01447B"/>
                </a:solidFill>
                <a:latin typeface="Arial"/>
                <a:cs typeface="Arial"/>
              </a:rPr>
              <a:t>September 8th, 9th and 10th – </a:t>
            </a:r>
            <a:r>
              <a:rPr lang="en-US" dirty="0">
                <a:solidFill>
                  <a:srgbClr val="01447B"/>
                </a:solidFill>
                <a:latin typeface="Arial"/>
                <a:cs typeface="Arial"/>
              </a:rPr>
              <a:t>Family Connection Meetings</a:t>
            </a:r>
          </a:p>
          <a:p>
            <a:pPr marL="571500" indent="-571500">
              <a:tabLst>
                <a:tab pos="5148263" algn="l"/>
              </a:tabLst>
            </a:pPr>
            <a:r>
              <a:rPr lang="en-US">
                <a:solidFill>
                  <a:srgbClr val="01447B"/>
                </a:solidFill>
                <a:latin typeface="Arial"/>
                <a:cs typeface="Arial"/>
              </a:rPr>
              <a:t>Appointments</a:t>
            </a:r>
            <a:r>
              <a:rPr lang="en-US" sz="3200">
                <a:solidFill>
                  <a:srgbClr val="01447B"/>
                </a:solidFill>
                <a:latin typeface="Arial"/>
                <a:cs typeface="Arial"/>
              </a:rPr>
              <a:t> will be scheduled </a:t>
            </a:r>
            <a:r>
              <a:rPr lang="en-US">
                <a:solidFill>
                  <a:srgbClr val="01447B"/>
                </a:solidFill>
                <a:latin typeface="Arial"/>
                <a:cs typeface="Arial"/>
              </a:rPr>
              <a:t>with families in</a:t>
            </a:r>
            <a:r>
              <a:rPr lang="en-US" sz="3200">
                <a:solidFill>
                  <a:srgbClr val="01447B"/>
                </a:solidFill>
                <a:latin typeface="Arial"/>
                <a:cs typeface="Arial"/>
              </a:rPr>
              <a:t> </a:t>
            </a:r>
            <a:r>
              <a:rPr lang="en-US" sz="3200" dirty="0">
                <a:solidFill>
                  <a:srgbClr val="01447B"/>
                </a:solidFill>
                <a:latin typeface="Arial"/>
                <a:cs typeface="Arial"/>
              </a:rPr>
              <a:t>August</a:t>
            </a:r>
            <a:endParaRPr lang="en-US" sz="3200">
              <a:solidFill>
                <a:srgbClr val="01447B"/>
              </a:solidFill>
              <a:latin typeface="Arial" panose="020B0604020202020204" pitchFamily="34" charset="0"/>
              <a:cs typeface="Arial" panose="020B0604020202020204" pitchFamily="34" charset="0"/>
            </a:endParaRPr>
          </a:p>
          <a:p>
            <a:pPr marL="0" indent="0">
              <a:buNone/>
              <a:tabLst>
                <a:tab pos="5148263" algn="l"/>
              </a:tabLst>
            </a:pPr>
            <a:endParaRPr lang="en-US" sz="2000" b="1" i="1">
              <a:solidFill>
                <a:srgbClr val="002060"/>
              </a:solidFill>
              <a:latin typeface="Myriad Pro" pitchFamily="34" charset="0"/>
              <a:cs typeface="Arial"/>
            </a:endParaRPr>
          </a:p>
          <a:p>
            <a:pPr marL="0" indent="0">
              <a:buFont typeface="Arial" pitchFamily="34" charset="0"/>
              <a:buNone/>
              <a:tabLst>
                <a:tab pos="5148263" algn="l"/>
              </a:tabLst>
            </a:pPr>
            <a:endParaRPr lang="en-US" sz="2000">
              <a:solidFill>
                <a:srgbClr val="002060"/>
              </a:solidFill>
              <a:latin typeface="Myriad Pro" pitchFamily="34" charset="0"/>
            </a:endParaRPr>
          </a:p>
          <a:p>
            <a:pPr marL="0" indent="0">
              <a:buFont typeface="Arial" pitchFamily="34" charset="0"/>
              <a:buNone/>
              <a:tabLst>
                <a:tab pos="5148263" algn="l"/>
              </a:tabLst>
            </a:pPr>
            <a:r>
              <a:rPr lang="en-US" sz="2400" b="1" dirty="0">
                <a:solidFill>
                  <a:srgbClr val="F79646"/>
                </a:solidFill>
                <a:latin typeface="Myriad Pro"/>
              </a:rPr>
              <a:t>					</a:t>
            </a: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631825" indent="-631825">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0" indent="0">
              <a:buFont typeface="Arial" pitchFamily="34" charset="0"/>
              <a:buNone/>
            </a:pPr>
            <a:endParaRPr lang="en-US" sz="2400">
              <a:solidFill>
                <a:prstClr val="black"/>
              </a:solidFill>
              <a:latin typeface="Myriad Pro" pitchFamily="34" charset="0"/>
            </a:endParaRPr>
          </a:p>
          <a:p>
            <a:pPr marL="457200" lvl="1" indent="0">
              <a:buFont typeface="Arial" pitchFamily="34" charset="0"/>
              <a:buNone/>
            </a:pPr>
            <a:endParaRPr lang="en-US">
              <a:solidFill>
                <a:prstClr val="black"/>
              </a:solidFill>
              <a:latin typeface="Myriad Pro" pitchFamily="34" charset="0"/>
            </a:endParaRPr>
          </a:p>
        </p:txBody>
      </p:sp>
      <p:sp>
        <p:nvSpPr>
          <p:cNvPr id="10" name="Title 1"/>
          <p:cNvSpPr>
            <a:spLocks noGrp="1"/>
          </p:cNvSpPr>
          <p:nvPr>
            <p:ph type="title"/>
          </p:nvPr>
        </p:nvSpPr>
        <p:spPr>
          <a:xfrm>
            <a:off x="-190500" y="111113"/>
            <a:ext cx="9525000" cy="1143000"/>
          </a:xfrm>
        </p:spPr>
        <p:txBody>
          <a:bodyPr>
            <a:noAutofit/>
          </a:bodyPr>
          <a:lstStyle/>
          <a:p>
            <a:r>
              <a:rPr lang="en-US" sz="3800" b="1" dirty="0">
                <a:solidFill>
                  <a:srgbClr val="01447B"/>
                </a:solidFill>
                <a:effectLst>
                  <a:outerShdw blurRad="38100" dist="38100" dir="2700000" algn="tl">
                    <a:srgbClr val="000000">
                      <a:alpha val="43137"/>
                    </a:srgbClr>
                  </a:outerShdw>
                </a:effectLst>
                <a:latin typeface="Arial"/>
                <a:cs typeface="Arial"/>
              </a:rPr>
              <a:t>Families First</a:t>
            </a:r>
            <a:endParaRPr lang="en-US" sz="3800" b="1" dirty="0">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Straight Connector 12"/>
          <p:cNvCxnSpPr/>
          <p:nvPr/>
        </p:nvCxnSpPr>
        <p:spPr>
          <a:xfrm>
            <a:off x="669645" y="1096957"/>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2" name="Picture 1" descr="Family White Background Images | All White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54" y="3467100"/>
            <a:ext cx="2133600" cy="2133600"/>
          </a:xfrm>
          <a:prstGeom prst="rect">
            <a:avLst/>
          </a:prstGeom>
        </p:spPr>
      </p:pic>
    </p:spTree>
    <p:extLst>
      <p:ext uri="{BB962C8B-B14F-4D97-AF65-F5344CB8AC3E}">
        <p14:creationId xmlns:p14="http://schemas.microsoft.com/office/powerpoint/2010/main" val="2370228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28600" y="1523999"/>
            <a:ext cx="8458200" cy="502920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5148263" algn="l"/>
              </a:tabLst>
            </a:pPr>
            <a:r>
              <a:rPr lang="en-US" sz="3600" b="1">
                <a:solidFill>
                  <a:srgbClr val="D9531E"/>
                </a:solidFill>
                <a:effectLst>
                  <a:outerShdw blurRad="38100" dist="38100" dir="2700000" algn="tl">
                    <a:srgbClr val="000000">
                      <a:alpha val="43137"/>
                    </a:srgbClr>
                  </a:outerShdw>
                </a:effectLst>
                <a:latin typeface="Arial"/>
                <a:cs typeface="Arial"/>
              </a:rPr>
              <a:t>Purpose of </a:t>
            </a:r>
            <a:r>
              <a:rPr lang="en-US" sz="3600" b="1" dirty="0">
                <a:solidFill>
                  <a:srgbClr val="D9531E"/>
                </a:solidFill>
                <a:effectLst>
                  <a:outerShdw blurRad="38100" dist="38100" dir="2700000" algn="tl">
                    <a:srgbClr val="000000">
                      <a:alpha val="43137"/>
                    </a:srgbClr>
                  </a:outerShdw>
                </a:effectLst>
                <a:latin typeface="Arial"/>
                <a:cs typeface="Arial"/>
              </a:rPr>
              <a:t>Family </a:t>
            </a:r>
            <a:endParaRPr lang="en-US" sz="2800" b="1">
              <a:solidFill>
                <a:srgbClr val="F79646"/>
              </a:solidFill>
              <a:latin typeface="Arial"/>
              <a:cs typeface="Arial"/>
            </a:endParaRPr>
          </a:p>
          <a:p>
            <a:pPr marL="0" indent="0">
              <a:buNone/>
              <a:tabLst>
                <a:tab pos="5148263" algn="l"/>
              </a:tabLst>
            </a:pPr>
            <a:r>
              <a:rPr lang="en-US" sz="3600" b="1" dirty="0">
                <a:solidFill>
                  <a:srgbClr val="D9531E"/>
                </a:solidFill>
                <a:effectLst>
                  <a:outerShdw blurRad="38100" dist="38100" dir="2700000" algn="tl">
                    <a:srgbClr val="000000">
                      <a:alpha val="43137"/>
                    </a:srgbClr>
                  </a:outerShdw>
                </a:effectLst>
                <a:latin typeface="Arial"/>
                <a:cs typeface="Arial"/>
              </a:rPr>
              <a:t>Connection</a:t>
            </a:r>
            <a:r>
              <a:rPr lang="en-US" sz="3600" b="1">
                <a:solidFill>
                  <a:srgbClr val="D9531E"/>
                </a:solidFill>
                <a:effectLst>
                  <a:outerShdw blurRad="38100" dist="38100" dir="2700000" algn="tl">
                    <a:srgbClr val="000000">
                      <a:alpha val="43137"/>
                    </a:srgbClr>
                  </a:outerShdw>
                </a:effectLst>
                <a:latin typeface="Arial"/>
                <a:cs typeface="Arial"/>
              </a:rPr>
              <a:t> meetings:</a:t>
            </a:r>
            <a:endParaRPr lang="en-US" sz="2800" b="1">
              <a:solidFill>
                <a:srgbClr val="F79646"/>
              </a:solidFill>
              <a:latin typeface="Arial"/>
              <a:cs typeface="Arial"/>
            </a:endParaRPr>
          </a:p>
          <a:p>
            <a:pPr marL="0" indent="0">
              <a:buFont typeface="Arial" pitchFamily="34" charset="0"/>
              <a:buNone/>
              <a:tabLst>
                <a:tab pos="5148263" algn="l"/>
              </a:tabLst>
            </a:pPr>
            <a:endParaRPr lang="en-US" sz="3600" b="1" dirty="0">
              <a:solidFill>
                <a:srgbClr val="D9531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tabLst>
                <a:tab pos="5148263" algn="l"/>
              </a:tabLst>
            </a:pPr>
            <a:endParaRPr lang="en-US" sz="1100" b="1">
              <a:solidFill>
                <a:srgbClr val="E46C0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tabLst>
                <a:tab pos="5148263" algn="l"/>
              </a:tabLst>
            </a:pPr>
            <a:r>
              <a:rPr lang="en-US" sz="3300" dirty="0">
                <a:solidFill>
                  <a:srgbClr val="002060"/>
                </a:solidFill>
                <a:latin typeface="Arial"/>
                <a:cs typeface="Arial"/>
              </a:rPr>
              <a:t>To welcome families</a:t>
            </a:r>
          </a:p>
          <a:p>
            <a:pPr>
              <a:tabLst>
                <a:tab pos="5148263" algn="l"/>
              </a:tabLst>
            </a:pPr>
            <a:r>
              <a:rPr lang="en-US" sz="3300" dirty="0">
                <a:solidFill>
                  <a:srgbClr val="002060"/>
                </a:solidFill>
                <a:latin typeface="Arial"/>
                <a:cs typeface="Arial"/>
              </a:rPr>
              <a:t>To begin building strong relationships</a:t>
            </a:r>
          </a:p>
          <a:p>
            <a:pPr>
              <a:tabLst>
                <a:tab pos="5148263" algn="l"/>
              </a:tabLst>
            </a:pPr>
            <a:r>
              <a:rPr lang="en-US" sz="3300" dirty="0">
                <a:solidFill>
                  <a:srgbClr val="002060"/>
                </a:solidFill>
                <a:latin typeface="Arial"/>
                <a:cs typeface="Arial"/>
              </a:rPr>
              <a:t>To learn from families about children</a:t>
            </a:r>
          </a:p>
          <a:p>
            <a:pPr marL="0" indent="0">
              <a:buNone/>
              <a:tabLst>
                <a:tab pos="5148263" algn="l"/>
              </a:tabLst>
            </a:pPr>
            <a:endParaRPr lang="en-US" sz="800">
              <a:solidFill>
                <a:srgbClr val="002060"/>
              </a:solidFill>
              <a:latin typeface="Arial" panose="020B0604020202020204" pitchFamily="34" charset="0"/>
              <a:cs typeface="Arial" panose="020B0604020202020204" pitchFamily="34" charset="0"/>
            </a:endParaRPr>
          </a:p>
          <a:p>
            <a:pPr marL="0" indent="0">
              <a:buFont typeface="Arial" pitchFamily="34" charset="0"/>
              <a:buNone/>
              <a:tabLst>
                <a:tab pos="5148263" algn="l"/>
              </a:tabLst>
            </a:pPr>
            <a:r>
              <a:rPr lang="en-US" sz="2400" b="1" dirty="0">
                <a:solidFill>
                  <a:srgbClr val="F79646"/>
                </a:solidFill>
                <a:latin typeface="Arial"/>
                <a:cs typeface="Arial"/>
              </a:rPr>
              <a:t>					</a:t>
            </a:r>
            <a:endParaRPr lang="en-US" sz="2400" dirty="0">
              <a:solidFill>
                <a:srgbClr val="F79646"/>
              </a:solidFill>
              <a:latin typeface="Arial"/>
              <a:cs typeface="Arial"/>
            </a:endParaRPr>
          </a:p>
          <a:p>
            <a:pPr marL="0" indent="0">
              <a:buFont typeface="Arial" pitchFamily="34" charset="0"/>
              <a:buNone/>
            </a:pPr>
            <a:endParaRPr lang="en-US" sz="2400">
              <a:solidFill>
                <a:prstClr val="black"/>
              </a:solidFill>
              <a:latin typeface="Arial" panose="020B0604020202020204" pitchFamily="34" charset="0"/>
              <a:cs typeface="Arial" panose="020B0604020202020204" pitchFamily="34" charset="0"/>
            </a:endParaRPr>
          </a:p>
          <a:p>
            <a:pPr marL="0" indent="0">
              <a:buFont typeface="Arial" pitchFamily="34" charset="0"/>
              <a:buNone/>
            </a:pPr>
            <a:endParaRPr lang="en-US" sz="2400">
              <a:solidFill>
                <a:prstClr val="black"/>
              </a:solidFill>
              <a:latin typeface="Arial" panose="020B0604020202020204" pitchFamily="34" charset="0"/>
              <a:cs typeface="Arial" panose="020B0604020202020204" pitchFamily="34" charset="0"/>
            </a:endParaRPr>
          </a:p>
          <a:p>
            <a:pPr marL="457200" lvl="1" indent="0">
              <a:buFont typeface="Arial" pitchFamily="34" charset="0"/>
              <a:buNone/>
            </a:pPr>
            <a:endParaRPr lang="en-US">
              <a:solidFill>
                <a:prstClr val="black"/>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80EB697D-ED20-4260-9CF8-BDA98F79C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94" t="-586" r="14311" b="83249"/>
          <a:stretch>
            <a:fillRect/>
          </a:stretch>
        </p:blipFill>
        <p:spPr bwMode="auto">
          <a:xfrm>
            <a:off x="1728787" y="14287"/>
            <a:ext cx="5915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37D4E69B-C530-4EB8-947B-202ADE13B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074" y="1993325"/>
            <a:ext cx="2204766" cy="183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04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rved Right Arrow 26">
            <a:extLst>
              <a:ext uri="{FF2B5EF4-FFF2-40B4-BE49-F238E27FC236}">
                <a16:creationId xmlns:a16="http://schemas.microsoft.com/office/drawing/2014/main" id="{7C88C80A-1010-45A7-93ED-653F76715949}"/>
              </a:ext>
            </a:extLst>
          </p:cNvPr>
          <p:cNvSpPr/>
          <p:nvPr/>
        </p:nvSpPr>
        <p:spPr>
          <a:xfrm rot="20168390">
            <a:off x="2113621" y="5090134"/>
            <a:ext cx="609423" cy="1257105"/>
          </a:xfrm>
          <a:prstGeom prst="curved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3">
            <a:extLst>
              <a:ext uri="{FF2B5EF4-FFF2-40B4-BE49-F238E27FC236}">
                <a16:creationId xmlns:a16="http://schemas.microsoft.com/office/drawing/2014/main" id="{F9154412-C95A-46A0-9014-C1E2EEE73E22}"/>
              </a:ext>
            </a:extLst>
          </p:cNvPr>
          <p:cNvSpPr/>
          <p:nvPr/>
        </p:nvSpPr>
        <p:spPr>
          <a:xfrm rot="324083">
            <a:off x="5744945" y="3613941"/>
            <a:ext cx="574112" cy="1504616"/>
          </a:xfrm>
          <a:prstGeom prst="curvedLeftArrow">
            <a:avLst>
              <a:gd name="adj1" fmla="val 25000"/>
              <a:gd name="adj2" fmla="val 81294"/>
              <a:gd name="adj3" fmla="val 25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2">
            <a:extLst>
              <a:ext uri="{FF2B5EF4-FFF2-40B4-BE49-F238E27FC236}">
                <a16:creationId xmlns:a16="http://schemas.microsoft.com/office/drawing/2014/main" id="{A523E7E5-BAFA-4D50-9B3E-CF895F282C57}"/>
              </a:ext>
            </a:extLst>
          </p:cNvPr>
          <p:cNvSpPr/>
          <p:nvPr/>
        </p:nvSpPr>
        <p:spPr>
          <a:xfrm rot="19246885">
            <a:off x="3703686" y="3098159"/>
            <a:ext cx="609423" cy="1257105"/>
          </a:xfrm>
          <a:prstGeom prst="curvedRightArrow">
            <a:avLst>
              <a:gd name="adj1" fmla="val 25000"/>
              <a:gd name="adj2" fmla="val 50000"/>
              <a:gd name="adj3" fmla="val 25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ontent Placeholder 2"/>
          <p:cNvSpPr txBox="1">
            <a:spLocks/>
          </p:cNvSpPr>
          <p:nvPr/>
        </p:nvSpPr>
        <p:spPr>
          <a:xfrm>
            <a:off x="457200" y="1600201"/>
            <a:ext cx="8001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a:solidFill>
                  <a:srgbClr val="D9531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Pathway to Success:</a:t>
            </a:r>
          </a:p>
          <a:p>
            <a:pPr marL="0" indent="0">
              <a:buFont typeface="Arial" pitchFamily="34" charset="0"/>
              <a:buNone/>
            </a:pPr>
            <a:endParaRPr lang="en-US" sz="4000" b="1">
              <a:solidFill>
                <a:srgbClr val="F7964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buFont typeface="Arial" pitchFamily="34" charset="0"/>
              <a:buNone/>
            </a:pPr>
            <a:endParaRPr lang="en-US" sz="2200" b="1">
              <a:solidFill>
                <a:srgbClr val="00206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7411B62B-45BE-464C-9477-BAB8AD6B8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94" t="-586" r="14311" b="83249"/>
          <a:stretch>
            <a:fillRect/>
          </a:stretch>
        </p:blipFill>
        <p:spPr bwMode="auto">
          <a:xfrm>
            <a:off x="1728787" y="14287"/>
            <a:ext cx="5915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A96A8EE9-C6F4-455C-8C18-1F6801253112}"/>
              </a:ext>
            </a:extLst>
          </p:cNvPr>
          <p:cNvGrpSpPr/>
          <p:nvPr/>
        </p:nvGrpSpPr>
        <p:grpSpPr>
          <a:xfrm>
            <a:off x="282827" y="2311571"/>
            <a:ext cx="4248695" cy="1581696"/>
            <a:chOff x="2615797" y="2099873"/>
            <a:chExt cx="4248695" cy="1581696"/>
          </a:xfrm>
        </p:grpSpPr>
        <p:sp>
          <p:nvSpPr>
            <p:cNvPr id="7" name="TextBox 6">
              <a:extLst>
                <a:ext uri="{FF2B5EF4-FFF2-40B4-BE49-F238E27FC236}">
                  <a16:creationId xmlns:a16="http://schemas.microsoft.com/office/drawing/2014/main" id="{9A444D58-6A2A-4E63-BC79-BD76A42FDB0A}"/>
                </a:ext>
              </a:extLst>
            </p:cNvPr>
            <p:cNvSpPr txBox="1"/>
            <p:nvPr/>
          </p:nvSpPr>
          <p:spPr>
            <a:xfrm>
              <a:off x="4430062" y="2392260"/>
              <a:ext cx="2434430" cy="954107"/>
            </a:xfrm>
            <a:prstGeom prst="rect">
              <a:avLst/>
            </a:prstGeom>
            <a:solidFill>
              <a:schemeClr val="bg1">
                <a:lumMod val="95000"/>
              </a:schemeClr>
            </a:solidFill>
            <a:ln>
              <a:solidFill>
                <a:schemeClr val="tx2">
                  <a:lumMod val="20000"/>
                  <a:lumOff val="80000"/>
                </a:schemeClr>
              </a:solidFill>
            </a:ln>
          </p:spPr>
          <p:txBody>
            <a:bodyPr wrap="square" rtlCol="0">
              <a:spAutoFit/>
            </a:bodyPr>
            <a:lstStyle/>
            <a:p>
              <a:pPr marL="296863"/>
              <a:r>
                <a:rPr lang="en-US" sz="3600" b="1">
                  <a:solidFill>
                    <a:srgbClr val="01447B"/>
                  </a:solidFill>
                  <a:latin typeface="Arial" panose="020B0604020202020204" pitchFamily="34" charset="0"/>
                  <a:cs typeface="Arial" panose="020B0604020202020204" pitchFamily="34" charset="0"/>
                </a:rPr>
                <a:t>Family </a:t>
              </a:r>
            </a:p>
            <a:p>
              <a:pPr marL="296863"/>
              <a:r>
                <a:rPr lang="en-US" sz="1800">
                  <a:solidFill>
                    <a:srgbClr val="01447B"/>
                  </a:solidFill>
                  <a:latin typeface="Arial" panose="020B0604020202020204" pitchFamily="34" charset="0"/>
                  <a:ea typeface="Tahoma" panose="020B0604030504040204" pitchFamily="34" charset="0"/>
                  <a:cs typeface="Arial" panose="020B0604020202020204" pitchFamily="34" charset="0"/>
                </a:rPr>
                <a:t>connection</a:t>
              </a:r>
            </a:p>
          </p:txBody>
        </p:sp>
        <p:sp>
          <p:nvSpPr>
            <p:cNvPr id="8" name="Oval 7">
              <a:extLst>
                <a:ext uri="{FF2B5EF4-FFF2-40B4-BE49-F238E27FC236}">
                  <a16:creationId xmlns:a16="http://schemas.microsoft.com/office/drawing/2014/main" id="{58C12A33-AB11-46DA-8EF9-49E1530D0E35}"/>
                </a:ext>
              </a:extLst>
            </p:cNvPr>
            <p:cNvSpPr/>
            <p:nvPr/>
          </p:nvSpPr>
          <p:spPr>
            <a:xfrm>
              <a:off x="2615797" y="2099873"/>
              <a:ext cx="2033587" cy="1581696"/>
            </a:xfrm>
            <a:prstGeom prst="ellipse">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1447B"/>
                  </a:solidFill>
                  <a:latin typeface="Arial" panose="020B0604020202020204" pitchFamily="34" charset="0"/>
                  <a:cs typeface="Arial" panose="020B0604020202020204" pitchFamily="34" charset="0"/>
                </a:rPr>
                <a:t>Families and teachers partnering to get to know you and your child</a:t>
              </a:r>
            </a:p>
          </p:txBody>
        </p:sp>
      </p:grpSp>
      <p:grpSp>
        <p:nvGrpSpPr>
          <p:cNvPr id="9" name="Group 8">
            <a:extLst>
              <a:ext uri="{FF2B5EF4-FFF2-40B4-BE49-F238E27FC236}">
                <a16:creationId xmlns:a16="http://schemas.microsoft.com/office/drawing/2014/main" id="{087382EE-3D11-41A8-ADA6-69C70B1FE86A}"/>
              </a:ext>
            </a:extLst>
          </p:cNvPr>
          <p:cNvGrpSpPr/>
          <p:nvPr/>
        </p:nvGrpSpPr>
        <p:grpSpPr>
          <a:xfrm>
            <a:off x="4686299" y="2766484"/>
            <a:ext cx="4214999" cy="1581696"/>
            <a:chOff x="6406755" y="2028549"/>
            <a:chExt cx="4214999" cy="1581696"/>
          </a:xfrm>
          <a:solidFill>
            <a:srgbClr val="A7C4FF"/>
          </a:solidFill>
        </p:grpSpPr>
        <p:sp>
          <p:nvSpPr>
            <p:cNvPr id="11" name="TextBox 10">
              <a:extLst>
                <a:ext uri="{FF2B5EF4-FFF2-40B4-BE49-F238E27FC236}">
                  <a16:creationId xmlns:a16="http://schemas.microsoft.com/office/drawing/2014/main" id="{C3315C43-AC31-496B-BF2E-7E8E5B5852A5}"/>
                </a:ext>
              </a:extLst>
            </p:cNvPr>
            <p:cNvSpPr txBox="1"/>
            <p:nvPr/>
          </p:nvSpPr>
          <p:spPr>
            <a:xfrm>
              <a:off x="6406755" y="2342344"/>
              <a:ext cx="2434430" cy="954107"/>
            </a:xfrm>
            <a:prstGeom prst="rect">
              <a:avLst/>
            </a:prstGeom>
            <a:solidFill>
              <a:schemeClr val="bg1">
                <a:lumMod val="95000"/>
              </a:schemeClr>
            </a:solidFill>
            <a:ln>
              <a:solidFill>
                <a:schemeClr val="bg1">
                  <a:lumMod val="95000"/>
                </a:schemeClr>
              </a:solidFill>
            </a:ln>
          </p:spPr>
          <p:txBody>
            <a:bodyPr wrap="square" rtlCol="0">
              <a:spAutoFit/>
            </a:bodyPr>
            <a:lstStyle/>
            <a:p>
              <a:pPr marL="228600"/>
              <a:r>
                <a:rPr lang="en-US" sz="3600" b="1">
                  <a:solidFill>
                    <a:srgbClr val="01447B"/>
                  </a:solidFill>
                  <a:latin typeface="Arial" panose="020B0604020202020204" pitchFamily="34" charset="0"/>
                  <a:cs typeface="Arial" panose="020B0604020202020204" pitchFamily="34" charset="0"/>
                </a:rPr>
                <a:t>Whole </a:t>
              </a:r>
            </a:p>
            <a:p>
              <a:pPr marL="228600"/>
              <a:r>
                <a:rPr lang="en-US" sz="1800">
                  <a:solidFill>
                    <a:srgbClr val="01447B"/>
                  </a:solidFill>
                  <a:latin typeface="Arial" panose="020B0604020202020204" pitchFamily="34" charset="0"/>
                  <a:ea typeface="Tahoma" panose="020B0604030504040204" pitchFamily="34" charset="0"/>
                  <a:cs typeface="Arial" panose="020B0604020202020204" pitchFamily="34" charset="0"/>
                </a:rPr>
                <a:t>child assessment</a:t>
              </a:r>
            </a:p>
          </p:txBody>
        </p:sp>
        <p:sp>
          <p:nvSpPr>
            <p:cNvPr id="14" name="Oval 13">
              <a:extLst>
                <a:ext uri="{FF2B5EF4-FFF2-40B4-BE49-F238E27FC236}">
                  <a16:creationId xmlns:a16="http://schemas.microsoft.com/office/drawing/2014/main" id="{109C275B-3011-40BE-8613-19FEAEA35C4C}"/>
                </a:ext>
              </a:extLst>
            </p:cNvPr>
            <p:cNvSpPr/>
            <p:nvPr/>
          </p:nvSpPr>
          <p:spPr>
            <a:xfrm>
              <a:off x="8588167" y="2028549"/>
              <a:ext cx="2033587" cy="1581696"/>
            </a:xfrm>
            <a:prstGeom prst="ellipse">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1447B"/>
                  </a:solidFill>
                  <a:latin typeface="Arial" panose="020B0604020202020204" pitchFamily="34" charset="0"/>
                  <a:cs typeface="Arial" panose="020B0604020202020204" pitchFamily="34" charset="0"/>
                </a:rPr>
                <a:t>Teachers identifying children’s strengths to target support where it’s needed most</a:t>
              </a:r>
            </a:p>
          </p:txBody>
        </p:sp>
      </p:grpSp>
      <p:grpSp>
        <p:nvGrpSpPr>
          <p:cNvPr id="16" name="Group 15">
            <a:extLst>
              <a:ext uri="{FF2B5EF4-FFF2-40B4-BE49-F238E27FC236}">
                <a16:creationId xmlns:a16="http://schemas.microsoft.com/office/drawing/2014/main" id="{C728740D-4B8E-4D80-8661-F39BA16A26F8}"/>
              </a:ext>
            </a:extLst>
          </p:cNvPr>
          <p:cNvGrpSpPr/>
          <p:nvPr/>
        </p:nvGrpSpPr>
        <p:grpSpPr>
          <a:xfrm>
            <a:off x="53794" y="4052178"/>
            <a:ext cx="5242610" cy="1581696"/>
            <a:chOff x="43143" y="2062624"/>
            <a:chExt cx="5242610" cy="1581696"/>
          </a:xfrm>
          <a:solidFill>
            <a:srgbClr val="A7C4FF"/>
          </a:solidFill>
        </p:grpSpPr>
        <p:sp>
          <p:nvSpPr>
            <p:cNvPr id="17" name="TextBox 16">
              <a:extLst>
                <a:ext uri="{FF2B5EF4-FFF2-40B4-BE49-F238E27FC236}">
                  <a16:creationId xmlns:a16="http://schemas.microsoft.com/office/drawing/2014/main" id="{D9EB6BCE-F173-4500-8FF2-94012549A4A6}"/>
                </a:ext>
              </a:extLst>
            </p:cNvPr>
            <p:cNvSpPr txBox="1"/>
            <p:nvPr/>
          </p:nvSpPr>
          <p:spPr>
            <a:xfrm>
              <a:off x="1592265" y="2342345"/>
              <a:ext cx="3693488" cy="923330"/>
            </a:xfrm>
            <a:prstGeom prst="rect">
              <a:avLst/>
            </a:prstGeom>
            <a:solidFill>
              <a:schemeClr val="bg1">
                <a:lumMod val="95000"/>
              </a:schemeClr>
            </a:solidFill>
            <a:ln>
              <a:solidFill>
                <a:srgbClr val="A7C4FF"/>
              </a:solidFill>
            </a:ln>
          </p:spPr>
          <p:txBody>
            <a:bodyPr wrap="square" rtlCol="0">
              <a:spAutoFit/>
            </a:bodyPr>
            <a:lstStyle/>
            <a:p>
              <a:pPr marL="519113"/>
              <a:r>
                <a:rPr lang="en-US" sz="1800">
                  <a:solidFill>
                    <a:srgbClr val="01447B"/>
                  </a:solidFill>
                  <a:latin typeface="Arial" panose="020B0604020202020204" pitchFamily="34" charset="0"/>
                  <a:ea typeface="Tahoma" panose="020B0604030504040204" pitchFamily="34" charset="0"/>
                  <a:cs typeface="Arial" panose="020B0604020202020204" pitchFamily="34" charset="0"/>
                </a:rPr>
                <a:t>Early learning</a:t>
              </a:r>
            </a:p>
            <a:p>
              <a:pPr marL="519113"/>
              <a:r>
                <a:rPr lang="en-US" sz="3600" b="1">
                  <a:solidFill>
                    <a:srgbClr val="01447B"/>
                  </a:solidFill>
                  <a:latin typeface="Arial" panose="020B0604020202020204" pitchFamily="34" charset="0"/>
                  <a:cs typeface="Arial" panose="020B0604020202020204" pitchFamily="34" charset="0"/>
                </a:rPr>
                <a:t>Collaboration </a:t>
              </a:r>
            </a:p>
          </p:txBody>
        </p:sp>
        <p:sp>
          <p:nvSpPr>
            <p:cNvPr id="18" name="Oval 17">
              <a:extLst>
                <a:ext uri="{FF2B5EF4-FFF2-40B4-BE49-F238E27FC236}">
                  <a16:creationId xmlns:a16="http://schemas.microsoft.com/office/drawing/2014/main" id="{AE479368-84FE-4DA8-B863-05790BBB0C44}"/>
                </a:ext>
              </a:extLst>
            </p:cNvPr>
            <p:cNvSpPr/>
            <p:nvPr/>
          </p:nvSpPr>
          <p:spPr>
            <a:xfrm>
              <a:off x="43143" y="2062624"/>
              <a:ext cx="2033587" cy="1581696"/>
            </a:xfrm>
            <a:prstGeom prst="ellipse">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1447B"/>
                  </a:solidFill>
                  <a:latin typeface="Arial" panose="020B0604020202020204" pitchFamily="34" charset="0"/>
                  <a:cs typeface="Arial" panose="020B0604020202020204" pitchFamily="34" charset="0"/>
                </a:rPr>
                <a:t>Kindergarten teachers and early learning providers sharing information to help children succeed</a:t>
              </a:r>
            </a:p>
          </p:txBody>
        </p:sp>
      </p:grpSp>
      <p:grpSp>
        <p:nvGrpSpPr>
          <p:cNvPr id="19" name="Group 18">
            <a:extLst>
              <a:ext uri="{FF2B5EF4-FFF2-40B4-BE49-F238E27FC236}">
                <a16:creationId xmlns:a16="http://schemas.microsoft.com/office/drawing/2014/main" id="{2C10431F-6838-494F-8B68-4BAFF5C62D6A}"/>
              </a:ext>
            </a:extLst>
          </p:cNvPr>
          <p:cNvGrpSpPr/>
          <p:nvPr/>
        </p:nvGrpSpPr>
        <p:grpSpPr>
          <a:xfrm>
            <a:off x="3268997" y="5128401"/>
            <a:ext cx="4111514" cy="1581696"/>
            <a:chOff x="2494074" y="2028550"/>
            <a:chExt cx="4111514" cy="1581696"/>
          </a:xfrm>
          <a:solidFill>
            <a:srgbClr val="A7C4FF"/>
          </a:solidFill>
        </p:grpSpPr>
        <p:sp>
          <p:nvSpPr>
            <p:cNvPr id="20" name="TextBox 19">
              <a:extLst>
                <a:ext uri="{FF2B5EF4-FFF2-40B4-BE49-F238E27FC236}">
                  <a16:creationId xmlns:a16="http://schemas.microsoft.com/office/drawing/2014/main" id="{6399169F-BB43-4CF3-94F9-24B64E42A814}"/>
                </a:ext>
              </a:extLst>
            </p:cNvPr>
            <p:cNvSpPr txBox="1"/>
            <p:nvPr/>
          </p:nvSpPr>
          <p:spPr>
            <a:xfrm>
              <a:off x="2494074" y="2357733"/>
              <a:ext cx="2434430" cy="923330"/>
            </a:xfrm>
            <a:prstGeom prst="rect">
              <a:avLst/>
            </a:prstGeom>
            <a:solidFill>
              <a:schemeClr val="bg1">
                <a:lumMod val="95000"/>
              </a:schemeClr>
            </a:solidFill>
            <a:ln>
              <a:solidFill>
                <a:srgbClr val="A7C4FF"/>
              </a:solidFill>
            </a:ln>
          </p:spPr>
          <p:txBody>
            <a:bodyPr wrap="square" rtlCol="0">
              <a:spAutoFit/>
            </a:bodyPr>
            <a:lstStyle/>
            <a:p>
              <a:pPr marL="228600"/>
              <a:r>
                <a:rPr lang="en-US" sz="1800">
                  <a:solidFill>
                    <a:srgbClr val="01447B"/>
                  </a:solidFill>
                  <a:latin typeface="Arial" panose="020B0604020202020204" pitchFamily="34" charset="0"/>
                  <a:ea typeface="Tahoma" panose="020B0604030504040204" pitchFamily="34" charset="0"/>
                  <a:cs typeface="Arial" panose="020B0604020202020204" pitchFamily="34" charset="0"/>
                </a:rPr>
                <a:t>The</a:t>
              </a:r>
            </a:p>
            <a:p>
              <a:pPr marL="228600"/>
              <a:r>
                <a:rPr lang="en-US" sz="3600" b="1">
                  <a:solidFill>
                    <a:srgbClr val="01447B"/>
                  </a:solidFill>
                  <a:latin typeface="Arial" panose="020B0604020202020204" pitchFamily="34" charset="0"/>
                  <a:cs typeface="Arial" panose="020B0604020202020204" pitchFamily="34" charset="0"/>
                </a:rPr>
                <a:t>Result </a:t>
              </a:r>
            </a:p>
          </p:txBody>
        </p:sp>
        <p:sp>
          <p:nvSpPr>
            <p:cNvPr id="21" name="Oval 20">
              <a:extLst>
                <a:ext uri="{FF2B5EF4-FFF2-40B4-BE49-F238E27FC236}">
                  <a16:creationId xmlns:a16="http://schemas.microsoft.com/office/drawing/2014/main" id="{CB529940-D634-4E12-8013-EEB7FECA53D6}"/>
                </a:ext>
              </a:extLst>
            </p:cNvPr>
            <p:cNvSpPr/>
            <p:nvPr/>
          </p:nvSpPr>
          <p:spPr>
            <a:xfrm>
              <a:off x="4572001" y="2028550"/>
              <a:ext cx="2033587" cy="1581696"/>
            </a:xfrm>
            <a:prstGeom prst="ellipse">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1447B"/>
                  </a:solidFill>
                  <a:latin typeface="Arial" panose="020B0604020202020204" pitchFamily="34" charset="0"/>
                  <a:cs typeface="Arial" panose="020B0604020202020204" pitchFamily="34" charset="0"/>
                </a:rPr>
                <a:t>Creating a pathway toward your child’s success in school</a:t>
              </a:r>
            </a:p>
          </p:txBody>
        </p:sp>
      </p:grpSp>
    </p:spTree>
    <p:extLst>
      <p:ext uri="{BB962C8B-B14F-4D97-AF65-F5344CB8AC3E}">
        <p14:creationId xmlns:p14="http://schemas.microsoft.com/office/powerpoint/2010/main" val="199566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7411B62B-45BE-464C-9477-BAB8AD6B8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094" t="-586" r="14311" b="83249"/>
          <a:stretch>
            <a:fillRect/>
          </a:stretch>
        </p:blipFill>
        <p:spPr bwMode="auto">
          <a:xfrm>
            <a:off x="1728787" y="14287"/>
            <a:ext cx="5915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hlinkClick r:id="" action="ppaction://media"/>
            <a:extLst>
              <a:ext uri="{FF2B5EF4-FFF2-40B4-BE49-F238E27FC236}">
                <a16:creationId xmlns:a16="http://schemas.microsoft.com/office/drawing/2014/main" id="{9B191F2B-040F-4979-A0FD-CE7F068CC88D}"/>
              </a:ext>
            </a:extLst>
          </p:cNvPr>
          <p:cNvPicPr>
            <a:picLocks noRot="1" noChangeAspect="1"/>
          </p:cNvPicPr>
          <p:nvPr>
            <a:videoFile r:link="rId1"/>
          </p:nvPr>
        </p:nvPicPr>
        <p:blipFill>
          <a:blip r:embed="rId5"/>
          <a:stretch>
            <a:fillRect/>
          </a:stretch>
        </p:blipFill>
        <p:spPr>
          <a:xfrm>
            <a:off x="1097882" y="1541547"/>
            <a:ext cx="7023433" cy="4361446"/>
          </a:xfrm>
          <a:prstGeom prst="rect">
            <a:avLst/>
          </a:prstGeom>
        </p:spPr>
      </p:pic>
    </p:spTree>
    <p:extLst>
      <p:ext uri="{BB962C8B-B14F-4D97-AF65-F5344CB8AC3E}">
        <p14:creationId xmlns:p14="http://schemas.microsoft.com/office/powerpoint/2010/main" val="411783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95300" y="1676400"/>
            <a:ext cx="8382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21st Century Skills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5EEE511-7AC7-43BD-BA8B-A95D6C55CD44}"/>
              </a:ext>
            </a:extLst>
          </p:cNvPr>
          <p:cNvSpPr txBox="1"/>
          <p:nvPr/>
        </p:nvSpPr>
        <p:spPr>
          <a:xfrm>
            <a:off x="609600" y="1571046"/>
            <a:ext cx="4191000" cy="3816429"/>
          </a:xfrm>
          <a:prstGeom prst="rect">
            <a:avLst/>
          </a:prstGeom>
          <a:noFill/>
        </p:spPr>
        <p:txBody>
          <a:bodyPr wrap="square" rtlCol="0">
            <a:spAutoFit/>
          </a:bodyPr>
          <a:lstStyle/>
          <a:p>
            <a:pPr marL="342900" indent="-342900">
              <a:buFont typeface="Arial" panose="020B0604020202020204" pitchFamily="34" charset="0"/>
              <a:buChar char="•"/>
            </a:pPr>
            <a:r>
              <a:rPr lang="en-US" sz="3200">
                <a:solidFill>
                  <a:srgbClr val="01447B"/>
                </a:solidFill>
                <a:latin typeface="Arial" panose="020B0604020202020204" pitchFamily="34" charset="0"/>
                <a:cs typeface="Arial" panose="020B0604020202020204" pitchFamily="34" charset="0"/>
              </a:rPr>
              <a:t>Citizenship</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a:solidFill>
                  <a:srgbClr val="01447B"/>
                </a:solidFill>
                <a:latin typeface="Arial" panose="020B0604020202020204" pitchFamily="34" charset="0"/>
                <a:cs typeface="Arial" panose="020B0604020202020204" pitchFamily="34" charset="0"/>
              </a:rPr>
              <a:t>Collaboration</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a:solidFill>
                  <a:srgbClr val="01447B"/>
                </a:solidFill>
                <a:latin typeface="Arial" panose="020B0604020202020204" pitchFamily="34" charset="0"/>
                <a:cs typeface="Arial" panose="020B0604020202020204" pitchFamily="34" charset="0"/>
              </a:rPr>
              <a:t>Communication</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a:solidFill>
                  <a:srgbClr val="01447B"/>
                </a:solidFill>
                <a:latin typeface="Arial" panose="020B0604020202020204" pitchFamily="34" charset="0"/>
                <a:cs typeface="Arial" panose="020B0604020202020204" pitchFamily="34" charset="0"/>
              </a:rPr>
              <a:t>Creativity</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a:solidFill>
                  <a:srgbClr val="01447B"/>
                </a:solidFill>
                <a:latin typeface="Arial" panose="020B0604020202020204" pitchFamily="34" charset="0"/>
                <a:cs typeface="Arial" panose="020B0604020202020204" pitchFamily="34" charset="0"/>
              </a:rPr>
              <a:t>Critical Thinking</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a:solidFill>
                  <a:srgbClr val="01447B"/>
                </a:solidFill>
                <a:latin typeface="Arial" panose="020B0604020202020204" pitchFamily="34" charset="0"/>
                <a:cs typeface="Arial" panose="020B0604020202020204" pitchFamily="34" charset="0"/>
              </a:rPr>
              <a:t>Growth Mindset</a:t>
            </a:r>
          </a:p>
        </p:txBody>
      </p:sp>
      <p:pic>
        <p:nvPicPr>
          <p:cNvPr id="7" name="Picture 6">
            <a:extLst>
              <a:ext uri="{FF2B5EF4-FFF2-40B4-BE49-F238E27FC236}">
                <a16:creationId xmlns:a16="http://schemas.microsoft.com/office/drawing/2014/main" id="{FC144B61-7292-451E-8C90-7F313977702E}"/>
              </a:ext>
            </a:extLst>
          </p:cNvPr>
          <p:cNvPicPr>
            <a:picLocks noChangeAspect="1"/>
          </p:cNvPicPr>
          <p:nvPr/>
        </p:nvPicPr>
        <p:blipFill>
          <a:blip r:embed="rId3"/>
          <a:stretch>
            <a:fillRect/>
          </a:stretch>
        </p:blipFill>
        <p:spPr>
          <a:xfrm rot="5400000">
            <a:off x="4401340" y="2410622"/>
            <a:ext cx="4075120" cy="2514600"/>
          </a:xfrm>
          <a:prstGeom prst="rect">
            <a:avLst/>
          </a:prstGeom>
        </p:spPr>
      </p:pic>
    </p:spTree>
    <p:extLst>
      <p:ext uri="{BB962C8B-B14F-4D97-AF65-F5344CB8AC3E}">
        <p14:creationId xmlns:p14="http://schemas.microsoft.com/office/powerpoint/2010/main" val="238588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95300" y="1676400"/>
            <a:ext cx="8382000" cy="49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tabLst>
                <a:tab pos="5148263" algn="l"/>
              </a:tabLst>
            </a:pPr>
            <a:endParaRPr lang="en-US" sz="2200" b="1">
              <a:solidFill>
                <a:srgbClr val="002060"/>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9"/>
            <a:ext cx="8229600" cy="1143000"/>
          </a:xfrm>
        </p:spPr>
        <p:txBody>
          <a:bodyPr>
            <a:normAutofit/>
          </a:bodyPr>
          <a:lstStyle/>
          <a:p>
            <a:r>
              <a:rPr lang="en-US" sz="3600" b="1">
                <a:solidFill>
                  <a:srgbClr val="0144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skills</a:t>
            </a:r>
          </a:p>
        </p:txBody>
      </p:sp>
      <p:cxnSp>
        <p:nvCxnSpPr>
          <p:cNvPr id="13" name="Straight Connector 12"/>
          <p:cNvCxnSpPr/>
          <p:nvPr/>
        </p:nvCxnSpPr>
        <p:spPr>
          <a:xfrm>
            <a:off x="685800" y="1371600"/>
            <a:ext cx="8001000" cy="0"/>
          </a:xfrm>
          <a:prstGeom prst="line">
            <a:avLst/>
          </a:prstGeom>
          <a:ln w="2540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5EEE511-7AC7-43BD-BA8B-A95D6C55CD44}"/>
              </a:ext>
            </a:extLst>
          </p:cNvPr>
          <p:cNvSpPr txBox="1"/>
          <p:nvPr/>
        </p:nvSpPr>
        <p:spPr>
          <a:xfrm>
            <a:off x="685800" y="1630362"/>
            <a:ext cx="5486400" cy="4647426"/>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Following routines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Sharing</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Helping others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Recognizing feelings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Understanding emotions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Managing self</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Problem solving</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Interacting with children and adults</a:t>
            </a:r>
          </a:p>
          <a:p>
            <a:endParaRPr lang="en-US" sz="1000">
              <a:solidFill>
                <a:srgbClr val="01447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rgbClr val="01447B"/>
                </a:solidFill>
                <a:latin typeface="Arial" panose="020B0604020202020204" pitchFamily="34" charset="0"/>
                <a:cs typeface="Arial" panose="020B0604020202020204" pitchFamily="34" charset="0"/>
              </a:rPr>
              <a:t>Taking on challenging tasks</a:t>
            </a:r>
          </a:p>
        </p:txBody>
      </p:sp>
      <p:pic>
        <p:nvPicPr>
          <p:cNvPr id="7" name="Picture 4">
            <a:extLst>
              <a:ext uri="{FF2B5EF4-FFF2-40B4-BE49-F238E27FC236}">
                <a16:creationId xmlns:a16="http://schemas.microsoft.com/office/drawing/2014/main" id="{64E28C53-CA2C-4811-B361-C178B73FA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737" y="2133601"/>
            <a:ext cx="346229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2612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2650</Words>
  <Application>Microsoft Office PowerPoint</Application>
  <PresentationFormat>On-screen Show (4:3)</PresentationFormat>
  <Paragraphs>425</Paragraphs>
  <Slides>29</Slides>
  <Notes>29</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Welcome to Kindergarten!</vt:lpstr>
      <vt:lpstr>Welcome to Jackson Elementary</vt:lpstr>
      <vt:lpstr>First day of school</vt:lpstr>
      <vt:lpstr>Families First</vt:lpstr>
      <vt:lpstr>PowerPoint Presentation</vt:lpstr>
      <vt:lpstr>PowerPoint Presentation</vt:lpstr>
      <vt:lpstr>PowerPoint Presentation</vt:lpstr>
      <vt:lpstr>21st Century Skills</vt:lpstr>
      <vt:lpstr>Social skills</vt:lpstr>
      <vt:lpstr>Plan-Do-Reflect Learning through intentional choice, action and reflection</vt:lpstr>
      <vt:lpstr>Illustrative Mathematics</vt:lpstr>
      <vt:lpstr>Literacy: Oral language</vt:lpstr>
      <vt:lpstr>Literacy: Learning how stories work</vt:lpstr>
      <vt:lpstr>Literacy: Beginning to write</vt:lpstr>
      <vt:lpstr>Literacy: Beginning to read</vt:lpstr>
      <vt:lpstr>Science</vt:lpstr>
      <vt:lpstr>Recess</vt:lpstr>
      <vt:lpstr>Specialists</vt:lpstr>
      <vt:lpstr>Supporting your child’s success</vt:lpstr>
      <vt:lpstr>Creating independence</vt:lpstr>
      <vt:lpstr>Family involvement</vt:lpstr>
      <vt:lpstr>Everett Ready August 2021</vt:lpstr>
      <vt:lpstr>Visit the district P-3 Early Learning website   https://www.everettsd.org/Page/5967 </vt:lpstr>
      <vt:lpstr> Summer Bucket List Kindergarten Readiness </vt:lpstr>
      <vt:lpstr>Before the first day</vt:lpstr>
      <vt:lpstr>First day for parents</vt:lpstr>
      <vt:lpstr> Additional support</vt:lpstr>
      <vt:lpstr> Questions?</vt:lpstr>
      <vt:lpstr> Thank you</vt:lpstr>
    </vt:vector>
  </TitlesOfParts>
  <Company>Everett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Waggoner, Mary</dc:creator>
  <cp:lastModifiedBy>Marks, Kelly A.</cp:lastModifiedBy>
  <cp:revision>187</cp:revision>
  <dcterms:created xsi:type="dcterms:W3CDTF">2015-02-10T00:10:24Z</dcterms:created>
  <dcterms:modified xsi:type="dcterms:W3CDTF">2021-05-07T15:26:48Z</dcterms:modified>
</cp:coreProperties>
</file>