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8" r:id="rId5"/>
    <p:sldId id="281" r:id="rId6"/>
    <p:sldId id="280" r:id="rId7"/>
    <p:sldId id="283" r:id="rId8"/>
    <p:sldId id="289" r:id="rId9"/>
    <p:sldId id="282" r:id="rId10"/>
    <p:sldId id="287" r:id="rId11"/>
    <p:sldId id="284" r:id="rId12"/>
    <p:sldId id="260" r:id="rId13"/>
    <p:sldId id="262" r:id="rId14"/>
    <p:sldId id="263" r:id="rId15"/>
    <p:sldId id="264" r:id="rId16"/>
    <p:sldId id="265" r:id="rId17"/>
    <p:sldId id="267" r:id="rId18"/>
    <p:sldId id="286" r:id="rId19"/>
    <p:sldId id="290"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19" autoAdjust="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74467-6CBB-458F-83A8-514A317D00D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CB4EEA6-74B6-4254-976F-6D4D43DBDE54}">
      <dgm:prSet/>
      <dgm:spPr/>
      <dgm:t>
        <a:bodyPr/>
        <a:lstStyle/>
        <a:p>
          <a:r>
            <a:rPr lang="en-US"/>
            <a:t>Develop a “safety” conscious mind</a:t>
          </a:r>
        </a:p>
      </dgm:t>
    </dgm:pt>
    <dgm:pt modelId="{5B4FB2D2-266C-4AA5-A76F-0BDAF1523BA3}" type="parTrans" cxnId="{5E9E124D-EC1C-439F-86A6-7FE2D73DDC08}">
      <dgm:prSet/>
      <dgm:spPr/>
      <dgm:t>
        <a:bodyPr/>
        <a:lstStyle/>
        <a:p>
          <a:endParaRPr lang="en-US"/>
        </a:p>
      </dgm:t>
    </dgm:pt>
    <dgm:pt modelId="{295038DF-8763-49B3-8140-AAE6C5C7B544}" type="sibTrans" cxnId="{5E9E124D-EC1C-439F-86A6-7FE2D73DDC08}">
      <dgm:prSet/>
      <dgm:spPr/>
      <dgm:t>
        <a:bodyPr/>
        <a:lstStyle/>
        <a:p>
          <a:endParaRPr lang="en-US"/>
        </a:p>
      </dgm:t>
    </dgm:pt>
    <dgm:pt modelId="{516D02F3-714E-41D6-8B87-7D408B6FE530}">
      <dgm:prSet/>
      <dgm:spPr/>
      <dgm:t>
        <a:bodyPr/>
        <a:lstStyle/>
        <a:p>
          <a:r>
            <a:rPr lang="en-US"/>
            <a:t>Keep classroom doors LOCKED and SHUT at all times </a:t>
          </a:r>
        </a:p>
      </dgm:t>
    </dgm:pt>
    <dgm:pt modelId="{C1740F01-A2CA-4DBD-B5CB-18D3E24DD61A}" type="parTrans" cxnId="{660BEA7A-2E7F-40A4-88B1-6326EA358757}">
      <dgm:prSet/>
      <dgm:spPr/>
      <dgm:t>
        <a:bodyPr/>
        <a:lstStyle/>
        <a:p>
          <a:endParaRPr lang="en-US"/>
        </a:p>
      </dgm:t>
    </dgm:pt>
    <dgm:pt modelId="{5A7382CD-6764-4B4F-93B5-011A78B2FD5D}" type="sibTrans" cxnId="{660BEA7A-2E7F-40A4-88B1-6326EA358757}">
      <dgm:prSet/>
      <dgm:spPr/>
      <dgm:t>
        <a:bodyPr/>
        <a:lstStyle/>
        <a:p>
          <a:endParaRPr lang="en-US"/>
        </a:p>
      </dgm:t>
    </dgm:pt>
    <dgm:pt modelId="{4C35C3C7-92B4-416F-8D9E-A0077D643659}">
      <dgm:prSet/>
      <dgm:spPr/>
      <dgm:t>
        <a:bodyPr/>
        <a:lstStyle/>
        <a:p>
          <a:r>
            <a:rPr lang="en-US"/>
            <a:t>Backpacks ready to go before school starts</a:t>
          </a:r>
        </a:p>
      </dgm:t>
    </dgm:pt>
    <dgm:pt modelId="{41409DD0-A12D-47EB-AEA4-DE711B032CB8}" type="parTrans" cxnId="{FF869380-7547-42CC-A855-A28FC834F4A3}">
      <dgm:prSet/>
      <dgm:spPr/>
      <dgm:t>
        <a:bodyPr/>
        <a:lstStyle/>
        <a:p>
          <a:endParaRPr lang="en-US"/>
        </a:p>
      </dgm:t>
    </dgm:pt>
    <dgm:pt modelId="{E14B8E0E-CF27-4CFF-BD83-90B7A937890C}" type="sibTrans" cxnId="{FF869380-7547-42CC-A855-A28FC834F4A3}">
      <dgm:prSet/>
      <dgm:spPr/>
      <dgm:t>
        <a:bodyPr/>
        <a:lstStyle/>
        <a:p>
          <a:endParaRPr lang="en-US"/>
        </a:p>
      </dgm:t>
    </dgm:pt>
    <dgm:pt modelId="{24C7B406-29C9-4A54-BC34-3046788D6E10}">
      <dgm:prSet/>
      <dgm:spPr/>
      <dgm:t>
        <a:bodyPr/>
        <a:lstStyle/>
        <a:p>
          <a:r>
            <a:rPr lang="en-US"/>
            <a:t>Be familiar with all safety drills </a:t>
          </a:r>
        </a:p>
      </dgm:t>
    </dgm:pt>
    <dgm:pt modelId="{95841B53-EDC2-4A31-A45B-ACDD01B3686D}" type="parTrans" cxnId="{B82CCB1E-98B1-4143-AAC2-77D3A0F0880D}">
      <dgm:prSet/>
      <dgm:spPr/>
      <dgm:t>
        <a:bodyPr/>
        <a:lstStyle/>
        <a:p>
          <a:endParaRPr lang="en-US"/>
        </a:p>
      </dgm:t>
    </dgm:pt>
    <dgm:pt modelId="{69FBC1A0-4A90-479E-9C2C-D4362D2DEDCD}" type="sibTrans" cxnId="{B82CCB1E-98B1-4143-AAC2-77D3A0F0880D}">
      <dgm:prSet/>
      <dgm:spPr/>
      <dgm:t>
        <a:bodyPr/>
        <a:lstStyle/>
        <a:p>
          <a:endParaRPr lang="en-US"/>
        </a:p>
      </dgm:t>
    </dgm:pt>
    <dgm:pt modelId="{09FB5E10-F840-4C64-881C-AA0985E1FE75}">
      <dgm:prSet/>
      <dgm:spPr/>
      <dgm:t>
        <a:bodyPr/>
        <a:lstStyle/>
        <a:p>
          <a:r>
            <a:rPr lang="en-US"/>
            <a:t>October 6—Reunification Drill at the CRC</a:t>
          </a:r>
        </a:p>
      </dgm:t>
    </dgm:pt>
    <dgm:pt modelId="{CE22C09D-D9DE-4D15-BD2C-17C899A5D1B2}" type="parTrans" cxnId="{31F55E38-8F72-4257-88B1-2B3BD5E123A5}">
      <dgm:prSet/>
      <dgm:spPr/>
      <dgm:t>
        <a:bodyPr/>
        <a:lstStyle/>
        <a:p>
          <a:endParaRPr lang="en-US"/>
        </a:p>
      </dgm:t>
    </dgm:pt>
    <dgm:pt modelId="{5309D594-107B-4BDB-AE77-1A7C4D69C542}" type="sibTrans" cxnId="{31F55E38-8F72-4257-88B1-2B3BD5E123A5}">
      <dgm:prSet/>
      <dgm:spPr/>
      <dgm:t>
        <a:bodyPr/>
        <a:lstStyle/>
        <a:p>
          <a:endParaRPr lang="en-US"/>
        </a:p>
      </dgm:t>
    </dgm:pt>
    <dgm:pt modelId="{A63BE1AE-5E30-4969-919E-F1F64F9AD441}" type="pres">
      <dgm:prSet presAssocID="{D2D74467-6CBB-458F-83A8-514A317D00D1}" presName="vert0" presStyleCnt="0">
        <dgm:presLayoutVars>
          <dgm:dir/>
          <dgm:animOne val="branch"/>
          <dgm:animLvl val="lvl"/>
        </dgm:presLayoutVars>
      </dgm:prSet>
      <dgm:spPr/>
    </dgm:pt>
    <dgm:pt modelId="{FDAFD1B8-6235-4B00-A40F-E9FBC8F4BE01}" type="pres">
      <dgm:prSet presAssocID="{0CB4EEA6-74B6-4254-976F-6D4D43DBDE54}" presName="thickLine" presStyleLbl="alignNode1" presStyleIdx="0" presStyleCnt="5"/>
      <dgm:spPr/>
    </dgm:pt>
    <dgm:pt modelId="{FEFC0980-A2E4-425A-BFD8-440340BA8384}" type="pres">
      <dgm:prSet presAssocID="{0CB4EEA6-74B6-4254-976F-6D4D43DBDE54}" presName="horz1" presStyleCnt="0"/>
      <dgm:spPr/>
    </dgm:pt>
    <dgm:pt modelId="{8C426A5A-CFB2-44F7-8279-646ED1B4A3A2}" type="pres">
      <dgm:prSet presAssocID="{0CB4EEA6-74B6-4254-976F-6D4D43DBDE54}" presName="tx1" presStyleLbl="revTx" presStyleIdx="0" presStyleCnt="5"/>
      <dgm:spPr/>
    </dgm:pt>
    <dgm:pt modelId="{127BE44F-7945-481E-9608-DE4BD8831B7A}" type="pres">
      <dgm:prSet presAssocID="{0CB4EEA6-74B6-4254-976F-6D4D43DBDE54}" presName="vert1" presStyleCnt="0"/>
      <dgm:spPr/>
    </dgm:pt>
    <dgm:pt modelId="{5B18C029-C9A1-4FE1-B992-7309050A08B9}" type="pres">
      <dgm:prSet presAssocID="{516D02F3-714E-41D6-8B87-7D408B6FE530}" presName="thickLine" presStyleLbl="alignNode1" presStyleIdx="1" presStyleCnt="5"/>
      <dgm:spPr/>
    </dgm:pt>
    <dgm:pt modelId="{25B7D360-7B86-4FD4-91D5-1C6EF620157F}" type="pres">
      <dgm:prSet presAssocID="{516D02F3-714E-41D6-8B87-7D408B6FE530}" presName="horz1" presStyleCnt="0"/>
      <dgm:spPr/>
    </dgm:pt>
    <dgm:pt modelId="{14047511-9AAE-4377-913A-D8D5E75B22D2}" type="pres">
      <dgm:prSet presAssocID="{516D02F3-714E-41D6-8B87-7D408B6FE530}" presName="tx1" presStyleLbl="revTx" presStyleIdx="1" presStyleCnt="5"/>
      <dgm:spPr/>
    </dgm:pt>
    <dgm:pt modelId="{8AA6CF15-C01C-48B7-85EF-63B6655C1649}" type="pres">
      <dgm:prSet presAssocID="{516D02F3-714E-41D6-8B87-7D408B6FE530}" presName="vert1" presStyleCnt="0"/>
      <dgm:spPr/>
    </dgm:pt>
    <dgm:pt modelId="{BE53F9F5-A650-462F-8EF3-497A9C2C6BB9}" type="pres">
      <dgm:prSet presAssocID="{4C35C3C7-92B4-416F-8D9E-A0077D643659}" presName="thickLine" presStyleLbl="alignNode1" presStyleIdx="2" presStyleCnt="5"/>
      <dgm:spPr/>
    </dgm:pt>
    <dgm:pt modelId="{E8074A7C-9C60-4DFA-A95A-243EE5D7B674}" type="pres">
      <dgm:prSet presAssocID="{4C35C3C7-92B4-416F-8D9E-A0077D643659}" presName="horz1" presStyleCnt="0"/>
      <dgm:spPr/>
    </dgm:pt>
    <dgm:pt modelId="{BD8DDA67-6E57-4EEC-B4DF-5065DB48C865}" type="pres">
      <dgm:prSet presAssocID="{4C35C3C7-92B4-416F-8D9E-A0077D643659}" presName="tx1" presStyleLbl="revTx" presStyleIdx="2" presStyleCnt="5"/>
      <dgm:spPr/>
    </dgm:pt>
    <dgm:pt modelId="{C9BBE264-5933-434D-858E-A994FD05C825}" type="pres">
      <dgm:prSet presAssocID="{4C35C3C7-92B4-416F-8D9E-A0077D643659}" presName="vert1" presStyleCnt="0"/>
      <dgm:spPr/>
    </dgm:pt>
    <dgm:pt modelId="{72390E0C-3A7F-4176-BF41-2DF5078FB5AF}" type="pres">
      <dgm:prSet presAssocID="{24C7B406-29C9-4A54-BC34-3046788D6E10}" presName="thickLine" presStyleLbl="alignNode1" presStyleIdx="3" presStyleCnt="5"/>
      <dgm:spPr/>
    </dgm:pt>
    <dgm:pt modelId="{B8C9699B-DAC3-4C26-85DB-62518B8B12EF}" type="pres">
      <dgm:prSet presAssocID="{24C7B406-29C9-4A54-BC34-3046788D6E10}" presName="horz1" presStyleCnt="0"/>
      <dgm:spPr/>
    </dgm:pt>
    <dgm:pt modelId="{B2357CC6-C95B-4757-9B1C-0CA55C15E250}" type="pres">
      <dgm:prSet presAssocID="{24C7B406-29C9-4A54-BC34-3046788D6E10}" presName="tx1" presStyleLbl="revTx" presStyleIdx="3" presStyleCnt="5"/>
      <dgm:spPr/>
    </dgm:pt>
    <dgm:pt modelId="{F561986E-6B5F-4530-AEF4-0318020636B8}" type="pres">
      <dgm:prSet presAssocID="{24C7B406-29C9-4A54-BC34-3046788D6E10}" presName="vert1" presStyleCnt="0"/>
      <dgm:spPr/>
    </dgm:pt>
    <dgm:pt modelId="{52F51FD4-3E14-4E50-BB1B-511AECBCE6E1}" type="pres">
      <dgm:prSet presAssocID="{09FB5E10-F840-4C64-881C-AA0985E1FE75}" presName="thickLine" presStyleLbl="alignNode1" presStyleIdx="4" presStyleCnt="5"/>
      <dgm:spPr/>
    </dgm:pt>
    <dgm:pt modelId="{D7F90AC2-498C-4E03-87CA-FA3D7CC5A30F}" type="pres">
      <dgm:prSet presAssocID="{09FB5E10-F840-4C64-881C-AA0985E1FE75}" presName="horz1" presStyleCnt="0"/>
      <dgm:spPr/>
    </dgm:pt>
    <dgm:pt modelId="{4A6B1CB2-1535-46A6-8082-AA318BBFD726}" type="pres">
      <dgm:prSet presAssocID="{09FB5E10-F840-4C64-881C-AA0985E1FE75}" presName="tx1" presStyleLbl="revTx" presStyleIdx="4" presStyleCnt="5"/>
      <dgm:spPr/>
    </dgm:pt>
    <dgm:pt modelId="{8FE4071C-9E97-4EEA-8B1D-59936B41412B}" type="pres">
      <dgm:prSet presAssocID="{09FB5E10-F840-4C64-881C-AA0985E1FE75}" presName="vert1" presStyleCnt="0"/>
      <dgm:spPr/>
    </dgm:pt>
  </dgm:ptLst>
  <dgm:cxnLst>
    <dgm:cxn modelId="{4FF9E811-3ACD-4923-86D1-CEE91E60ADAA}" type="presOf" srcId="{09FB5E10-F840-4C64-881C-AA0985E1FE75}" destId="{4A6B1CB2-1535-46A6-8082-AA318BBFD726}" srcOrd="0" destOrd="0" presId="urn:microsoft.com/office/officeart/2008/layout/LinedList"/>
    <dgm:cxn modelId="{FC09BA1C-3910-49C3-9031-0A51E7467CC2}" type="presOf" srcId="{D2D74467-6CBB-458F-83A8-514A317D00D1}" destId="{A63BE1AE-5E30-4969-919E-F1F64F9AD441}" srcOrd="0" destOrd="0" presId="urn:microsoft.com/office/officeart/2008/layout/LinedList"/>
    <dgm:cxn modelId="{B82CCB1E-98B1-4143-AAC2-77D3A0F0880D}" srcId="{D2D74467-6CBB-458F-83A8-514A317D00D1}" destId="{24C7B406-29C9-4A54-BC34-3046788D6E10}" srcOrd="3" destOrd="0" parTransId="{95841B53-EDC2-4A31-A45B-ACDD01B3686D}" sibTransId="{69FBC1A0-4A90-479E-9C2C-D4362D2DEDCD}"/>
    <dgm:cxn modelId="{31F55E38-8F72-4257-88B1-2B3BD5E123A5}" srcId="{D2D74467-6CBB-458F-83A8-514A317D00D1}" destId="{09FB5E10-F840-4C64-881C-AA0985E1FE75}" srcOrd="4" destOrd="0" parTransId="{CE22C09D-D9DE-4D15-BD2C-17C899A5D1B2}" sibTransId="{5309D594-107B-4BDB-AE77-1A7C4D69C542}"/>
    <dgm:cxn modelId="{5E9E124D-EC1C-439F-86A6-7FE2D73DDC08}" srcId="{D2D74467-6CBB-458F-83A8-514A317D00D1}" destId="{0CB4EEA6-74B6-4254-976F-6D4D43DBDE54}" srcOrd="0" destOrd="0" parTransId="{5B4FB2D2-266C-4AA5-A76F-0BDAF1523BA3}" sibTransId="{295038DF-8763-49B3-8140-AAE6C5C7B544}"/>
    <dgm:cxn modelId="{660BEA7A-2E7F-40A4-88B1-6326EA358757}" srcId="{D2D74467-6CBB-458F-83A8-514A317D00D1}" destId="{516D02F3-714E-41D6-8B87-7D408B6FE530}" srcOrd="1" destOrd="0" parTransId="{C1740F01-A2CA-4DBD-B5CB-18D3E24DD61A}" sibTransId="{5A7382CD-6764-4B4F-93B5-011A78B2FD5D}"/>
    <dgm:cxn modelId="{FF869380-7547-42CC-A855-A28FC834F4A3}" srcId="{D2D74467-6CBB-458F-83A8-514A317D00D1}" destId="{4C35C3C7-92B4-416F-8D9E-A0077D643659}" srcOrd="2" destOrd="0" parTransId="{41409DD0-A12D-47EB-AEA4-DE711B032CB8}" sibTransId="{E14B8E0E-CF27-4CFF-BD83-90B7A937890C}"/>
    <dgm:cxn modelId="{DCF135A8-3F49-40D1-B77C-7423EC2C9C18}" type="presOf" srcId="{516D02F3-714E-41D6-8B87-7D408B6FE530}" destId="{14047511-9AAE-4377-913A-D8D5E75B22D2}" srcOrd="0" destOrd="0" presId="urn:microsoft.com/office/officeart/2008/layout/LinedList"/>
    <dgm:cxn modelId="{F4112CA9-5B94-421A-A4CD-9B6A3E34001F}" type="presOf" srcId="{0CB4EEA6-74B6-4254-976F-6D4D43DBDE54}" destId="{8C426A5A-CFB2-44F7-8279-646ED1B4A3A2}" srcOrd="0" destOrd="0" presId="urn:microsoft.com/office/officeart/2008/layout/LinedList"/>
    <dgm:cxn modelId="{305012B3-7FA7-4D58-ADD4-3C0C660293F0}" type="presOf" srcId="{24C7B406-29C9-4A54-BC34-3046788D6E10}" destId="{B2357CC6-C95B-4757-9B1C-0CA55C15E250}" srcOrd="0" destOrd="0" presId="urn:microsoft.com/office/officeart/2008/layout/LinedList"/>
    <dgm:cxn modelId="{06B67FDD-5AF1-4A7C-9B1E-DCD6734B35EE}" type="presOf" srcId="{4C35C3C7-92B4-416F-8D9E-A0077D643659}" destId="{BD8DDA67-6E57-4EEC-B4DF-5065DB48C865}" srcOrd="0" destOrd="0" presId="urn:microsoft.com/office/officeart/2008/layout/LinedList"/>
    <dgm:cxn modelId="{6AFCB9A2-3247-4671-817E-BA661256B252}" type="presParOf" srcId="{A63BE1AE-5E30-4969-919E-F1F64F9AD441}" destId="{FDAFD1B8-6235-4B00-A40F-E9FBC8F4BE01}" srcOrd="0" destOrd="0" presId="urn:microsoft.com/office/officeart/2008/layout/LinedList"/>
    <dgm:cxn modelId="{B959C0B6-9D17-426C-B213-ABC7F7C1F814}" type="presParOf" srcId="{A63BE1AE-5E30-4969-919E-F1F64F9AD441}" destId="{FEFC0980-A2E4-425A-BFD8-440340BA8384}" srcOrd="1" destOrd="0" presId="urn:microsoft.com/office/officeart/2008/layout/LinedList"/>
    <dgm:cxn modelId="{3E765B6C-D82D-46BD-99B9-C38A2F4CB1A6}" type="presParOf" srcId="{FEFC0980-A2E4-425A-BFD8-440340BA8384}" destId="{8C426A5A-CFB2-44F7-8279-646ED1B4A3A2}" srcOrd="0" destOrd="0" presId="urn:microsoft.com/office/officeart/2008/layout/LinedList"/>
    <dgm:cxn modelId="{460E2460-69D5-4F6A-8455-3C484B581C07}" type="presParOf" srcId="{FEFC0980-A2E4-425A-BFD8-440340BA8384}" destId="{127BE44F-7945-481E-9608-DE4BD8831B7A}" srcOrd="1" destOrd="0" presId="urn:microsoft.com/office/officeart/2008/layout/LinedList"/>
    <dgm:cxn modelId="{B35398C8-99A0-4C01-B970-E52B5F1636BF}" type="presParOf" srcId="{A63BE1AE-5E30-4969-919E-F1F64F9AD441}" destId="{5B18C029-C9A1-4FE1-B992-7309050A08B9}" srcOrd="2" destOrd="0" presId="urn:microsoft.com/office/officeart/2008/layout/LinedList"/>
    <dgm:cxn modelId="{22877D5A-DFE2-48BA-8189-E1415E6B7C45}" type="presParOf" srcId="{A63BE1AE-5E30-4969-919E-F1F64F9AD441}" destId="{25B7D360-7B86-4FD4-91D5-1C6EF620157F}" srcOrd="3" destOrd="0" presId="urn:microsoft.com/office/officeart/2008/layout/LinedList"/>
    <dgm:cxn modelId="{F245A695-1708-4C28-AD04-1D8322D43080}" type="presParOf" srcId="{25B7D360-7B86-4FD4-91D5-1C6EF620157F}" destId="{14047511-9AAE-4377-913A-D8D5E75B22D2}" srcOrd="0" destOrd="0" presId="urn:microsoft.com/office/officeart/2008/layout/LinedList"/>
    <dgm:cxn modelId="{9FA39AFA-2A7F-403D-8FBB-CC827C43F514}" type="presParOf" srcId="{25B7D360-7B86-4FD4-91D5-1C6EF620157F}" destId="{8AA6CF15-C01C-48B7-85EF-63B6655C1649}" srcOrd="1" destOrd="0" presId="urn:microsoft.com/office/officeart/2008/layout/LinedList"/>
    <dgm:cxn modelId="{5BD57F5D-970D-4B1F-AA07-EE5E6A7D7A4F}" type="presParOf" srcId="{A63BE1AE-5E30-4969-919E-F1F64F9AD441}" destId="{BE53F9F5-A650-462F-8EF3-497A9C2C6BB9}" srcOrd="4" destOrd="0" presId="urn:microsoft.com/office/officeart/2008/layout/LinedList"/>
    <dgm:cxn modelId="{F574C2EE-31B4-4BBF-8EA1-FE58DD8533C0}" type="presParOf" srcId="{A63BE1AE-5E30-4969-919E-F1F64F9AD441}" destId="{E8074A7C-9C60-4DFA-A95A-243EE5D7B674}" srcOrd="5" destOrd="0" presId="urn:microsoft.com/office/officeart/2008/layout/LinedList"/>
    <dgm:cxn modelId="{EBA356DC-C869-46F0-9B1E-710837EBE7BE}" type="presParOf" srcId="{E8074A7C-9C60-4DFA-A95A-243EE5D7B674}" destId="{BD8DDA67-6E57-4EEC-B4DF-5065DB48C865}" srcOrd="0" destOrd="0" presId="urn:microsoft.com/office/officeart/2008/layout/LinedList"/>
    <dgm:cxn modelId="{BE6946B3-658F-4E0F-86E3-4F20A0C94898}" type="presParOf" srcId="{E8074A7C-9C60-4DFA-A95A-243EE5D7B674}" destId="{C9BBE264-5933-434D-858E-A994FD05C825}" srcOrd="1" destOrd="0" presId="urn:microsoft.com/office/officeart/2008/layout/LinedList"/>
    <dgm:cxn modelId="{AA8C7092-BB05-438D-B279-01AB89FB5455}" type="presParOf" srcId="{A63BE1AE-5E30-4969-919E-F1F64F9AD441}" destId="{72390E0C-3A7F-4176-BF41-2DF5078FB5AF}" srcOrd="6" destOrd="0" presId="urn:microsoft.com/office/officeart/2008/layout/LinedList"/>
    <dgm:cxn modelId="{35222D0A-B428-4254-9ED0-72CCF2C8674A}" type="presParOf" srcId="{A63BE1AE-5E30-4969-919E-F1F64F9AD441}" destId="{B8C9699B-DAC3-4C26-85DB-62518B8B12EF}" srcOrd="7" destOrd="0" presId="urn:microsoft.com/office/officeart/2008/layout/LinedList"/>
    <dgm:cxn modelId="{1305FEF5-FA7E-48A1-945A-1733BE0940E1}" type="presParOf" srcId="{B8C9699B-DAC3-4C26-85DB-62518B8B12EF}" destId="{B2357CC6-C95B-4757-9B1C-0CA55C15E250}" srcOrd="0" destOrd="0" presId="urn:microsoft.com/office/officeart/2008/layout/LinedList"/>
    <dgm:cxn modelId="{9E35ABB7-7B70-4BC4-9EEA-04D2F9A2DF14}" type="presParOf" srcId="{B8C9699B-DAC3-4C26-85DB-62518B8B12EF}" destId="{F561986E-6B5F-4530-AEF4-0318020636B8}" srcOrd="1" destOrd="0" presId="urn:microsoft.com/office/officeart/2008/layout/LinedList"/>
    <dgm:cxn modelId="{B2E9AF67-BD5F-471F-98C5-A8AE3B902CAC}" type="presParOf" srcId="{A63BE1AE-5E30-4969-919E-F1F64F9AD441}" destId="{52F51FD4-3E14-4E50-BB1B-511AECBCE6E1}" srcOrd="8" destOrd="0" presId="urn:microsoft.com/office/officeart/2008/layout/LinedList"/>
    <dgm:cxn modelId="{15EE5450-4235-4678-868A-BD9E3A8C20EC}" type="presParOf" srcId="{A63BE1AE-5E30-4969-919E-F1F64F9AD441}" destId="{D7F90AC2-498C-4E03-87CA-FA3D7CC5A30F}" srcOrd="9" destOrd="0" presId="urn:microsoft.com/office/officeart/2008/layout/LinedList"/>
    <dgm:cxn modelId="{28D3DDEA-27DA-450B-A3FA-4D881035AE9E}" type="presParOf" srcId="{D7F90AC2-498C-4E03-87CA-FA3D7CC5A30F}" destId="{4A6B1CB2-1535-46A6-8082-AA318BBFD726}" srcOrd="0" destOrd="0" presId="urn:microsoft.com/office/officeart/2008/layout/LinedList"/>
    <dgm:cxn modelId="{E5370190-8C93-433E-B094-9D65C9ED177A}" type="presParOf" srcId="{D7F90AC2-498C-4E03-87CA-FA3D7CC5A30F}" destId="{8FE4071C-9E97-4EEA-8B1D-59936B4141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FD1B8-6235-4B00-A40F-E9FBC8F4BE01}">
      <dsp:nvSpPr>
        <dsp:cNvPr id="0" name=""/>
        <dsp:cNvSpPr/>
      </dsp:nvSpPr>
      <dsp:spPr>
        <a:xfrm>
          <a:off x="0" y="453"/>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26A5A-CFB2-44F7-8279-646ED1B4A3A2}">
      <dsp:nvSpPr>
        <dsp:cNvPr id="0" name=""/>
        <dsp:cNvSpPr/>
      </dsp:nvSpPr>
      <dsp:spPr>
        <a:xfrm>
          <a:off x="0" y="453"/>
          <a:ext cx="10353761" cy="74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Develop a “safety” conscious mind</a:t>
          </a:r>
        </a:p>
      </dsp:txBody>
      <dsp:txXfrm>
        <a:off x="0" y="453"/>
        <a:ext cx="10353761" cy="742768"/>
      </dsp:txXfrm>
    </dsp:sp>
    <dsp:sp modelId="{5B18C029-C9A1-4FE1-B992-7309050A08B9}">
      <dsp:nvSpPr>
        <dsp:cNvPr id="0" name=""/>
        <dsp:cNvSpPr/>
      </dsp:nvSpPr>
      <dsp:spPr>
        <a:xfrm>
          <a:off x="0" y="743221"/>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47511-9AAE-4377-913A-D8D5E75B22D2}">
      <dsp:nvSpPr>
        <dsp:cNvPr id="0" name=""/>
        <dsp:cNvSpPr/>
      </dsp:nvSpPr>
      <dsp:spPr>
        <a:xfrm>
          <a:off x="0" y="743221"/>
          <a:ext cx="10353761" cy="74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Keep classroom doors LOCKED and SHUT at all times </a:t>
          </a:r>
        </a:p>
      </dsp:txBody>
      <dsp:txXfrm>
        <a:off x="0" y="743221"/>
        <a:ext cx="10353761" cy="742768"/>
      </dsp:txXfrm>
    </dsp:sp>
    <dsp:sp modelId="{BE53F9F5-A650-462F-8EF3-497A9C2C6BB9}">
      <dsp:nvSpPr>
        <dsp:cNvPr id="0" name=""/>
        <dsp:cNvSpPr/>
      </dsp:nvSpPr>
      <dsp:spPr>
        <a:xfrm>
          <a:off x="0" y="1485990"/>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DDA67-6E57-4EEC-B4DF-5065DB48C865}">
      <dsp:nvSpPr>
        <dsp:cNvPr id="0" name=""/>
        <dsp:cNvSpPr/>
      </dsp:nvSpPr>
      <dsp:spPr>
        <a:xfrm>
          <a:off x="0" y="1485990"/>
          <a:ext cx="10353761" cy="74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Backpacks ready to go before school starts</a:t>
          </a:r>
        </a:p>
      </dsp:txBody>
      <dsp:txXfrm>
        <a:off x="0" y="1485990"/>
        <a:ext cx="10353761" cy="742768"/>
      </dsp:txXfrm>
    </dsp:sp>
    <dsp:sp modelId="{72390E0C-3A7F-4176-BF41-2DF5078FB5AF}">
      <dsp:nvSpPr>
        <dsp:cNvPr id="0" name=""/>
        <dsp:cNvSpPr/>
      </dsp:nvSpPr>
      <dsp:spPr>
        <a:xfrm>
          <a:off x="0" y="2228758"/>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57CC6-C95B-4757-9B1C-0CA55C15E250}">
      <dsp:nvSpPr>
        <dsp:cNvPr id="0" name=""/>
        <dsp:cNvSpPr/>
      </dsp:nvSpPr>
      <dsp:spPr>
        <a:xfrm>
          <a:off x="0" y="2228758"/>
          <a:ext cx="10353761" cy="74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Be familiar with all safety drills </a:t>
          </a:r>
        </a:p>
      </dsp:txBody>
      <dsp:txXfrm>
        <a:off x="0" y="2228758"/>
        <a:ext cx="10353761" cy="742768"/>
      </dsp:txXfrm>
    </dsp:sp>
    <dsp:sp modelId="{52F51FD4-3E14-4E50-BB1B-511AECBCE6E1}">
      <dsp:nvSpPr>
        <dsp:cNvPr id="0" name=""/>
        <dsp:cNvSpPr/>
      </dsp:nvSpPr>
      <dsp:spPr>
        <a:xfrm>
          <a:off x="0" y="2971527"/>
          <a:ext cx="1035376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B1CB2-1535-46A6-8082-AA318BBFD726}">
      <dsp:nvSpPr>
        <dsp:cNvPr id="0" name=""/>
        <dsp:cNvSpPr/>
      </dsp:nvSpPr>
      <dsp:spPr>
        <a:xfrm>
          <a:off x="0" y="2971527"/>
          <a:ext cx="10353761" cy="74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October 6—Reunification Drill at the CRC</a:t>
          </a:r>
        </a:p>
      </dsp:txBody>
      <dsp:txXfrm>
        <a:off x="0" y="2971527"/>
        <a:ext cx="10353761" cy="7427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766CDA4A-6CAA-4FED-A424-FF9D363E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4435229"/>
            <a:ext cx="9440034" cy="1059644"/>
          </a:xfrm>
        </p:spPr>
        <p:txBody>
          <a:bodyPr>
            <a:normAutofit/>
          </a:bodyPr>
          <a:lstStyle/>
          <a:p>
            <a:r>
              <a:rPr lang="en-US" sz="4800"/>
              <a:t>SAFETY AT JHS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5494872"/>
            <a:ext cx="9440034" cy="652432"/>
          </a:xfrm>
        </p:spPr>
        <p:txBody>
          <a:bodyPr>
            <a:normAutofit/>
          </a:bodyPr>
          <a:lstStyle/>
          <a:p>
            <a:r>
              <a:rPr lang="en-US"/>
              <a:t>2022-2023</a:t>
            </a:r>
          </a:p>
        </p:txBody>
      </p:sp>
      <p:pic>
        <p:nvPicPr>
          <p:cNvPr id="110" name="Picture 109">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4278" r="-1" b="12058"/>
          <a:stretch/>
        </p:blipFill>
        <p:spPr>
          <a:xfrm>
            <a:off x="1169349" y="695008"/>
            <a:ext cx="9845346" cy="3525671"/>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705-9EDE-4B88-A28F-3430191FA4C4}"/>
              </a:ext>
            </a:extLst>
          </p:cNvPr>
          <p:cNvSpPr>
            <a:spLocks noGrp="1"/>
          </p:cNvSpPr>
          <p:nvPr>
            <p:ph type="ctrTitle"/>
          </p:nvPr>
        </p:nvSpPr>
        <p:spPr>
          <a:xfrm>
            <a:off x="0" y="0"/>
            <a:ext cx="12192000" cy="981512"/>
          </a:xfrm>
        </p:spPr>
        <p:txBody>
          <a:bodyPr>
            <a:normAutofit/>
          </a:bodyPr>
          <a:lstStyle/>
          <a:p>
            <a:r>
              <a:rPr lang="en-US" b="1" u="sng" dirty="0">
                <a:latin typeface="Arial" panose="020B0604020202020204" pitchFamily="34" charset="0"/>
                <a:cs typeface="Arial" panose="020B0604020202020204" pitchFamily="34" charset="0"/>
              </a:rPr>
              <a:t>RUN/HIDE/FIGHT</a:t>
            </a:r>
          </a:p>
        </p:txBody>
      </p:sp>
      <p:sp>
        <p:nvSpPr>
          <p:cNvPr id="6" name="Subtitle 2">
            <a:extLst>
              <a:ext uri="{FF2B5EF4-FFF2-40B4-BE49-F238E27FC236}">
                <a16:creationId xmlns:a16="http://schemas.microsoft.com/office/drawing/2014/main" id="{1411434F-D336-4914-9F27-53C7AD531C31}"/>
              </a:ext>
            </a:extLst>
          </p:cNvPr>
          <p:cNvSpPr>
            <a:spLocks noGrp="1"/>
          </p:cNvSpPr>
          <p:nvPr>
            <p:ph type="subTitle" idx="1"/>
          </p:nvPr>
        </p:nvSpPr>
        <p:spPr>
          <a:xfrm>
            <a:off x="0" y="981513"/>
            <a:ext cx="12192000" cy="5805182"/>
          </a:xfrm>
        </p:spPr>
        <p:txBody>
          <a:bodyPr>
            <a:normAutofit fontScale="92500"/>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YOUR DECISION WILL BE BASED ON YOUR KNOWLEDGE OF WHERE YOU ARE IN RELATION TO THE ANNOUNCED THREAT LOCATION</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EVERYONE IS DIFFERENT AND WILL REACT DIFFERENTLY (STAFF AND STUDENTS ALIKE)</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NO ONE WILL EVER ASK YOU, OR EXPECT YOU, TO DO SOMETHING THAT WILL ENDANGER YOUR LIFE OR THE LIVES OF YOUR STUDENTS</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 ANNOUNCEMENT OVER PA WILL INFORM RUN/HIDE/FIGHT</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ANYONE IN THE BUILDING CAN ANNOUNCE THIS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RAVE 911 IN USE</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EVERY COP WITHIN A 50 MILE RADIUS WILL COME TO SUPPORT</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Jackson High School (Mill Creek, WA) Varsity Basketball">
            <a:extLst>
              <a:ext uri="{FF2B5EF4-FFF2-40B4-BE49-F238E27FC236}">
                <a16:creationId xmlns:a16="http://schemas.microsoft.com/office/drawing/2014/main" id="{A8433504-239E-48EA-943C-E04993F72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ackson High School (Mill Creek, WA) Varsity Basketball">
            <a:extLst>
              <a:ext uri="{FF2B5EF4-FFF2-40B4-BE49-F238E27FC236}">
                <a16:creationId xmlns:a16="http://schemas.microsoft.com/office/drawing/2014/main" id="{E593EB13-580C-42E5-82E5-BF10C402C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3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705-9EDE-4B88-A28F-3430191FA4C4}"/>
              </a:ext>
            </a:extLst>
          </p:cNvPr>
          <p:cNvSpPr>
            <a:spLocks noGrp="1"/>
          </p:cNvSpPr>
          <p:nvPr>
            <p:ph type="ctrTitle"/>
          </p:nvPr>
        </p:nvSpPr>
        <p:spPr>
          <a:xfrm>
            <a:off x="0" y="113251"/>
            <a:ext cx="12192000" cy="868260"/>
          </a:xfrm>
        </p:spPr>
        <p:txBody>
          <a:bodyPr>
            <a:normAutofit/>
          </a:bodyPr>
          <a:lstStyle/>
          <a:p>
            <a:r>
              <a:rPr lang="en-US" b="1" u="sng" dirty="0">
                <a:latin typeface="Arial" panose="020B0604020202020204" pitchFamily="34" charset="0"/>
                <a:cs typeface="Arial" panose="020B0604020202020204" pitchFamily="34" charset="0"/>
              </a:rPr>
              <a:t>RUN</a:t>
            </a:r>
          </a:p>
        </p:txBody>
      </p:sp>
      <p:sp>
        <p:nvSpPr>
          <p:cNvPr id="6" name="Subtitle 2">
            <a:extLst>
              <a:ext uri="{FF2B5EF4-FFF2-40B4-BE49-F238E27FC236}">
                <a16:creationId xmlns:a16="http://schemas.microsoft.com/office/drawing/2014/main" id="{1411434F-D336-4914-9F27-53C7AD531C31}"/>
              </a:ext>
            </a:extLst>
          </p:cNvPr>
          <p:cNvSpPr>
            <a:spLocks noGrp="1"/>
          </p:cNvSpPr>
          <p:nvPr>
            <p:ph type="subTitle" idx="1"/>
          </p:nvPr>
        </p:nvSpPr>
        <p:spPr>
          <a:xfrm>
            <a:off x="0" y="981512"/>
            <a:ext cx="12192000" cy="5763237"/>
          </a:xfrm>
        </p:spPr>
        <p:txBody>
          <a:bodyPr>
            <a:normAutofit/>
          </a:bodyPr>
          <a:lstStyle/>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KNOWLEDGE OF WHERE YOU ARE IN RELATION TO THE AGGRESSOR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SAFEST AND FASTEST WAY OUT OF THE BUILDING AND AWAY FROM THE SCHOOL</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 A PERFECT WORLD, YOU WILL BE ABLE TO GET YOU AND YOUR STUDENTS OUT IN A LOCATION TOGETHER (THIS IS NOT THE EXPECTATION, JUST GET OUT)</a:t>
            </a:r>
          </a:p>
        </p:txBody>
      </p:sp>
      <p:pic>
        <p:nvPicPr>
          <p:cNvPr id="4" name="Picture 2" descr="Jackson High School (Mill Creek, WA) Varsity Basketball">
            <a:extLst>
              <a:ext uri="{FF2B5EF4-FFF2-40B4-BE49-F238E27FC236}">
                <a16:creationId xmlns:a16="http://schemas.microsoft.com/office/drawing/2014/main" id="{F078D351-4A36-49CF-AAF7-25180D29C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ackson High School (Mill Creek, WA) Varsity Basketball">
            <a:extLst>
              <a:ext uri="{FF2B5EF4-FFF2-40B4-BE49-F238E27FC236}">
                <a16:creationId xmlns:a16="http://schemas.microsoft.com/office/drawing/2014/main" id="{103FDF27-CCC4-44BC-A9B9-DA15B36A6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1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705-9EDE-4B88-A28F-3430191FA4C4}"/>
              </a:ext>
            </a:extLst>
          </p:cNvPr>
          <p:cNvSpPr>
            <a:spLocks noGrp="1"/>
          </p:cNvSpPr>
          <p:nvPr>
            <p:ph type="ctrTitle"/>
          </p:nvPr>
        </p:nvSpPr>
        <p:spPr>
          <a:xfrm>
            <a:off x="0" y="0"/>
            <a:ext cx="12192000" cy="981512"/>
          </a:xfrm>
        </p:spPr>
        <p:txBody>
          <a:bodyPr>
            <a:normAutofit/>
          </a:bodyPr>
          <a:lstStyle/>
          <a:p>
            <a:r>
              <a:rPr lang="en-US" b="1" u="sng" dirty="0">
                <a:latin typeface="Arial" panose="020B0604020202020204" pitchFamily="34" charset="0"/>
                <a:cs typeface="Arial" panose="020B0604020202020204" pitchFamily="34" charset="0"/>
              </a:rPr>
              <a:t>HIDE</a:t>
            </a:r>
          </a:p>
        </p:txBody>
      </p:sp>
      <p:sp>
        <p:nvSpPr>
          <p:cNvPr id="6" name="Subtitle 2">
            <a:extLst>
              <a:ext uri="{FF2B5EF4-FFF2-40B4-BE49-F238E27FC236}">
                <a16:creationId xmlns:a16="http://schemas.microsoft.com/office/drawing/2014/main" id="{1411434F-D336-4914-9F27-53C7AD531C31}"/>
              </a:ext>
            </a:extLst>
          </p:cNvPr>
          <p:cNvSpPr>
            <a:spLocks noGrp="1"/>
          </p:cNvSpPr>
          <p:nvPr>
            <p:ph type="subTitle" idx="1"/>
          </p:nvPr>
        </p:nvSpPr>
        <p:spPr>
          <a:xfrm>
            <a:off x="7559538" y="1246581"/>
            <a:ext cx="4458291" cy="5127532"/>
          </a:xfrm>
        </p:spPr>
        <p:txBody>
          <a:bodyPr>
            <a:normAutofit lnSpcReduction="10000"/>
          </a:bodyPr>
          <a:lstStyle/>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KNOWLEDGE OF WHERE YOU ARE IN RELATION TO THE AGGRESSOR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IF YOU HAVE DECIDED YOU ARE TOO CLOSE TO THE THREAT, BARRICADE YOUR DOOR AND FIND ANYTHING TO FIGHT WITH (TABLE LEGS, STAPLERS, DESK DRAWERS)</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2" descr="Image result for barricaded door">
            <a:extLst>
              <a:ext uri="{FF2B5EF4-FFF2-40B4-BE49-F238E27FC236}">
                <a16:creationId xmlns:a16="http://schemas.microsoft.com/office/drawing/2014/main" id="{039FAB28-5B2D-4A40-A341-B15F0FAB1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8" y="1246581"/>
            <a:ext cx="3328069" cy="2483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barricaded door">
            <a:extLst>
              <a:ext uri="{FF2B5EF4-FFF2-40B4-BE49-F238E27FC236}">
                <a16:creationId xmlns:a16="http://schemas.microsoft.com/office/drawing/2014/main" id="{CA41E6B1-AD2C-44F0-B750-501DC4879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297" y="1222946"/>
            <a:ext cx="3538561" cy="2483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barricaded door">
            <a:extLst>
              <a:ext uri="{FF2B5EF4-FFF2-40B4-BE49-F238E27FC236}">
                <a16:creationId xmlns:a16="http://schemas.microsoft.com/office/drawing/2014/main" id="{B8026070-D612-49AB-BF5A-BEEE82215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38" y="3890863"/>
            <a:ext cx="3331079" cy="2483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barricaded door">
            <a:extLst>
              <a:ext uri="{FF2B5EF4-FFF2-40B4-BE49-F238E27FC236}">
                <a16:creationId xmlns:a16="http://schemas.microsoft.com/office/drawing/2014/main" id="{333382F2-7CDB-4660-B799-8A49E2CCE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297" y="3890862"/>
            <a:ext cx="3541764" cy="2483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ackson High School (Mill Creek, WA) Varsity Basketball">
            <a:extLst>
              <a:ext uri="{FF2B5EF4-FFF2-40B4-BE49-F238E27FC236}">
                <a16:creationId xmlns:a16="http://schemas.microsoft.com/office/drawing/2014/main" id="{1F6FA235-DBD3-4B3A-8A6D-A93E8819E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ackson High School (Mill Creek, WA) Varsity Basketball">
            <a:extLst>
              <a:ext uri="{FF2B5EF4-FFF2-40B4-BE49-F238E27FC236}">
                <a16:creationId xmlns:a16="http://schemas.microsoft.com/office/drawing/2014/main" id="{D975F817-25BF-4F4E-BD13-2299B20AA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4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705-9EDE-4B88-A28F-3430191FA4C4}"/>
              </a:ext>
            </a:extLst>
          </p:cNvPr>
          <p:cNvSpPr>
            <a:spLocks noGrp="1"/>
          </p:cNvSpPr>
          <p:nvPr>
            <p:ph type="ctrTitle"/>
          </p:nvPr>
        </p:nvSpPr>
        <p:spPr>
          <a:xfrm>
            <a:off x="0" y="0"/>
            <a:ext cx="12192000" cy="981512"/>
          </a:xfrm>
        </p:spPr>
        <p:txBody>
          <a:bodyPr>
            <a:normAutofit/>
          </a:bodyPr>
          <a:lstStyle/>
          <a:p>
            <a:r>
              <a:rPr lang="en-US" b="1" u="sng" dirty="0">
                <a:latin typeface="Arial" panose="020B0604020202020204" pitchFamily="34" charset="0"/>
                <a:cs typeface="Arial" panose="020B0604020202020204" pitchFamily="34" charset="0"/>
              </a:rPr>
              <a:t>FIGHT</a:t>
            </a:r>
          </a:p>
        </p:txBody>
      </p:sp>
      <p:sp>
        <p:nvSpPr>
          <p:cNvPr id="10" name="Subtitle 2">
            <a:extLst>
              <a:ext uri="{FF2B5EF4-FFF2-40B4-BE49-F238E27FC236}">
                <a16:creationId xmlns:a16="http://schemas.microsoft.com/office/drawing/2014/main" id="{557861AB-55E7-45C9-9B95-96BE30B56CC3}"/>
              </a:ext>
            </a:extLst>
          </p:cNvPr>
          <p:cNvSpPr>
            <a:spLocks noGrp="1"/>
          </p:cNvSpPr>
          <p:nvPr>
            <p:ph type="subTitle" idx="1"/>
          </p:nvPr>
        </p:nvSpPr>
        <p:spPr>
          <a:xfrm>
            <a:off x="0" y="981512"/>
            <a:ext cx="12192000" cy="5780015"/>
          </a:xfrm>
        </p:spPr>
        <p:txBody>
          <a:bodyPr>
            <a:normAutofit/>
          </a:bodyPr>
          <a:lstStyle/>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THERE IS NO WAY I CAN EXPLAIN THIS TO YOU OTHER THAN…</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AS STAFF AND ADULTS, WE ARE GUARDIANS OF OUR SCHOOL</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PRESERVATION OF LIFE IS PARAMOUNT AND WE FIND </a:t>
            </a:r>
            <a:r>
              <a:rPr lang="en-US" b="1" u="sng" dirty="0">
                <a:latin typeface="Arial" panose="020B0604020202020204" pitchFamily="34" charset="0"/>
                <a:cs typeface="Arial" panose="020B0604020202020204" pitchFamily="34" charset="0"/>
              </a:rPr>
              <a:t>THE SAFEST </a:t>
            </a:r>
            <a:r>
              <a:rPr lang="en-US" dirty="0">
                <a:latin typeface="Arial" panose="020B0604020202020204" pitchFamily="34" charset="0"/>
                <a:cs typeface="Arial" panose="020B0604020202020204" pitchFamily="34" charset="0"/>
              </a:rPr>
              <a:t>COURSE OF ACTION WHEN WE RESPOND</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YOU CAN PREAPRE BY GOING THROUGH THE FOLLOWING SCENARIOS IN A RUN/HIDE/FIGHT DRILL ON THE NEXT SLIDE</a:t>
            </a:r>
          </a:p>
        </p:txBody>
      </p:sp>
      <p:pic>
        <p:nvPicPr>
          <p:cNvPr id="11" name="Picture 2" descr="Jackson High School (Mill Creek, WA) Varsity Basketball">
            <a:extLst>
              <a:ext uri="{FF2B5EF4-FFF2-40B4-BE49-F238E27FC236}">
                <a16:creationId xmlns:a16="http://schemas.microsoft.com/office/drawing/2014/main" id="{EB84C932-5F99-4EC0-9002-11E50654C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ackson High School (Mill Creek, WA) Varsity Basketball">
            <a:extLst>
              <a:ext uri="{FF2B5EF4-FFF2-40B4-BE49-F238E27FC236}">
                <a16:creationId xmlns:a16="http://schemas.microsoft.com/office/drawing/2014/main" id="{95914BC8-EE49-42D8-9E30-6BFB6EFC2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3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6374" y="1088507"/>
            <a:ext cx="4335625" cy="5664632"/>
          </a:xfrm>
        </p:spPr>
        <p:txBody>
          <a:bodyPr>
            <a:normAutofit fontScale="85000" lnSpcReduction="10000"/>
          </a:bodyPr>
          <a:lstStyle/>
          <a:p>
            <a:r>
              <a:rPr lang="en-US" sz="2000" cap="all" dirty="0">
                <a:latin typeface="Arial" panose="020B0604020202020204" pitchFamily="34" charset="0"/>
                <a:cs typeface="Arial" panose="020B0604020202020204" pitchFamily="34" charset="0"/>
              </a:rPr>
              <a:t>You are in the library during 2</a:t>
            </a:r>
            <a:r>
              <a:rPr lang="en-US" sz="2000" cap="all" baseline="30000" dirty="0">
                <a:latin typeface="Arial" panose="020B0604020202020204" pitchFamily="34" charset="0"/>
                <a:cs typeface="Arial" panose="020B0604020202020204" pitchFamily="34" charset="0"/>
              </a:rPr>
              <a:t>nd</a:t>
            </a:r>
            <a:r>
              <a:rPr lang="en-US" sz="2000" cap="all" dirty="0">
                <a:latin typeface="Arial" panose="020B0604020202020204" pitchFamily="34" charset="0"/>
                <a:cs typeface="Arial" panose="020B0604020202020204" pitchFamily="34" charset="0"/>
              </a:rPr>
              <a:t> period.</a:t>
            </a:r>
          </a:p>
          <a:p>
            <a:endParaRPr lang="en-US" sz="2000" cap="all" dirty="0">
              <a:latin typeface="Arial" panose="020B0604020202020204" pitchFamily="34" charset="0"/>
              <a:cs typeface="Arial" panose="020B0604020202020204" pitchFamily="34" charset="0"/>
            </a:endParaRPr>
          </a:p>
          <a:p>
            <a:r>
              <a:rPr lang="en-US" sz="2000" cap="all" dirty="0">
                <a:latin typeface="Arial" panose="020B0604020202020204" pitchFamily="34" charset="0"/>
                <a:cs typeface="Arial" panose="020B0604020202020204" pitchFamily="34" charset="0"/>
              </a:rPr>
              <a:t>There is a report of gunfire in the hallway of upper D unit.</a:t>
            </a:r>
          </a:p>
          <a:p>
            <a:endParaRPr lang="en-US" sz="2000" cap="all" dirty="0">
              <a:latin typeface="Arial" panose="020B0604020202020204" pitchFamily="34" charset="0"/>
              <a:cs typeface="Arial" panose="020B0604020202020204" pitchFamily="34" charset="0"/>
            </a:endParaRPr>
          </a:p>
          <a:p>
            <a:r>
              <a:rPr lang="en-US" sz="2000" cap="all" dirty="0">
                <a:latin typeface="Arial" panose="020B0604020202020204" pitchFamily="34" charset="0"/>
                <a:cs typeface="Arial" panose="020B0604020202020204" pitchFamily="34" charset="0"/>
              </a:rPr>
              <a:t>WHICH RESPONSE WOULD GIVE YOU THE BEST CHANCE OF SURVIVING?</a:t>
            </a:r>
          </a:p>
          <a:p>
            <a:endParaRPr lang="en-US" sz="2000" cap="all" dirty="0">
              <a:latin typeface="Arial" panose="020B0604020202020204" pitchFamily="34" charset="0"/>
              <a:cs typeface="Arial" panose="020B0604020202020204" pitchFamily="34" charset="0"/>
            </a:endParaRPr>
          </a:p>
          <a:p>
            <a:r>
              <a:rPr lang="en-US" sz="2000" cap="all" dirty="0">
                <a:latin typeface="Arial" panose="020B0604020202020204" pitchFamily="34" charset="0"/>
                <a:cs typeface="Arial" panose="020B0604020202020204" pitchFamily="34" charset="0"/>
              </a:rPr>
              <a:t>CRITICAL THINKING- LET THEM WALK THROUGH SCENARIOS AND </a:t>
            </a:r>
            <a:r>
              <a:rPr lang="en-US" sz="2000" b="1" u="sng" cap="all" dirty="0">
                <a:latin typeface="Arial" panose="020B0604020202020204" pitchFamily="34" charset="0"/>
                <a:cs typeface="Arial" panose="020B0604020202020204" pitchFamily="34" charset="0"/>
              </a:rPr>
              <a:t>GUIDE THE DISCUSSION TO THE SAFEST RESPONSE.</a:t>
            </a:r>
          </a:p>
          <a:p>
            <a:endParaRPr lang="en-US" sz="2000" b="1" u="sng" cap="all" dirty="0">
              <a:latin typeface="Arial" panose="020B0604020202020204" pitchFamily="34" charset="0"/>
              <a:cs typeface="Arial" panose="020B0604020202020204" pitchFamily="34" charset="0"/>
            </a:endParaRPr>
          </a:p>
          <a:p>
            <a:r>
              <a:rPr lang="en-US" sz="2000" cap="all" dirty="0">
                <a:latin typeface="Arial" panose="020B0604020202020204" pitchFamily="34" charset="0"/>
                <a:cs typeface="Arial" panose="020B0604020202020204" pitchFamily="34" charset="0"/>
              </a:rPr>
              <a:t>ALWAYS TIE IT BACK TO SAFETY- NOT BEING A HERO</a:t>
            </a:r>
          </a:p>
          <a:p>
            <a:endParaRPr lang="en-US" sz="2000" cap="all"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C22A902-5A1F-44E0-9A4D-CE84AF94AF23}"/>
              </a:ext>
            </a:extLst>
          </p:cNvPr>
          <p:cNvSpPr txBox="1">
            <a:spLocks/>
          </p:cNvSpPr>
          <p:nvPr/>
        </p:nvSpPr>
        <p:spPr>
          <a:xfrm>
            <a:off x="0" y="0"/>
            <a:ext cx="12192000" cy="98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u="sng" dirty="0">
                <a:latin typeface="Arial" panose="020B0604020202020204" pitchFamily="34" charset="0"/>
                <a:cs typeface="Arial" panose="020B0604020202020204" pitchFamily="34" charset="0"/>
              </a:rPr>
              <a:t>SCENARIO EXAMPLE</a:t>
            </a:r>
          </a:p>
        </p:txBody>
      </p:sp>
      <p:pic>
        <p:nvPicPr>
          <p:cNvPr id="7" name="Picture 6">
            <a:extLst>
              <a:ext uri="{FF2B5EF4-FFF2-40B4-BE49-F238E27FC236}">
                <a16:creationId xmlns:a16="http://schemas.microsoft.com/office/drawing/2014/main" id="{2C4DF4B2-508C-4D40-8D2E-74CD9880F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8955"/>
            <a:ext cx="7726587" cy="4351338"/>
          </a:xfrm>
          <a:prstGeom prst="rect">
            <a:avLst/>
          </a:prstGeom>
        </p:spPr>
      </p:pic>
      <p:sp>
        <p:nvSpPr>
          <p:cNvPr id="8" name="Star: 5 Points 7">
            <a:extLst>
              <a:ext uri="{FF2B5EF4-FFF2-40B4-BE49-F238E27FC236}">
                <a16:creationId xmlns:a16="http://schemas.microsoft.com/office/drawing/2014/main" id="{A8A4DC8E-18E3-4CA8-94F8-11CC0BF1BFAC}"/>
              </a:ext>
            </a:extLst>
          </p:cNvPr>
          <p:cNvSpPr/>
          <p:nvPr/>
        </p:nvSpPr>
        <p:spPr>
          <a:xfrm>
            <a:off x="6880513" y="2949587"/>
            <a:ext cx="384353" cy="3976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Jackson High School (Mill Creek, WA) Varsity Basketball">
            <a:extLst>
              <a:ext uri="{FF2B5EF4-FFF2-40B4-BE49-F238E27FC236}">
                <a16:creationId xmlns:a16="http://schemas.microsoft.com/office/drawing/2014/main" id="{59B8442B-2317-4FC0-A7E5-3295357B1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ackson High School (Mill Creek, WA) Varsity Basketball">
            <a:extLst>
              <a:ext uri="{FF2B5EF4-FFF2-40B4-BE49-F238E27FC236}">
                <a16:creationId xmlns:a16="http://schemas.microsoft.com/office/drawing/2014/main" id="{C8D9B2A7-932E-42F3-A903-2767AA695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85BC4-6F6E-4E76-B878-6FB342A9E53D}"/>
              </a:ext>
            </a:extLst>
          </p:cNvPr>
          <p:cNvSpPr>
            <a:spLocks noGrp="1"/>
          </p:cNvSpPr>
          <p:nvPr>
            <p:ph type="title"/>
          </p:nvPr>
        </p:nvSpPr>
        <p:spPr>
          <a:effectLst/>
        </p:spPr>
        <p:txBody>
          <a:bodyPr vert="horz" lIns="91440" tIns="45720" rIns="91440" bIns="45720" rtlCol="0" anchor="b">
            <a:normAutofit fontScale="90000"/>
          </a:bodyPr>
          <a:lstStyle/>
          <a:p>
            <a:r>
              <a:rPr lang="en-US" sz="6000"/>
              <a:t>REUNIFICATION DRILL – OCT. 6</a:t>
            </a:r>
          </a:p>
        </p:txBody>
      </p:sp>
      <p:sp>
        <p:nvSpPr>
          <p:cNvPr id="2" name="Content Placeholder 1">
            <a:extLst>
              <a:ext uri="{FF2B5EF4-FFF2-40B4-BE49-F238E27FC236}">
                <a16:creationId xmlns:a16="http://schemas.microsoft.com/office/drawing/2014/main" id="{D610CCAE-5B05-4369-BE82-1AE04381EAE7}"/>
              </a:ext>
            </a:extLst>
          </p:cNvPr>
          <p:cNvSpPr>
            <a:spLocks noGrp="1"/>
          </p:cNvSpPr>
          <p:nvPr>
            <p:ph sz="half" idx="1"/>
          </p:nvPr>
        </p:nvSpPr>
        <p:spPr>
          <a:effectLst/>
        </p:spPr>
        <p:txBody>
          <a:bodyPr vert="horz" lIns="91440" tIns="45720" rIns="91440" bIns="45720" rtlCol="0" anchor="t">
            <a:normAutofit/>
          </a:bodyPr>
          <a:lstStyle/>
          <a:p>
            <a:pPr marL="0" indent="0" algn="ctr">
              <a:buNone/>
            </a:pPr>
            <a:r>
              <a:rPr lang="en-US" sz="2400" dirty="0">
                <a:solidFill>
                  <a:schemeClr val="tx1"/>
                </a:solidFill>
              </a:rPr>
              <a:t>	</a:t>
            </a:r>
          </a:p>
        </p:txBody>
      </p:sp>
      <p:sp>
        <p:nvSpPr>
          <p:cNvPr id="4" name="Content Placeholder 3">
            <a:extLst>
              <a:ext uri="{FF2B5EF4-FFF2-40B4-BE49-F238E27FC236}">
                <a16:creationId xmlns:a16="http://schemas.microsoft.com/office/drawing/2014/main" id="{61770CAB-4759-48D6-82FA-219E537BDF2B}"/>
              </a:ext>
            </a:extLst>
          </p:cNvPr>
          <p:cNvSpPr>
            <a:spLocks noGrp="1"/>
          </p:cNvSpPr>
          <p:nvPr>
            <p:ph sz="half" idx="2"/>
          </p:nvPr>
        </p:nvSpPr>
        <p:spPr>
          <a:xfrm>
            <a:off x="1071418" y="2076451"/>
            <a:ext cx="10196139" cy="3622672"/>
          </a:xfrm>
        </p:spPr>
        <p:txBody>
          <a:bodyPr/>
          <a:lstStyle/>
          <a:p>
            <a:r>
              <a:rPr lang="en-US" dirty="0"/>
              <a:t>JACKSON HIGH WAS CHOSEN TO PARTICIPATE FIRST!!!!!!!</a:t>
            </a:r>
          </a:p>
          <a:p>
            <a:r>
              <a:rPr lang="en-US" dirty="0"/>
              <a:t>125 students including some students  with special needs</a:t>
            </a:r>
          </a:p>
          <a:p>
            <a:r>
              <a:rPr lang="en-US" dirty="0"/>
              <a:t>35 + volunteers</a:t>
            </a:r>
          </a:p>
          <a:p>
            <a:r>
              <a:rPr lang="en-US" dirty="0"/>
              <a:t>Buses leave at 9:30am and return at 11:30am</a:t>
            </a:r>
          </a:p>
          <a:p>
            <a:r>
              <a:rPr lang="en-US" dirty="0"/>
              <a:t>CRC Workers will be there simulating the check in process, plus special services (nurse, counseling, etc.)</a:t>
            </a:r>
          </a:p>
          <a:p>
            <a:r>
              <a:rPr lang="en-US" dirty="0"/>
              <a:t>THANK YOU FOR BEING MEMBERS OF THE BEST SAFETY STAFF OF EPS!</a:t>
            </a:r>
          </a:p>
          <a:p>
            <a:endParaRPr lang="en-US" dirty="0"/>
          </a:p>
        </p:txBody>
      </p:sp>
      <p:pic>
        <p:nvPicPr>
          <p:cNvPr id="5124" name="Picture 4" descr="Everett Memorial Stadium reopens with new-look field, track | HeraldNet.com">
            <a:extLst>
              <a:ext uri="{FF2B5EF4-FFF2-40B4-BE49-F238E27FC236}">
                <a16:creationId xmlns:a16="http://schemas.microsoft.com/office/drawing/2014/main" id="{319ACCB9-0704-4F98-A2C6-73C7103FF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659" y="2532456"/>
            <a:ext cx="2152505" cy="143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4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F8396F8-F405-4D1A-AB5E-97EE49EADA5B}"/>
              </a:ext>
            </a:extLst>
          </p:cNvPr>
          <p:cNvSpPr>
            <a:spLocks noGrp="1"/>
          </p:cNvSpPr>
          <p:nvPr>
            <p:ph type="title"/>
          </p:nvPr>
        </p:nvSpPr>
        <p:spPr>
          <a:xfrm>
            <a:off x="5146160" y="609599"/>
            <a:ext cx="5978072" cy="1505804"/>
          </a:xfrm>
        </p:spPr>
        <p:txBody>
          <a:bodyPr vert="horz" lIns="91440" tIns="45720" rIns="91440" bIns="45720" rtlCol="0" anchor="ctr">
            <a:normAutofit/>
          </a:bodyPr>
          <a:lstStyle/>
          <a:p>
            <a:r>
              <a:rPr lang="en-US" dirty="0"/>
              <a:t>RAVE 911</a:t>
            </a:r>
          </a:p>
        </p:txBody>
      </p:sp>
      <p:pic>
        <p:nvPicPr>
          <p:cNvPr id="22" name="Picture 2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8" name="Picture 7">
            <a:extLst>
              <a:ext uri="{FF2B5EF4-FFF2-40B4-BE49-F238E27FC236}">
                <a16:creationId xmlns:a16="http://schemas.microsoft.com/office/drawing/2014/main" id="{CE14F4C8-05E1-4481-9819-0B2CA626E1D9}"/>
              </a:ext>
            </a:extLst>
          </p:cNvPr>
          <p:cNvPicPr>
            <a:picLocks noChangeAspect="1"/>
          </p:cNvPicPr>
          <p:nvPr/>
        </p:nvPicPr>
        <p:blipFill rotWithShape="1">
          <a:blip r:embed="rId4"/>
          <a:srcRect t="18640" r="1" b="17632"/>
          <a:stretch/>
        </p:blipFill>
        <p:spPr>
          <a:xfrm>
            <a:off x="643467" y="776841"/>
            <a:ext cx="3699934" cy="2357918"/>
          </a:xfrm>
          <a:prstGeom prst="rect">
            <a:avLst/>
          </a:prstGeom>
        </p:spPr>
      </p:pic>
      <p:pic>
        <p:nvPicPr>
          <p:cNvPr id="9" name="Picture 8">
            <a:extLst>
              <a:ext uri="{FF2B5EF4-FFF2-40B4-BE49-F238E27FC236}">
                <a16:creationId xmlns:a16="http://schemas.microsoft.com/office/drawing/2014/main" id="{BF8940FE-F581-4F0D-BE10-C859189157C8}"/>
              </a:ext>
            </a:extLst>
          </p:cNvPr>
          <p:cNvPicPr>
            <a:picLocks noChangeAspect="1"/>
          </p:cNvPicPr>
          <p:nvPr/>
        </p:nvPicPr>
        <p:blipFill>
          <a:blip r:embed="rId5"/>
          <a:stretch>
            <a:fillRect/>
          </a:stretch>
        </p:blipFill>
        <p:spPr>
          <a:xfrm>
            <a:off x="643467" y="3681407"/>
            <a:ext cx="3699934" cy="2441580"/>
          </a:xfrm>
          <a:prstGeom prst="rect">
            <a:avLst/>
          </a:prstGeom>
        </p:spPr>
      </p:pic>
      <p:sp>
        <p:nvSpPr>
          <p:cNvPr id="6" name="Text Placeholder 5">
            <a:extLst>
              <a:ext uri="{FF2B5EF4-FFF2-40B4-BE49-F238E27FC236}">
                <a16:creationId xmlns:a16="http://schemas.microsoft.com/office/drawing/2014/main" id="{77C9304E-1445-4FE6-A818-2E20E90D0C0A}"/>
              </a:ext>
            </a:extLst>
          </p:cNvPr>
          <p:cNvSpPr>
            <a:spLocks noGrp="1"/>
          </p:cNvSpPr>
          <p:nvPr>
            <p:ph type="body" sz="half" idx="2"/>
          </p:nvPr>
        </p:nvSpPr>
        <p:spPr>
          <a:xfrm>
            <a:off x="5323350" y="1942863"/>
            <a:ext cx="5978072" cy="3477088"/>
          </a:xfrm>
        </p:spPr>
        <p:txBody>
          <a:bodyPr vert="horz" lIns="91440" tIns="45720" rIns="91440" bIns="45720" rtlCol="0" anchor="ctr">
            <a:normAutofit/>
          </a:bodyPr>
          <a:lstStyle/>
          <a:p>
            <a:r>
              <a:rPr lang="en-US" sz="3600" dirty="0"/>
              <a:t>1.  Sign up if you don’t already have an account</a:t>
            </a:r>
          </a:p>
          <a:p>
            <a:r>
              <a:rPr lang="en-US" sz="3600" dirty="0"/>
              <a:t>2.  See Jennifer Larson for help if you need it!</a:t>
            </a:r>
          </a:p>
        </p:txBody>
      </p:sp>
    </p:spTree>
    <p:extLst>
      <p:ext uri="{BB962C8B-B14F-4D97-AF65-F5344CB8AC3E}">
        <p14:creationId xmlns:p14="http://schemas.microsoft.com/office/powerpoint/2010/main" val="266684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4BC40-5A80-48E7-B3EE-19CC99997E72}"/>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QUESTIONS?</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 mark">
            <a:extLst>
              <a:ext uri="{FF2B5EF4-FFF2-40B4-BE49-F238E27FC236}">
                <a16:creationId xmlns:a16="http://schemas.microsoft.com/office/drawing/2014/main" id="{CB6E44BA-0D51-1453-5A41-4C2CA74F5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749" y="609600"/>
            <a:ext cx="5638800" cy="5638800"/>
          </a:xfrm>
          <a:prstGeom prst="rect">
            <a:avLst/>
          </a:prstGeom>
        </p:spPr>
      </p:pic>
    </p:spTree>
    <p:extLst>
      <p:ext uri="{BB962C8B-B14F-4D97-AF65-F5344CB8AC3E}">
        <p14:creationId xmlns:p14="http://schemas.microsoft.com/office/powerpoint/2010/main" val="141109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3147-A8B2-4BCF-9A0A-2E5E7B38B914}"/>
              </a:ext>
            </a:extLst>
          </p:cNvPr>
          <p:cNvSpPr>
            <a:spLocks noGrp="1"/>
          </p:cNvSpPr>
          <p:nvPr>
            <p:ph type="title"/>
          </p:nvPr>
        </p:nvSpPr>
        <p:spPr/>
        <p:txBody>
          <a:bodyPr/>
          <a:lstStyle/>
          <a:p>
            <a:r>
              <a:rPr lang="en-US" dirty="0"/>
              <a:t>OBJECTIVES</a:t>
            </a:r>
          </a:p>
        </p:txBody>
      </p:sp>
      <p:graphicFrame>
        <p:nvGraphicFramePr>
          <p:cNvPr id="7" name="Content Placeholder 2">
            <a:extLst>
              <a:ext uri="{FF2B5EF4-FFF2-40B4-BE49-F238E27FC236}">
                <a16:creationId xmlns:a16="http://schemas.microsoft.com/office/drawing/2014/main" id="{2E183D1F-F41D-1FFA-FC97-C8DC3E067AAD}"/>
              </a:ext>
            </a:extLst>
          </p:cNvPr>
          <p:cNvGraphicFramePr>
            <a:graphicFrameLocks noGrp="1"/>
          </p:cNvGraphicFramePr>
          <p:nvPr>
            <p:ph idx="1"/>
          </p:nvPr>
        </p:nvGraphicFramePr>
        <p:xfrm>
          <a:off x="913795" y="2076450"/>
          <a:ext cx="10353762" cy="371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57 Free Safety Clip Art - Cliparting.com">
            <a:extLst>
              <a:ext uri="{FF2B5EF4-FFF2-40B4-BE49-F238E27FC236}">
                <a16:creationId xmlns:a16="http://schemas.microsoft.com/office/drawing/2014/main" id="{8D8A0631-5641-44FA-91F8-3E40F0428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5407" y="209551"/>
            <a:ext cx="19621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7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62" name="Rectangle 2054">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046EB-A221-481D-9579-7BB413EEB6C8}"/>
              </a:ext>
            </a:extLst>
          </p:cNvPr>
          <p:cNvSpPr>
            <a:spLocks noGrp="1"/>
          </p:cNvSpPr>
          <p:nvPr>
            <p:ph type="title"/>
          </p:nvPr>
        </p:nvSpPr>
        <p:spPr>
          <a:xfrm>
            <a:off x="913795" y="609600"/>
            <a:ext cx="5978072" cy="1556702"/>
          </a:xfrm>
        </p:spPr>
        <p:txBody>
          <a:bodyPr>
            <a:normAutofit/>
          </a:bodyPr>
          <a:lstStyle/>
          <a:p>
            <a:r>
              <a:rPr lang="en-US"/>
              <a:t>WHY?</a:t>
            </a:r>
            <a:endParaRPr lang="en-US" dirty="0"/>
          </a:p>
        </p:txBody>
      </p:sp>
      <p:sp>
        <p:nvSpPr>
          <p:cNvPr id="3" name="Content Placeholder 2">
            <a:extLst>
              <a:ext uri="{FF2B5EF4-FFF2-40B4-BE49-F238E27FC236}">
                <a16:creationId xmlns:a16="http://schemas.microsoft.com/office/drawing/2014/main" id="{26508693-9B94-4366-B50F-E6DDED4D2AF1}"/>
              </a:ext>
            </a:extLst>
          </p:cNvPr>
          <p:cNvSpPr>
            <a:spLocks noGrp="1"/>
          </p:cNvSpPr>
          <p:nvPr>
            <p:ph idx="1"/>
          </p:nvPr>
        </p:nvSpPr>
        <p:spPr>
          <a:xfrm>
            <a:off x="387927" y="1893455"/>
            <a:ext cx="6503940" cy="4860430"/>
          </a:xfrm>
        </p:spPr>
        <p:txBody>
          <a:bodyPr anchor="t">
            <a:normAutofit/>
          </a:bodyPr>
          <a:lstStyle/>
          <a:p>
            <a:r>
              <a:rPr lang="en-US" sz="3200" dirty="0"/>
              <a:t>Physical/Emotional Safety lead to students being able to be successful at school</a:t>
            </a:r>
          </a:p>
          <a:p>
            <a:r>
              <a:rPr lang="en-US" sz="3200" dirty="0"/>
              <a:t>With the prevalence of active assailants we need to be prepared!</a:t>
            </a:r>
          </a:p>
          <a:p>
            <a:pPr marL="36900" indent="0">
              <a:buNone/>
            </a:pPr>
            <a:endParaRPr lang="en-US" sz="3200" dirty="0"/>
          </a:p>
          <a:p>
            <a:pPr marL="36900" indent="0">
              <a:buNone/>
            </a:pPr>
            <a:endParaRPr lang="en-US" sz="3200" dirty="0"/>
          </a:p>
        </p:txBody>
      </p:sp>
      <p:pic>
        <p:nvPicPr>
          <p:cNvPr id="2063" name="Picture 2056">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2050" name="Picture 2">
            <a:extLst>
              <a:ext uri="{FF2B5EF4-FFF2-40B4-BE49-F238E27FC236}">
                <a16:creationId xmlns:a16="http://schemas.microsoft.com/office/drawing/2014/main" id="{6212E70B-0554-4E9C-A3A6-F375A01AB5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27623" y="1228436"/>
            <a:ext cx="4153137" cy="270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76CA3-C7C2-4E3F-B41F-F16A08D91AD9}"/>
              </a:ext>
            </a:extLst>
          </p:cNvPr>
          <p:cNvSpPr>
            <a:spLocks noGrp="1"/>
          </p:cNvSpPr>
          <p:nvPr>
            <p:ph type="title"/>
          </p:nvPr>
        </p:nvSpPr>
        <p:spPr>
          <a:xfrm>
            <a:off x="913795" y="609599"/>
            <a:ext cx="5978072" cy="1174075"/>
          </a:xfrm>
        </p:spPr>
        <p:txBody>
          <a:bodyPr>
            <a:normAutofit/>
          </a:bodyPr>
          <a:lstStyle/>
          <a:p>
            <a:r>
              <a:rPr lang="en-US" sz="3900"/>
              <a:t>GO THROUGH BACKPACKS!</a:t>
            </a:r>
          </a:p>
        </p:txBody>
      </p:sp>
      <p:sp>
        <p:nvSpPr>
          <p:cNvPr id="3" name="Content Placeholder 2">
            <a:extLst>
              <a:ext uri="{FF2B5EF4-FFF2-40B4-BE49-F238E27FC236}">
                <a16:creationId xmlns:a16="http://schemas.microsoft.com/office/drawing/2014/main" id="{E8A000CE-6FB0-4A5F-BF0B-76D6957278A1}"/>
              </a:ext>
            </a:extLst>
          </p:cNvPr>
          <p:cNvSpPr>
            <a:spLocks noGrp="1"/>
          </p:cNvSpPr>
          <p:nvPr>
            <p:ph idx="1"/>
          </p:nvPr>
        </p:nvSpPr>
        <p:spPr>
          <a:xfrm>
            <a:off x="913795" y="1972101"/>
            <a:ext cx="5978072" cy="3722748"/>
          </a:xfrm>
        </p:spPr>
        <p:txBody>
          <a:bodyPr anchor="ctr">
            <a:normAutofit/>
          </a:bodyPr>
          <a:lstStyle/>
          <a:p>
            <a:pPr>
              <a:buClr>
                <a:srgbClr val="DDDF5D"/>
              </a:buClr>
            </a:pPr>
            <a:r>
              <a:rPr lang="en-US"/>
              <a:t>Turn in the yellow sheet when done</a:t>
            </a:r>
          </a:p>
          <a:p>
            <a:pPr>
              <a:buClr>
                <a:srgbClr val="DDDF5D"/>
              </a:buClr>
            </a:pPr>
            <a:r>
              <a:rPr lang="en-US"/>
              <a:t>RAVE 911</a:t>
            </a:r>
          </a:p>
          <a:p>
            <a:pPr>
              <a:buClr>
                <a:srgbClr val="DDDF5D"/>
              </a:buClr>
            </a:pPr>
            <a:r>
              <a:rPr lang="en-US"/>
              <a:t>Field line up chart/Tennis court chart for evacuations.</a:t>
            </a:r>
          </a:p>
        </p:txBody>
      </p:sp>
      <p:pic>
        <p:nvPicPr>
          <p:cNvPr id="1036" name="Picture 1032">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026" name="Picture 2" descr="Safety Products Inc - High Visibility Yellow Backpack, Reflective Striping -">
            <a:extLst>
              <a:ext uri="{FF2B5EF4-FFF2-40B4-BE49-F238E27FC236}">
                <a16:creationId xmlns:a16="http://schemas.microsoft.com/office/drawing/2014/main" id="{11C3EA69-EC85-4F3E-B1D3-E21C6896B6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21" r="15983" b="-3"/>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9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91E3E68-B79D-4D0B-9917-2CDE4CDF5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A2EA8-ED62-4D49-8C19-C837A195FC82}"/>
              </a:ext>
            </a:extLst>
          </p:cNvPr>
          <p:cNvSpPr>
            <a:spLocks noGrp="1"/>
          </p:cNvSpPr>
          <p:nvPr>
            <p:ph type="title"/>
          </p:nvPr>
        </p:nvSpPr>
        <p:spPr>
          <a:xfrm>
            <a:off x="5279472" y="609598"/>
            <a:ext cx="5844759" cy="1598540"/>
          </a:xfrm>
        </p:spPr>
        <p:txBody>
          <a:bodyPr>
            <a:normAutofit/>
          </a:bodyPr>
          <a:lstStyle/>
          <a:p>
            <a:r>
              <a:rPr lang="en-US" sz="4300"/>
              <a:t>Think “safety” everywhere you go, every day!</a:t>
            </a:r>
          </a:p>
        </p:txBody>
      </p:sp>
      <p:pic>
        <p:nvPicPr>
          <p:cNvPr id="2057" name="Picture 2056">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050" name="Picture 2" descr="BBarrett Safety - Photos | Facebook">
            <a:extLst>
              <a:ext uri="{FF2B5EF4-FFF2-40B4-BE49-F238E27FC236}">
                <a16:creationId xmlns:a16="http://schemas.microsoft.com/office/drawing/2014/main" id="{B5740482-007A-4281-B89B-92BDEF9E47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815" y="1193554"/>
            <a:ext cx="4003193" cy="40031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623273C-6852-477D-A883-60231EF3C2A1}"/>
              </a:ext>
            </a:extLst>
          </p:cNvPr>
          <p:cNvSpPr>
            <a:spLocks noGrp="1"/>
          </p:cNvSpPr>
          <p:nvPr>
            <p:ph idx="1"/>
          </p:nvPr>
        </p:nvSpPr>
        <p:spPr>
          <a:xfrm>
            <a:off x="5279472" y="2396565"/>
            <a:ext cx="5844760" cy="3298283"/>
          </a:xfrm>
        </p:spPr>
        <p:txBody>
          <a:bodyPr anchor="ctr">
            <a:normAutofit/>
          </a:bodyPr>
          <a:lstStyle/>
          <a:p>
            <a:r>
              <a:rPr lang="en-US"/>
              <a:t>“Your body won’t go where your mind has never been”</a:t>
            </a:r>
          </a:p>
          <a:p>
            <a:endParaRPr lang="en-US"/>
          </a:p>
        </p:txBody>
      </p:sp>
    </p:spTree>
    <p:extLst>
      <p:ext uri="{BB962C8B-B14F-4D97-AF65-F5344CB8AC3E}">
        <p14:creationId xmlns:p14="http://schemas.microsoft.com/office/powerpoint/2010/main" val="337483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chool Safety Sanity – Indiana Association of School Principals">
            <a:extLst>
              <a:ext uri="{FF2B5EF4-FFF2-40B4-BE49-F238E27FC236}">
                <a16:creationId xmlns:a16="http://schemas.microsoft.com/office/drawing/2014/main" id="{8E3BF5F5-0D2E-4709-9C59-CB3996CB9F89}"/>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l="7087" r="13358"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4D387F-2F8C-46E8-816C-3D4E375B9D67}"/>
              </a:ext>
            </a:extLst>
          </p:cNvPr>
          <p:cNvSpPr>
            <a:spLocks noGrp="1"/>
          </p:cNvSpPr>
          <p:nvPr>
            <p:ph type="title"/>
          </p:nvPr>
        </p:nvSpPr>
        <p:spPr>
          <a:xfrm>
            <a:off x="913795" y="609600"/>
            <a:ext cx="10353762" cy="1257300"/>
          </a:xfrm>
        </p:spPr>
        <p:txBody>
          <a:bodyPr>
            <a:normAutofit/>
          </a:bodyPr>
          <a:lstStyle/>
          <a:p>
            <a:r>
              <a:rPr lang="en-US"/>
              <a:t>REVIEW OF OUR DRILLS</a:t>
            </a:r>
          </a:p>
        </p:txBody>
      </p:sp>
      <p:sp>
        <p:nvSpPr>
          <p:cNvPr id="3" name="Content Placeholder 2">
            <a:extLst>
              <a:ext uri="{FF2B5EF4-FFF2-40B4-BE49-F238E27FC236}">
                <a16:creationId xmlns:a16="http://schemas.microsoft.com/office/drawing/2014/main" id="{9359CD9A-ECAC-4284-ADEB-F75CE47FE0DA}"/>
              </a:ext>
            </a:extLst>
          </p:cNvPr>
          <p:cNvSpPr>
            <a:spLocks noGrp="1"/>
          </p:cNvSpPr>
          <p:nvPr>
            <p:ph idx="1"/>
          </p:nvPr>
        </p:nvSpPr>
        <p:spPr>
          <a:xfrm>
            <a:off x="913795" y="2076450"/>
            <a:ext cx="10353762" cy="3714749"/>
          </a:xfrm>
        </p:spPr>
        <p:txBody>
          <a:bodyPr anchor="ctr">
            <a:normAutofit/>
          </a:bodyPr>
          <a:lstStyle/>
          <a:p>
            <a:pPr marL="36900" indent="0">
              <a:lnSpc>
                <a:spcPct val="100000"/>
              </a:lnSpc>
              <a:buNone/>
            </a:pPr>
            <a:r>
              <a:rPr lang="en-US"/>
              <a:t>EVACUATION</a:t>
            </a:r>
          </a:p>
          <a:p>
            <a:pPr>
              <a:lnSpc>
                <a:spcPct val="100000"/>
              </a:lnSpc>
            </a:pPr>
            <a:r>
              <a:rPr lang="en-US"/>
              <a:t>YELLOW BACKPACK, YARD STICK, LOCK DOOR, ATTENDANCE</a:t>
            </a:r>
          </a:p>
          <a:p>
            <a:pPr marL="36900" indent="0">
              <a:lnSpc>
                <a:spcPct val="100000"/>
              </a:lnSpc>
              <a:buNone/>
            </a:pPr>
            <a:r>
              <a:rPr lang="en-US"/>
              <a:t>EARTHQUAKE</a:t>
            </a:r>
          </a:p>
          <a:p>
            <a:pPr>
              <a:lnSpc>
                <a:spcPct val="100000"/>
              </a:lnSpc>
            </a:pPr>
            <a:r>
              <a:rPr lang="en-US"/>
              <a:t>DROP, COVER AND HOLD, EVACUATE</a:t>
            </a:r>
          </a:p>
          <a:p>
            <a:pPr marL="36900" indent="0">
              <a:lnSpc>
                <a:spcPct val="100000"/>
              </a:lnSpc>
              <a:buNone/>
            </a:pPr>
            <a:r>
              <a:rPr lang="en-US"/>
              <a:t>SHELTER IN PLACE</a:t>
            </a:r>
          </a:p>
          <a:p>
            <a:pPr>
              <a:lnSpc>
                <a:spcPct val="100000"/>
              </a:lnSpc>
            </a:pPr>
            <a:r>
              <a:rPr lang="en-US"/>
              <a:t>CLOSE ALL WINDOWS, SEAL UNDER THE DOOR, KEEP TEACHING</a:t>
            </a:r>
          </a:p>
          <a:p>
            <a:pPr marL="36900" indent="0">
              <a:lnSpc>
                <a:spcPct val="100000"/>
              </a:lnSpc>
              <a:buNone/>
            </a:pPr>
            <a:r>
              <a:rPr lang="en-US"/>
              <a:t>“STRANGER DANGER”-alert the office</a:t>
            </a:r>
          </a:p>
          <a:p>
            <a:pPr marL="36900" indent="0">
              <a:lnSpc>
                <a:spcPct val="100000"/>
              </a:lnSpc>
              <a:buNone/>
            </a:pPr>
            <a:endParaRPr lang="en-US"/>
          </a:p>
          <a:p>
            <a:pPr marL="36900" indent="0">
              <a:lnSpc>
                <a:spcPct val="100000"/>
              </a:lnSpc>
              <a:buNone/>
            </a:pPr>
            <a:endParaRPr lang="en-US"/>
          </a:p>
        </p:txBody>
      </p:sp>
    </p:spTree>
    <p:extLst>
      <p:ext uri="{BB962C8B-B14F-4D97-AF65-F5344CB8AC3E}">
        <p14:creationId xmlns:p14="http://schemas.microsoft.com/office/powerpoint/2010/main" val="140585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098" name="Picture 2" descr="The Surprising benefits of being Surprised!">
            <a:extLst>
              <a:ext uri="{FF2B5EF4-FFF2-40B4-BE49-F238E27FC236}">
                <a16:creationId xmlns:a16="http://schemas.microsoft.com/office/drawing/2014/main" id="{EDBF8AF2-4E41-487A-B4E1-3088DF407DA5}"/>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9568" b="520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0065172-A75D-4B26-9A6A-4E42D65C2AA7}"/>
              </a:ext>
            </a:extLst>
          </p:cNvPr>
          <p:cNvSpPr>
            <a:spLocks noGrp="1"/>
          </p:cNvSpPr>
          <p:nvPr>
            <p:ph type="ctrTitle"/>
          </p:nvPr>
        </p:nvSpPr>
        <p:spPr>
          <a:xfrm>
            <a:off x="1370693" y="1769540"/>
            <a:ext cx="9440034" cy="1828801"/>
          </a:xfrm>
        </p:spPr>
        <p:txBody>
          <a:bodyPr>
            <a:normAutofit/>
          </a:bodyPr>
          <a:lstStyle/>
          <a:p>
            <a:r>
              <a:rPr lang="en-US"/>
              <a:t>THERE WILL BE SOME UNANNOUNCED DRILLS!</a:t>
            </a:r>
          </a:p>
        </p:txBody>
      </p:sp>
    </p:spTree>
    <p:extLst>
      <p:ext uri="{BB962C8B-B14F-4D97-AF65-F5344CB8AC3E}">
        <p14:creationId xmlns:p14="http://schemas.microsoft.com/office/powerpoint/2010/main" val="275733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C0EF31-10AC-4F2E-B8F5-5696A53DCCF2}"/>
              </a:ext>
            </a:extLst>
          </p:cNvPr>
          <p:cNvSpPr>
            <a:spLocks noGrp="1"/>
          </p:cNvSpPr>
          <p:nvPr>
            <p:ph type="title"/>
          </p:nvPr>
        </p:nvSpPr>
        <p:spPr/>
        <p:txBody>
          <a:bodyPr>
            <a:normAutofit fontScale="90000"/>
          </a:bodyPr>
          <a:lstStyle/>
          <a:p>
            <a:r>
              <a:rPr lang="en-US" dirty="0"/>
              <a:t>THE DIFFERENCE BETWEEN </a:t>
            </a:r>
            <a:br>
              <a:rPr lang="en-US" dirty="0"/>
            </a:br>
            <a:r>
              <a:rPr lang="en-US" dirty="0"/>
              <a:t>LOCKOUT AND LOCKDOWN</a:t>
            </a:r>
          </a:p>
        </p:txBody>
      </p:sp>
      <p:sp>
        <p:nvSpPr>
          <p:cNvPr id="5" name="Content Placeholder 4">
            <a:extLst>
              <a:ext uri="{FF2B5EF4-FFF2-40B4-BE49-F238E27FC236}">
                <a16:creationId xmlns:a16="http://schemas.microsoft.com/office/drawing/2014/main" id="{AE73CCF0-1A91-4C11-A84B-5B24D3B70068}"/>
              </a:ext>
            </a:extLst>
          </p:cNvPr>
          <p:cNvSpPr>
            <a:spLocks noGrp="1"/>
          </p:cNvSpPr>
          <p:nvPr>
            <p:ph sz="half" idx="1"/>
          </p:nvPr>
        </p:nvSpPr>
        <p:spPr/>
        <p:txBody>
          <a:bodyPr>
            <a:noAutofit/>
          </a:bodyPr>
          <a:lstStyle/>
          <a:p>
            <a:r>
              <a:rPr lang="en-US" sz="2400" dirty="0">
                <a:solidFill>
                  <a:srgbClr val="00B0F0"/>
                </a:solidFill>
                <a:highlight>
                  <a:srgbClr val="FFFF00"/>
                </a:highlight>
              </a:rPr>
              <a:t>If there is a threat in the community but NOT near the school.</a:t>
            </a:r>
          </a:p>
          <a:p>
            <a:r>
              <a:rPr lang="en-US" sz="2400" dirty="0"/>
              <a:t>Admin/Security gives the command to lockout.</a:t>
            </a:r>
          </a:p>
          <a:p>
            <a:r>
              <a:rPr lang="en-US" sz="2400" dirty="0">
                <a:solidFill>
                  <a:schemeClr val="tx1"/>
                </a:solidFill>
              </a:rPr>
              <a:t>Normal Operations</a:t>
            </a:r>
          </a:p>
          <a:p>
            <a:pPr lvl="1"/>
            <a:r>
              <a:rPr lang="en-US" sz="2200" dirty="0">
                <a:solidFill>
                  <a:schemeClr val="tx1"/>
                </a:solidFill>
              </a:rPr>
              <a:t>No one out and no one in</a:t>
            </a:r>
          </a:p>
          <a:p>
            <a:pPr lvl="1"/>
            <a:r>
              <a:rPr lang="en-US" sz="2200" dirty="0">
                <a:solidFill>
                  <a:schemeClr val="tx1"/>
                </a:solidFill>
              </a:rPr>
              <a:t>Portables are the exception</a:t>
            </a:r>
          </a:p>
        </p:txBody>
      </p:sp>
      <p:sp>
        <p:nvSpPr>
          <p:cNvPr id="6" name="Content Placeholder 5">
            <a:extLst>
              <a:ext uri="{FF2B5EF4-FFF2-40B4-BE49-F238E27FC236}">
                <a16:creationId xmlns:a16="http://schemas.microsoft.com/office/drawing/2014/main" id="{BC254295-EB3B-43CC-9B06-BFAF2A383580}"/>
              </a:ext>
            </a:extLst>
          </p:cNvPr>
          <p:cNvSpPr>
            <a:spLocks noGrp="1"/>
          </p:cNvSpPr>
          <p:nvPr>
            <p:ph sz="half" idx="2"/>
          </p:nvPr>
        </p:nvSpPr>
        <p:spPr>
          <a:xfrm>
            <a:off x="6410716" y="2076450"/>
            <a:ext cx="4856841" cy="4171949"/>
          </a:xfrm>
        </p:spPr>
        <p:txBody>
          <a:bodyPr>
            <a:normAutofit lnSpcReduction="10000"/>
          </a:bodyPr>
          <a:lstStyle/>
          <a:p>
            <a:r>
              <a:rPr lang="en-US" dirty="0">
                <a:solidFill>
                  <a:srgbClr val="00B0F0"/>
                </a:solidFill>
                <a:highlight>
                  <a:srgbClr val="FFFF00"/>
                </a:highlight>
              </a:rPr>
              <a:t>If there is a threat in the community NEAR the school.</a:t>
            </a:r>
          </a:p>
          <a:p>
            <a:r>
              <a:rPr lang="en-US" dirty="0"/>
              <a:t>Admin/ will give the command to lockdown.</a:t>
            </a:r>
          </a:p>
          <a:p>
            <a:r>
              <a:rPr lang="en-US" dirty="0"/>
              <a:t>Staff check the halls for students and get them in to nearby classrooms.  Lock the doors, cover windows, turn off all lights and have students sit out of sight silently (no cell phones).  Wait for more instructions.</a:t>
            </a:r>
          </a:p>
        </p:txBody>
      </p:sp>
    </p:spTree>
    <p:extLst>
      <p:ext uri="{BB962C8B-B14F-4D97-AF65-F5344CB8AC3E}">
        <p14:creationId xmlns:p14="http://schemas.microsoft.com/office/powerpoint/2010/main" val="159395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F705-9EDE-4B88-A28F-3430191FA4C4}"/>
              </a:ext>
            </a:extLst>
          </p:cNvPr>
          <p:cNvSpPr>
            <a:spLocks noGrp="1"/>
          </p:cNvSpPr>
          <p:nvPr>
            <p:ph type="ctrTitle"/>
          </p:nvPr>
        </p:nvSpPr>
        <p:spPr>
          <a:xfrm>
            <a:off x="0" y="0"/>
            <a:ext cx="12192000" cy="855676"/>
          </a:xfrm>
        </p:spPr>
        <p:txBody>
          <a:bodyPr>
            <a:normAutofit/>
          </a:bodyPr>
          <a:lstStyle/>
          <a:p>
            <a:r>
              <a:rPr lang="en-US" sz="4800" b="1" u="sng" dirty="0">
                <a:latin typeface="Arial" panose="020B0604020202020204" pitchFamily="34" charset="0"/>
                <a:cs typeface="Arial" panose="020B0604020202020204" pitchFamily="34" charset="0"/>
              </a:rPr>
              <a:t>RUN/HIDE/FIGHT</a:t>
            </a:r>
            <a:endParaRPr lang="en-US" sz="4800" b="1" u="sng" dirty="0">
              <a:solidFill>
                <a:srgbClr val="FF0000"/>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1411434F-D336-4914-9F27-53C7AD531C31}"/>
              </a:ext>
            </a:extLst>
          </p:cNvPr>
          <p:cNvSpPr>
            <a:spLocks noGrp="1"/>
          </p:cNvSpPr>
          <p:nvPr>
            <p:ph type="subTitle" idx="1"/>
          </p:nvPr>
        </p:nvSpPr>
        <p:spPr>
          <a:xfrm>
            <a:off x="6180779" y="1073790"/>
            <a:ext cx="5781922" cy="5728177"/>
          </a:xfrm>
        </p:spPr>
        <p:txBody>
          <a:bodyPr>
            <a:normAutofit lnSpcReduction="10000"/>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THREAT IS INSIDE OF THE SCHOOL (ARMED INTRUDER)</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PARENT</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STUDENT</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STAFF MEMBER</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OUTSIDE THREAT THAT MADE ITS WAY INTO THE SCHOOL</a:t>
            </a:r>
          </a:p>
          <a:p>
            <a:pPr lvl="1"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IN </a:t>
            </a:r>
            <a:r>
              <a:rPr lang="en-US" b="1" u="sng" dirty="0">
                <a:solidFill>
                  <a:srgbClr val="FF0000"/>
                </a:solidFill>
                <a:latin typeface="Arial" panose="020B0604020202020204" pitchFamily="34" charset="0"/>
                <a:cs typeface="Arial" panose="020B0604020202020204" pitchFamily="34" charset="0"/>
              </a:rPr>
              <a:t>RUN/HIDE/FIGHT </a:t>
            </a:r>
            <a:r>
              <a:rPr lang="en-US" b="1" dirty="0">
                <a:solidFill>
                  <a:srgbClr val="FF0000"/>
                </a:solidFill>
                <a:latin typeface="Arial" panose="020B0604020202020204" pitchFamily="34" charset="0"/>
                <a:cs typeface="Arial" panose="020B0604020202020204" pitchFamily="34" charset="0"/>
              </a:rPr>
              <a:t>NO ALL-CLEAR WILL BE GIVEN</a:t>
            </a:r>
          </a:p>
          <a:p>
            <a:pPr algn="l"/>
            <a:endParaRPr lang="en-US" b="1" dirty="0">
              <a:solidFill>
                <a:srgbClr val="FF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DEPENDANT ON LOCATION OF THREAT</a:t>
            </a:r>
          </a:p>
        </p:txBody>
      </p:sp>
      <p:pic>
        <p:nvPicPr>
          <p:cNvPr id="4" name="Picture 3">
            <a:extLst>
              <a:ext uri="{FF2B5EF4-FFF2-40B4-BE49-F238E27FC236}">
                <a16:creationId xmlns:a16="http://schemas.microsoft.com/office/drawing/2014/main" id="{7471BD8F-5F75-4ED3-AECE-4C571537316E}"/>
              </a:ext>
            </a:extLst>
          </p:cNvPr>
          <p:cNvPicPr>
            <a:picLocks noChangeAspect="1"/>
          </p:cNvPicPr>
          <p:nvPr/>
        </p:nvPicPr>
        <p:blipFill>
          <a:blip r:embed="rId2"/>
          <a:stretch>
            <a:fillRect/>
          </a:stretch>
        </p:blipFill>
        <p:spPr>
          <a:xfrm>
            <a:off x="134529" y="1238231"/>
            <a:ext cx="6046250" cy="4724400"/>
          </a:xfrm>
          <a:prstGeom prst="rect">
            <a:avLst/>
          </a:prstGeom>
        </p:spPr>
      </p:pic>
      <p:sp>
        <p:nvSpPr>
          <p:cNvPr id="5" name="Star: 5 Points 4">
            <a:extLst>
              <a:ext uri="{FF2B5EF4-FFF2-40B4-BE49-F238E27FC236}">
                <a16:creationId xmlns:a16="http://schemas.microsoft.com/office/drawing/2014/main" id="{62F866BC-53DA-4C24-A05C-83304C70CF0C}"/>
              </a:ext>
            </a:extLst>
          </p:cNvPr>
          <p:cNvSpPr/>
          <p:nvPr/>
        </p:nvSpPr>
        <p:spPr>
          <a:xfrm>
            <a:off x="2356707" y="3600431"/>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Jackson High School (Mill Creek, WA) Varsity Basketball">
            <a:extLst>
              <a:ext uri="{FF2B5EF4-FFF2-40B4-BE49-F238E27FC236}">
                <a16:creationId xmlns:a16="http://schemas.microsoft.com/office/drawing/2014/main" id="{FD9C5163-19F3-4914-9FCB-301597571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4982" cy="839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Jackson High School (Mill Creek, WA) Varsity Basketball">
            <a:extLst>
              <a:ext uri="{FF2B5EF4-FFF2-40B4-BE49-F238E27FC236}">
                <a16:creationId xmlns:a16="http://schemas.microsoft.com/office/drawing/2014/main" id="{3A5FCEC8-E826-4876-A423-0DB5B99B7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018" y="0"/>
            <a:ext cx="1624982" cy="83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41DD5A5A7A0D4C8102A460D52D782C" ma:contentTypeVersion="13" ma:contentTypeDescription="Create a new document." ma:contentTypeScope="" ma:versionID="17e8eae5d4b2df4c7325c0b7e8b43eb3">
  <xsd:schema xmlns:xsd="http://www.w3.org/2001/XMLSchema" xmlns:xs="http://www.w3.org/2001/XMLSchema" xmlns:p="http://schemas.microsoft.com/office/2006/metadata/properties" xmlns:ns3="c44eec5a-0a0a-4f50-bb18-159a6f4a578f" xmlns:ns4="00efa2a0-6822-448f-ae71-f0299b99b76e" targetNamespace="http://schemas.microsoft.com/office/2006/metadata/properties" ma:root="true" ma:fieldsID="ba66c235c1a500ce2971a3075cda08b1" ns3:_="" ns4:_="">
    <xsd:import namespace="c44eec5a-0a0a-4f50-bb18-159a6f4a578f"/>
    <xsd:import namespace="00efa2a0-6822-448f-ae71-f0299b99b7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4eec5a-0a0a-4f50-bb18-159a6f4a57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efa2a0-6822-448f-ae71-f0299b99b7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0efa2a0-6822-448f-ae71-f0299b99b76e"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3941043-1F70-4AEF-BFEB-81223501A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4eec5a-0a0a-4f50-bb18-159a6f4a578f"/>
    <ds:schemaRef ds:uri="00efa2a0-6822-448f-ae71-f0299b99b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purl.org/dc/terms/"/>
    <ds:schemaRef ds:uri="http://schemas.openxmlformats.org/package/2006/metadata/core-properties"/>
    <ds:schemaRef ds:uri="c44eec5a-0a0a-4f50-bb18-159a6f4a578f"/>
    <ds:schemaRef ds:uri="http://schemas.microsoft.com/office/2006/documentManagement/types"/>
    <ds:schemaRef ds:uri="http://schemas.microsoft.com/office/infopath/2007/PartnerControls"/>
    <ds:schemaRef ds:uri="http://purl.org/dc/elements/1.1/"/>
    <ds:schemaRef ds:uri="http://schemas.microsoft.com/office/2006/metadata/properties"/>
    <ds:schemaRef ds:uri="00efa2a0-6822-448f-ae71-f0299b99b7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{3F83A12D-0180-4A0F-9975-D8E22B18986F}tf55705232_win32</Template>
  <TotalTime>222</TotalTime>
  <Words>729</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Goudy Old Style</vt:lpstr>
      <vt:lpstr>Wingdings 2</vt:lpstr>
      <vt:lpstr>SlateVTI</vt:lpstr>
      <vt:lpstr>SAFETY AT JHS</vt:lpstr>
      <vt:lpstr>OBJECTIVES</vt:lpstr>
      <vt:lpstr>WHY?</vt:lpstr>
      <vt:lpstr>GO THROUGH BACKPACKS!</vt:lpstr>
      <vt:lpstr>Think “safety” everywhere you go, every day!</vt:lpstr>
      <vt:lpstr>REVIEW OF OUR DRILLS</vt:lpstr>
      <vt:lpstr>THERE WILL BE SOME UNANNOUNCED DRILLS!</vt:lpstr>
      <vt:lpstr>THE DIFFERENCE BETWEEN  LOCKOUT AND LOCKDOWN</vt:lpstr>
      <vt:lpstr>RUN/HIDE/FIGHT</vt:lpstr>
      <vt:lpstr>RUN/HIDE/FIGHT</vt:lpstr>
      <vt:lpstr>RUN</vt:lpstr>
      <vt:lpstr>HIDE</vt:lpstr>
      <vt:lpstr>FIGHT</vt:lpstr>
      <vt:lpstr>PowerPoint Presentation</vt:lpstr>
      <vt:lpstr>REUNIFICATION DRILL – OCT. 6</vt:lpstr>
      <vt:lpstr>RAVE 911</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AT JHS</dc:title>
  <dc:creator>Renee, Michelle E.</dc:creator>
  <cp:lastModifiedBy>Balla, Lance J.</cp:lastModifiedBy>
  <cp:revision>13</cp:revision>
  <dcterms:created xsi:type="dcterms:W3CDTF">2022-08-18T21:44:07Z</dcterms:created>
  <dcterms:modified xsi:type="dcterms:W3CDTF">2022-09-02T19:43:01Z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0x010100A641DD5A5A7A0D4C8102A460D52D782C</vt:lpwstr>
  </property>
</Properties>
</file>