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2600-776F-331E-0122-D0060C2C3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A8579-306F-D023-CC34-8D50B290A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59521-A142-04F8-FE86-A19E2EAC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F7A-F5F8-435E-A993-50F6AE14087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0F3BD-B933-EF48-8387-779868F8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EB637-2456-10E9-1C39-8755F42E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8A29-7B9E-4218-8A83-460A5415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5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3AAB-6AF7-899D-F608-E88C2130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79622-B816-0323-E2EB-1CAE9A2D9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DA0C-85EA-0C09-22BA-2A673722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F7A-F5F8-435E-A993-50F6AE14087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75076-B343-DC90-FAD8-1DA63D8A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F823D-9CA9-7C9F-0D71-71E2A0FE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8A29-7B9E-4218-8A83-460A5415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8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8FFC8-2559-94BB-0B6F-75658A0AC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A483F-C606-5591-44C1-5445CDE73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83B1F-21C2-3670-D69E-0F1CB3C6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F7A-F5F8-435E-A993-50F6AE14087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7DB7C-EB41-731D-0090-9D1A85C1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E5CD4-2976-D9A6-A427-9777DE0E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8A29-7B9E-4218-8A83-460A5415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8C30-B8F2-9E18-0FCF-02C14B83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EB2CC-AADA-0D7C-B29D-0335C327E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FD442-24DD-5DBB-7E82-97837233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F7A-F5F8-435E-A993-50F6AE14087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199A4-7DF6-DA67-26E5-490826CA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7EC5C-F6E6-26AB-23D8-6C9DC6A0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8A29-7B9E-4218-8A83-460A5415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3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57C6-F0DB-177A-E213-F160F68F2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252CB-32DD-F328-DC82-5308632E3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2F8DB-A531-B8D8-820F-C0D5CCB1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F7A-F5F8-435E-A993-50F6AE14087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913CF-C974-1666-7D05-21CD5BC6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CE0E3-72C4-55B1-73A7-ECEBF505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8A29-7B9E-4218-8A83-460A5415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1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E33E-61EE-B510-5609-99BD9788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877D-69FB-40B1-1DC8-B90444F17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BD005-D091-36BA-750E-B2AAD56A8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922CB-97CB-EEAA-C4CD-E12433FA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F7A-F5F8-435E-A993-50F6AE14087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B984B-5741-BB95-4049-14460E6A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7929B-BA46-F8B6-359C-7BFD7036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8A29-7B9E-4218-8A83-460A5415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0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E16C-DAF4-BBDE-F6BE-9394A528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0BF2E-0254-F319-B822-89F80BD14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8A3AA-0D90-DE20-224B-2B0E7DF0D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11594-EB95-38AE-3DC1-0F9839F28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17F04-FB9D-DCB2-0F83-0CC8EBE8E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80BCC-47FE-BEC5-D86C-9DD4438E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F7A-F5F8-435E-A993-50F6AE14087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DAFD1-2B3F-CF0A-19F0-4C45811B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B9A41-91EE-3BAF-5B4F-4881330F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8A29-7B9E-4218-8A83-460A5415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0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B9B89-63E9-4626-3002-3CDE9306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28EE91-33DB-115A-7496-53C0BBBE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F7A-F5F8-435E-A993-50F6AE14087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D4099-564B-7DAC-657A-EBA9BC26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0488A-5F10-4E10-D6DC-4F7DEA40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8A29-7B9E-4218-8A83-460A5415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8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EEA7A-A095-5177-3314-7D29C772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F7A-F5F8-435E-A993-50F6AE14087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88832-7EB6-FEA6-DB2A-ECA58907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6A44F-8D5F-8847-6CAC-A2D9B7F3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8A29-7B9E-4218-8A83-460A5415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D1A17-7EDC-DC05-F0DD-56419CD1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EDA2C-22D1-F2FD-7A22-EE0817223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98377-D33A-6DCB-267C-5B5094FB6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00926-F845-74B0-1623-E82F8857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F7A-F5F8-435E-A993-50F6AE14087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F7680-A523-6306-B093-3B561C3A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AF61E-DD14-486F-5719-0BF6ED00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8A29-7B9E-4218-8A83-460A5415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6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4D0F-2E36-A09F-FD83-B95CE844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3521BD-F309-6423-8FB0-0E8C67C1B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D75BF-8E49-B6C7-327E-9C16FAE1C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1331A-C967-6D36-0D35-62FF4565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F7A-F5F8-435E-A993-50F6AE14087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7ED97-F369-00DA-C593-A519D59C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B427-A995-264C-7A40-484EB2FE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8A29-7B9E-4218-8A83-460A5415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2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A7EB9-F91F-725E-CC53-307D1904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47EE-9A3D-9814-9EBA-AE1592A1F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E2B3-3987-7A2E-8D69-CD3EAE486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30F7A-F5F8-435E-A993-50F6AE14087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AB424-7FC4-843E-E7FD-E977E4268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7D530-0F9F-E241-D06D-44EF8D3C7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48A29-7B9E-4218-8A83-460A5415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3CF5-CB55-1627-A8DD-B49ABE7F3B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RUN, HIDE, FIGHT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8197A-BFC8-40BD-8D19-B9460433F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to decide what to do in case of a threat at school</a:t>
            </a:r>
          </a:p>
        </p:txBody>
      </p:sp>
    </p:spTree>
    <p:extLst>
      <p:ext uri="{BB962C8B-B14F-4D97-AF65-F5344CB8AC3E}">
        <p14:creationId xmlns:p14="http://schemas.microsoft.com/office/powerpoint/2010/main" val="335247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F705-9EDE-4B88-A28F-3430191FA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55676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RUN/HIDE/FIGHT</a:t>
            </a:r>
            <a:endParaRPr lang="en-US" sz="4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411434F-D336-4914-9F27-53C7AD531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779" y="1073790"/>
            <a:ext cx="5781922" cy="572817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THREAT IS INSIDE OF THE SCHOOL (ARMED INTRUDER)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MEMBER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OUTSIDE THREAT THAT MADE ITS WAY INTO THE SCHOOL</a:t>
            </a:r>
          </a:p>
          <a:p>
            <a:pPr lvl="1"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RUN/HIDE/FIGHT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ALL-CLEAR WILL BE GIVEN</a:t>
            </a:r>
          </a:p>
          <a:p>
            <a:pPr algn="l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DEPENDANT ON LOCATION OF THREAT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1BD8F-5F75-4ED3-AECE-4C5715373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29" y="1238231"/>
            <a:ext cx="6046250" cy="4724400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62F866BC-53DA-4C24-A05C-83304C70CF0C}"/>
              </a:ext>
            </a:extLst>
          </p:cNvPr>
          <p:cNvSpPr/>
          <p:nvPr/>
        </p:nvSpPr>
        <p:spPr>
          <a:xfrm>
            <a:off x="2356707" y="3600431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Jackson High School (Mill Creek, WA) Varsity Basketball">
            <a:extLst>
              <a:ext uri="{FF2B5EF4-FFF2-40B4-BE49-F238E27FC236}">
                <a16:creationId xmlns:a16="http://schemas.microsoft.com/office/drawing/2014/main" id="{FD9C5163-19F3-4914-9FCB-301597571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4982" cy="8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ackson High School (Mill Creek, WA) Varsity Basketball">
            <a:extLst>
              <a:ext uri="{FF2B5EF4-FFF2-40B4-BE49-F238E27FC236}">
                <a16:creationId xmlns:a16="http://schemas.microsoft.com/office/drawing/2014/main" id="{3A5FCEC8-E826-4876-A423-0DB5B99B7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018" y="0"/>
            <a:ext cx="1624982" cy="8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F705-9EDE-4B88-A28F-3430191FA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81512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RUN/HIDE/FIGHT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411434F-D336-4914-9F27-53C7AD531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81513"/>
            <a:ext cx="12192000" cy="580518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DECISION WILL BE BASED ON YOUR KNOWLEDGE OF WHERE YOU ARE IN RELATION TO THE ANNOUNCED THREAT LOCATION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EVERYONE IS DIFFERENT AND WILL REACT DIFFERENTLY (STAFF AND STUDENTS ALIKE)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ONE WILL EVER ASK YOU, OR EXPECT YOU, TO DO SOMETHING THAT WILL ENDANGER YOUR LIFE OR THE LIVES OF YOUR STUDENTS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ANNOUNCEMENT OVER PA WILL INFORM RUN/HIDE/FIGHT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ANYONE IN THE BUILDING CAN ANNOUNCE THIS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RAVE 911 IN USE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COP WITHIN A 50 MILE RADIUS WILL COME TO SUPPORT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Jackson High School (Mill Creek, WA) Varsity Basketball">
            <a:extLst>
              <a:ext uri="{FF2B5EF4-FFF2-40B4-BE49-F238E27FC236}">
                <a16:creationId xmlns:a16="http://schemas.microsoft.com/office/drawing/2014/main" id="{A8433504-239E-48EA-943C-E04993F72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4982" cy="8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ackson High School (Mill Creek, WA) Varsity Basketball">
            <a:extLst>
              <a:ext uri="{FF2B5EF4-FFF2-40B4-BE49-F238E27FC236}">
                <a16:creationId xmlns:a16="http://schemas.microsoft.com/office/drawing/2014/main" id="{E593EB13-580C-42E5-82E5-BF10C402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018" y="0"/>
            <a:ext cx="1624982" cy="8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3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F705-9EDE-4B88-A28F-3430191FA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3251"/>
            <a:ext cx="12192000" cy="86826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411434F-D336-4914-9F27-53C7AD531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81512"/>
            <a:ext cx="12192000" cy="576323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KNOWLEDGE OF WHERE YOU ARE IN RELATION TO THE AGGRESSOR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SAFEST AND FASTEST WAY OUT OF THE BUILDING AND AWAY FROM THE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 PERFECT WORLD, YOU WILL BE ABLE TO GET YOU AND YOUR STUDENTS OUT IN A LOCATION TOGETHER (THIS IS NOT THE EXPECTATION, JUST GET OUT)</a:t>
            </a:r>
          </a:p>
        </p:txBody>
      </p:sp>
      <p:pic>
        <p:nvPicPr>
          <p:cNvPr id="4" name="Picture 2" descr="Jackson High School (Mill Creek, WA) Varsity Basketball">
            <a:extLst>
              <a:ext uri="{FF2B5EF4-FFF2-40B4-BE49-F238E27FC236}">
                <a16:creationId xmlns:a16="http://schemas.microsoft.com/office/drawing/2014/main" id="{F078D351-4A36-49CF-AAF7-25180D29C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4982" cy="8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ackson High School (Mill Creek, WA) Varsity Basketball">
            <a:extLst>
              <a:ext uri="{FF2B5EF4-FFF2-40B4-BE49-F238E27FC236}">
                <a16:creationId xmlns:a16="http://schemas.microsoft.com/office/drawing/2014/main" id="{103FDF27-CCC4-44BC-A9B9-DA15B36A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018" y="0"/>
            <a:ext cx="1624982" cy="8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51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F705-9EDE-4B88-A28F-3430191FA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81512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HIDE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411434F-D336-4914-9F27-53C7AD531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9538" y="1246581"/>
            <a:ext cx="4458291" cy="512753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KNOWLEDGE OF WHERE YOU ARE IN RELATION TO THE AGGRESSOR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HAVE DECIDED YOU ARE TOO CLOSE TO THE THREAT, BARRICADE YOUR DOOR AND FIND ANYTHING TO FIGHT WITH (TABLE LEGS, STAPLERS, DESK DRAWERS)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barricaded door">
            <a:extLst>
              <a:ext uri="{FF2B5EF4-FFF2-40B4-BE49-F238E27FC236}">
                <a16:creationId xmlns:a16="http://schemas.microsoft.com/office/drawing/2014/main" id="{039FAB28-5B2D-4A40-A341-B15F0FAB1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8" y="1246581"/>
            <a:ext cx="3328069" cy="248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barricaded door">
            <a:extLst>
              <a:ext uri="{FF2B5EF4-FFF2-40B4-BE49-F238E27FC236}">
                <a16:creationId xmlns:a16="http://schemas.microsoft.com/office/drawing/2014/main" id="{CA41E6B1-AD2C-44F0-B750-501DC4879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297" y="1222946"/>
            <a:ext cx="3538561" cy="24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barricaded door">
            <a:extLst>
              <a:ext uri="{FF2B5EF4-FFF2-40B4-BE49-F238E27FC236}">
                <a16:creationId xmlns:a16="http://schemas.microsoft.com/office/drawing/2014/main" id="{B8026070-D612-49AB-BF5A-BEEE82215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8" y="3890863"/>
            <a:ext cx="3331079" cy="24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barricaded door">
            <a:extLst>
              <a:ext uri="{FF2B5EF4-FFF2-40B4-BE49-F238E27FC236}">
                <a16:creationId xmlns:a16="http://schemas.microsoft.com/office/drawing/2014/main" id="{333382F2-7CDB-4660-B799-8A49E2CC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297" y="3890862"/>
            <a:ext cx="3541764" cy="24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ackson High School (Mill Creek, WA) Varsity Basketball">
            <a:extLst>
              <a:ext uri="{FF2B5EF4-FFF2-40B4-BE49-F238E27FC236}">
                <a16:creationId xmlns:a16="http://schemas.microsoft.com/office/drawing/2014/main" id="{1F6FA235-DBD3-4B3A-8A6D-A93E8819E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4982" cy="8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Jackson High School (Mill Creek, WA) Varsity Basketball">
            <a:extLst>
              <a:ext uri="{FF2B5EF4-FFF2-40B4-BE49-F238E27FC236}">
                <a16:creationId xmlns:a16="http://schemas.microsoft.com/office/drawing/2014/main" id="{D975F817-25BF-4F4E-BD13-2299B20AA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018" y="0"/>
            <a:ext cx="1624982" cy="8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4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F705-9EDE-4B88-A28F-3430191FA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81512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FIGHT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57861AB-55E7-45C9-9B95-96BE30B56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81512"/>
            <a:ext cx="12192000" cy="578001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NO WAY I CAN EXPLAIN THIS TO YOU OTHER THAN…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STAFF AND ADULTS, WE ARE GUARDIANS OF OUR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PRESERVATION OF LIFE IS PARAMOUNT AND WE FIND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SAFEST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COURSE OF ACTION WHEN WE RESPOND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PREAPRE BY GOING THROUGH THE FOLLOWING SCENARIOS IN A RUN/HIDE/FIGHT DRILL ON THE NEXT SLIDE</a:t>
            </a:r>
          </a:p>
        </p:txBody>
      </p:sp>
      <p:pic>
        <p:nvPicPr>
          <p:cNvPr id="11" name="Picture 2" descr="Jackson High School (Mill Creek, WA) Varsity Basketball">
            <a:extLst>
              <a:ext uri="{FF2B5EF4-FFF2-40B4-BE49-F238E27FC236}">
                <a16:creationId xmlns:a16="http://schemas.microsoft.com/office/drawing/2014/main" id="{EB84C932-5F99-4EC0-9002-11E50654C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4982" cy="8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Jackson High School (Mill Creek, WA) Varsity Basketball">
            <a:extLst>
              <a:ext uri="{FF2B5EF4-FFF2-40B4-BE49-F238E27FC236}">
                <a16:creationId xmlns:a16="http://schemas.microsoft.com/office/drawing/2014/main" id="{95914BC8-EE49-42D8-9E30-6BFB6EFC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018" y="0"/>
            <a:ext cx="1624982" cy="8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3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74" y="1088507"/>
            <a:ext cx="4335625" cy="5664632"/>
          </a:xfrm>
        </p:spPr>
        <p:txBody>
          <a:bodyPr>
            <a:normAutofit fontScale="92500" lnSpcReduction="10000"/>
          </a:bodyPr>
          <a:lstStyle/>
          <a:p>
            <a:r>
              <a:rPr lang="en-US" sz="2000" cap="all" dirty="0">
                <a:latin typeface="Arial" panose="020B0604020202020204" pitchFamily="34" charset="0"/>
                <a:cs typeface="Arial" panose="020B0604020202020204" pitchFamily="34" charset="0"/>
              </a:rPr>
              <a:t>You are in the library during 2</a:t>
            </a:r>
            <a:r>
              <a:rPr lang="en-US" sz="2000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cap="all" dirty="0">
                <a:latin typeface="Arial" panose="020B0604020202020204" pitchFamily="34" charset="0"/>
                <a:cs typeface="Arial" panose="020B0604020202020204" pitchFamily="34" charset="0"/>
              </a:rPr>
              <a:t> period.</a:t>
            </a:r>
          </a:p>
          <a:p>
            <a:endParaRPr lang="en-US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cap="all" dirty="0">
                <a:latin typeface="Arial" panose="020B0604020202020204" pitchFamily="34" charset="0"/>
                <a:cs typeface="Arial" panose="020B0604020202020204" pitchFamily="34" charset="0"/>
              </a:rPr>
              <a:t>There is a report of gunfire in the hallway of upper D unit.</a:t>
            </a:r>
          </a:p>
          <a:p>
            <a:endParaRPr lang="en-US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cap="all" dirty="0">
                <a:latin typeface="Arial" panose="020B0604020202020204" pitchFamily="34" charset="0"/>
                <a:cs typeface="Arial" panose="020B0604020202020204" pitchFamily="34" charset="0"/>
              </a:rPr>
              <a:t>WHICH RESPONSE WOULD GIVE YOU THE BEST CHANCE OF SURVIVING?</a:t>
            </a:r>
          </a:p>
          <a:p>
            <a:endParaRPr lang="en-US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cap="all" dirty="0">
                <a:latin typeface="Arial" panose="020B0604020202020204" pitchFamily="34" charset="0"/>
                <a:cs typeface="Arial" panose="020B0604020202020204" pitchFamily="34" charset="0"/>
              </a:rPr>
              <a:t>CRITICAL THINKING- LET THEM WALK THROUGH SCENARIOS AND </a:t>
            </a:r>
            <a:r>
              <a:rPr lang="en-US" sz="2000" b="1" u="sng" cap="all" dirty="0">
                <a:latin typeface="Arial" panose="020B0604020202020204" pitchFamily="34" charset="0"/>
                <a:cs typeface="Arial" panose="020B0604020202020204" pitchFamily="34" charset="0"/>
              </a:rPr>
              <a:t>GUIDE THE DISCUSSION TO THE SAFEST RESPONSE.</a:t>
            </a:r>
          </a:p>
          <a:p>
            <a:endParaRPr lang="en-US" sz="2000" b="1" u="sng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cap="all" dirty="0">
                <a:latin typeface="Arial" panose="020B0604020202020204" pitchFamily="34" charset="0"/>
                <a:cs typeface="Arial" panose="020B0604020202020204" pitchFamily="34" charset="0"/>
              </a:rPr>
              <a:t>ALWAYS TIE IT BACK TO SAFETY- NOT BEING A HERO</a:t>
            </a:r>
          </a:p>
          <a:p>
            <a:endParaRPr lang="en-US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22A902-5A1F-44E0-9A4D-CE84AF94AF2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81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SCENARIO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DF4B2-508C-4D40-8D2E-74CD9880F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955"/>
            <a:ext cx="7726587" cy="4351338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A8A4DC8E-18E3-4CA8-94F8-11CC0BF1BFAC}"/>
              </a:ext>
            </a:extLst>
          </p:cNvPr>
          <p:cNvSpPr/>
          <p:nvPr/>
        </p:nvSpPr>
        <p:spPr>
          <a:xfrm>
            <a:off x="6880513" y="2949587"/>
            <a:ext cx="384353" cy="39762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Jackson High School (Mill Creek, WA) Varsity Basketball">
            <a:extLst>
              <a:ext uri="{FF2B5EF4-FFF2-40B4-BE49-F238E27FC236}">
                <a16:creationId xmlns:a16="http://schemas.microsoft.com/office/drawing/2014/main" id="{59B8442B-2317-4FC0-A7E5-3295357B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4982" cy="8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Jackson High School (Mill Creek, WA) Varsity Basketball">
            <a:extLst>
              <a:ext uri="{FF2B5EF4-FFF2-40B4-BE49-F238E27FC236}">
                <a16:creationId xmlns:a16="http://schemas.microsoft.com/office/drawing/2014/main" id="{C8D9B2A7-932E-42F3-A903-2767AA69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018" y="0"/>
            <a:ext cx="1624982" cy="8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377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RUN, HIDE, FIGHT</vt:lpstr>
      <vt:lpstr>RUN/HIDE/FIGHT</vt:lpstr>
      <vt:lpstr>RUN/HIDE/FIGHT</vt:lpstr>
      <vt:lpstr>RUN</vt:lpstr>
      <vt:lpstr>HIDE</vt:lpstr>
      <vt:lpstr>FIGHT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RUN, HIDE, FIGHT</dc:title>
  <dc:creator>Renee, Michelle E.</dc:creator>
  <cp:lastModifiedBy>Renee, Michelle E.</cp:lastModifiedBy>
  <cp:revision>1</cp:revision>
  <dcterms:created xsi:type="dcterms:W3CDTF">2023-02-24T14:48:32Z</dcterms:created>
  <dcterms:modified xsi:type="dcterms:W3CDTF">2023-02-24T14:50:33Z</dcterms:modified>
</cp:coreProperties>
</file>