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52" r:id="rId2"/>
  </p:sldMasterIdLst>
  <p:notesMasterIdLst>
    <p:notesMasterId r:id="rId44"/>
  </p:notesMasterIdLst>
  <p:sldIdLst>
    <p:sldId id="342" r:id="rId3"/>
    <p:sldId id="332" r:id="rId4"/>
    <p:sldId id="280" r:id="rId5"/>
    <p:sldId id="388" r:id="rId6"/>
    <p:sldId id="331" r:id="rId7"/>
    <p:sldId id="380" r:id="rId8"/>
    <p:sldId id="381" r:id="rId9"/>
    <p:sldId id="327" r:id="rId10"/>
    <p:sldId id="384" r:id="rId11"/>
    <p:sldId id="382" r:id="rId12"/>
    <p:sldId id="383" r:id="rId13"/>
    <p:sldId id="310" r:id="rId14"/>
    <p:sldId id="313" r:id="rId15"/>
    <p:sldId id="311" r:id="rId16"/>
    <p:sldId id="304" r:id="rId17"/>
    <p:sldId id="307" r:id="rId18"/>
    <p:sldId id="326" r:id="rId19"/>
    <p:sldId id="283" r:id="rId20"/>
    <p:sldId id="309" r:id="rId21"/>
    <p:sldId id="330" r:id="rId22"/>
    <p:sldId id="312" r:id="rId23"/>
    <p:sldId id="284" r:id="rId24"/>
    <p:sldId id="334" r:id="rId25"/>
    <p:sldId id="323" r:id="rId26"/>
    <p:sldId id="290" r:id="rId27"/>
    <p:sldId id="319" r:id="rId28"/>
    <p:sldId id="316" r:id="rId29"/>
    <p:sldId id="317" r:id="rId30"/>
    <p:sldId id="318" r:id="rId31"/>
    <p:sldId id="300" r:id="rId32"/>
    <p:sldId id="333" r:id="rId33"/>
    <p:sldId id="385" r:id="rId34"/>
    <p:sldId id="335" r:id="rId35"/>
    <p:sldId id="387" r:id="rId36"/>
    <p:sldId id="336" r:id="rId37"/>
    <p:sldId id="386" r:id="rId38"/>
    <p:sldId id="338" r:id="rId39"/>
    <p:sldId id="339" r:id="rId40"/>
    <p:sldId id="337" r:id="rId41"/>
    <p:sldId id="340" r:id="rId42"/>
    <p:sldId id="341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F2F8EE"/>
    <a:srgbClr val="EAF4E4"/>
    <a:srgbClr val="43BB8D"/>
    <a:srgbClr val="E2F0D9"/>
    <a:srgbClr val="DAE3F3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0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5D992-5C27-4377-8146-B046B777A298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97F25F5B-2203-433B-AF98-485A9D1858F4}">
      <dgm:prSet phldrT="[Text]"/>
      <dgm:spPr/>
      <dgm:t>
        <a:bodyPr/>
        <a:lstStyle/>
        <a:p>
          <a:r>
            <a:rPr lang="en-US" dirty="0"/>
            <a:t>Accuracy</a:t>
          </a:r>
        </a:p>
      </dgm:t>
    </dgm:pt>
    <dgm:pt modelId="{EBD00FF8-D635-4C6A-A62A-3A74B86807BF}" type="parTrans" cxnId="{E4D63621-D1DE-42E5-9A43-A522B5CD2B5C}">
      <dgm:prSet/>
      <dgm:spPr/>
      <dgm:t>
        <a:bodyPr/>
        <a:lstStyle/>
        <a:p>
          <a:endParaRPr lang="en-US"/>
        </a:p>
      </dgm:t>
    </dgm:pt>
    <dgm:pt modelId="{DEFD5B60-D48D-4223-B310-DB1420C50A64}" type="sibTrans" cxnId="{E4D63621-D1DE-42E5-9A43-A522B5CD2B5C}">
      <dgm:prSet/>
      <dgm:spPr/>
      <dgm:t>
        <a:bodyPr/>
        <a:lstStyle/>
        <a:p>
          <a:endParaRPr lang="en-US"/>
        </a:p>
      </dgm:t>
    </dgm:pt>
    <dgm:pt modelId="{CE8A5496-08EB-457B-8871-E3BAA970BAD7}">
      <dgm:prSet phldrT="[Text]"/>
      <dgm:spPr/>
      <dgm:t>
        <a:bodyPr/>
        <a:lstStyle/>
        <a:p>
          <a:r>
            <a:rPr lang="en-US" dirty="0"/>
            <a:t>Barriers</a:t>
          </a:r>
        </a:p>
      </dgm:t>
    </dgm:pt>
    <dgm:pt modelId="{1D83F76E-9F5A-44C5-AD3A-F05F9726FE40}" type="parTrans" cxnId="{8D973B61-C889-48A3-80DB-AA09C500DF3B}">
      <dgm:prSet/>
      <dgm:spPr/>
      <dgm:t>
        <a:bodyPr/>
        <a:lstStyle/>
        <a:p>
          <a:endParaRPr lang="en-US"/>
        </a:p>
      </dgm:t>
    </dgm:pt>
    <dgm:pt modelId="{24C5F303-BE59-4C80-80C7-2136FFAE0FBD}" type="sibTrans" cxnId="{8D973B61-C889-48A3-80DB-AA09C500DF3B}">
      <dgm:prSet/>
      <dgm:spPr/>
      <dgm:t>
        <a:bodyPr/>
        <a:lstStyle/>
        <a:p>
          <a:endParaRPr lang="en-US"/>
        </a:p>
      </dgm:t>
    </dgm:pt>
    <dgm:pt modelId="{90B55D82-A2D3-45DD-ADD6-9B7B13B6A22C}">
      <dgm:prSet phldrT="[Text]"/>
      <dgm:spPr/>
      <dgm:t>
        <a:bodyPr/>
        <a:lstStyle/>
        <a:p>
          <a:r>
            <a:rPr lang="en-US" dirty="0"/>
            <a:t>Cycle</a:t>
          </a:r>
        </a:p>
      </dgm:t>
    </dgm:pt>
    <dgm:pt modelId="{B51A3CE6-F086-4B26-8987-E4D5FB2D2930}" type="parTrans" cxnId="{D318A301-AC03-4396-9E3D-79D3BD51DB69}">
      <dgm:prSet/>
      <dgm:spPr/>
      <dgm:t>
        <a:bodyPr/>
        <a:lstStyle/>
        <a:p>
          <a:endParaRPr lang="en-US"/>
        </a:p>
      </dgm:t>
    </dgm:pt>
    <dgm:pt modelId="{36777581-F89C-4A5A-8FD3-A74549E2765F}" type="sibTrans" cxnId="{D318A301-AC03-4396-9E3D-79D3BD51DB69}">
      <dgm:prSet/>
      <dgm:spPr/>
      <dgm:t>
        <a:bodyPr/>
        <a:lstStyle/>
        <a:p>
          <a:endParaRPr lang="en-US"/>
        </a:p>
      </dgm:t>
    </dgm:pt>
    <dgm:pt modelId="{C2E19065-FE6A-42E4-973B-6C6FB2AAC810}">
      <dgm:prSet/>
      <dgm:spPr/>
      <dgm:t>
        <a:bodyPr/>
        <a:lstStyle/>
        <a:p>
          <a:pPr marL="0" indent="0">
            <a:buNone/>
          </a:pPr>
          <a:r>
            <a:rPr lang="en-US" dirty="0"/>
            <a:t>Tools enable us to get an accurate picture of what students know</a:t>
          </a:r>
        </a:p>
      </dgm:t>
    </dgm:pt>
    <dgm:pt modelId="{45B6801A-23E5-4D48-8B7D-4AE9A4C57EEE}" type="parTrans" cxnId="{7E8CDFAF-11A0-409B-9C2F-E6C9A5BC19D9}">
      <dgm:prSet/>
      <dgm:spPr/>
      <dgm:t>
        <a:bodyPr/>
        <a:lstStyle/>
        <a:p>
          <a:endParaRPr lang="en-US"/>
        </a:p>
      </dgm:t>
    </dgm:pt>
    <dgm:pt modelId="{0319283C-3CBC-4D03-B2D0-3DC156E0F032}" type="sibTrans" cxnId="{7E8CDFAF-11A0-409B-9C2F-E6C9A5BC19D9}">
      <dgm:prSet/>
      <dgm:spPr/>
      <dgm:t>
        <a:bodyPr/>
        <a:lstStyle/>
        <a:p>
          <a:endParaRPr lang="en-US"/>
        </a:p>
      </dgm:t>
    </dgm:pt>
    <dgm:pt modelId="{2CC7D423-9D4B-4A85-A0F0-F5FBF205096A}">
      <dgm:prSet/>
      <dgm:spPr/>
      <dgm:t>
        <a:bodyPr/>
        <a:lstStyle/>
        <a:p>
          <a:pPr marL="0" indent="0">
            <a:buNone/>
          </a:pPr>
          <a:r>
            <a:rPr lang="en-US" dirty="0"/>
            <a:t>Tools correspond to specific disabilities and allow for more equitable access</a:t>
          </a:r>
        </a:p>
      </dgm:t>
    </dgm:pt>
    <dgm:pt modelId="{A328C740-9F11-46F5-B9C9-474E57A6E2B8}" type="parTrans" cxnId="{DD10A168-C58C-4F5F-B442-02429FC54A03}">
      <dgm:prSet/>
      <dgm:spPr/>
      <dgm:t>
        <a:bodyPr/>
        <a:lstStyle/>
        <a:p>
          <a:endParaRPr lang="en-US"/>
        </a:p>
      </dgm:t>
    </dgm:pt>
    <dgm:pt modelId="{2F703B01-1C4E-4CF4-A2EC-DF63A9DC6332}" type="sibTrans" cxnId="{DD10A168-C58C-4F5F-B442-02429FC54A03}">
      <dgm:prSet/>
      <dgm:spPr/>
      <dgm:t>
        <a:bodyPr/>
        <a:lstStyle/>
        <a:p>
          <a:endParaRPr lang="en-US"/>
        </a:p>
      </dgm:t>
    </dgm:pt>
    <dgm:pt modelId="{D504B0BC-3CB8-4BE5-8170-05753A8FB171}">
      <dgm:prSet/>
      <dgm:spPr/>
      <dgm:t>
        <a:bodyPr/>
        <a:lstStyle/>
        <a:p>
          <a:pPr marL="0" indent="0">
            <a:buNone/>
          </a:pPr>
          <a:r>
            <a:rPr lang="en-US" dirty="0"/>
            <a:t>Students are provided practice and feedback opportunities to identify appropriate tools</a:t>
          </a:r>
        </a:p>
      </dgm:t>
    </dgm:pt>
    <dgm:pt modelId="{72B610A3-D728-406F-ADCE-5F21048A404C}" type="parTrans" cxnId="{7ADF4B87-E35A-4E7E-92D3-7B0840954D45}">
      <dgm:prSet/>
      <dgm:spPr/>
      <dgm:t>
        <a:bodyPr/>
        <a:lstStyle/>
        <a:p>
          <a:endParaRPr lang="en-US"/>
        </a:p>
      </dgm:t>
    </dgm:pt>
    <dgm:pt modelId="{E675978E-F892-414C-8394-4AC9E2E981C4}" type="sibTrans" cxnId="{7ADF4B87-E35A-4E7E-92D3-7B0840954D45}">
      <dgm:prSet/>
      <dgm:spPr/>
      <dgm:t>
        <a:bodyPr/>
        <a:lstStyle/>
        <a:p>
          <a:endParaRPr lang="en-US"/>
        </a:p>
      </dgm:t>
    </dgm:pt>
    <dgm:pt modelId="{F5360451-D393-4C51-8133-D23E9F341F5A}" type="pres">
      <dgm:prSet presAssocID="{8435D992-5C27-4377-8146-B046B777A298}" presName="diagram" presStyleCnt="0">
        <dgm:presLayoutVars>
          <dgm:dir/>
          <dgm:animLvl val="lvl"/>
          <dgm:resizeHandles val="exact"/>
        </dgm:presLayoutVars>
      </dgm:prSet>
      <dgm:spPr/>
    </dgm:pt>
    <dgm:pt modelId="{56B4ED09-4409-43C4-BA25-88B6160E502C}" type="pres">
      <dgm:prSet presAssocID="{97F25F5B-2203-433B-AF98-485A9D1858F4}" presName="compNode" presStyleCnt="0"/>
      <dgm:spPr/>
    </dgm:pt>
    <dgm:pt modelId="{8EFEF1A4-67A9-4BCE-86C4-6304F0B138D4}" type="pres">
      <dgm:prSet presAssocID="{97F25F5B-2203-433B-AF98-485A9D1858F4}" presName="childRect" presStyleLbl="bgAcc1" presStyleIdx="0" presStyleCnt="3">
        <dgm:presLayoutVars>
          <dgm:bulletEnabled val="1"/>
        </dgm:presLayoutVars>
      </dgm:prSet>
      <dgm:spPr/>
    </dgm:pt>
    <dgm:pt modelId="{DD784417-4CB5-49E5-9072-E194D39C827C}" type="pres">
      <dgm:prSet presAssocID="{97F25F5B-2203-433B-AF98-485A9D1858F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FD2AD9F-6AC3-4B77-971C-F6920DAE6A2D}" type="pres">
      <dgm:prSet presAssocID="{97F25F5B-2203-433B-AF98-485A9D1858F4}" presName="parentRect" presStyleLbl="alignNode1" presStyleIdx="0" presStyleCnt="3"/>
      <dgm:spPr/>
    </dgm:pt>
    <dgm:pt modelId="{7C521336-D85A-432D-BB7D-D7C0BAA5412F}" type="pres">
      <dgm:prSet presAssocID="{97F25F5B-2203-433B-AF98-485A9D1858F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 outline"/>
        </a:ext>
      </dgm:extLst>
    </dgm:pt>
    <dgm:pt modelId="{4A609C55-5A57-411C-9C37-963EB5D5465F}" type="pres">
      <dgm:prSet presAssocID="{DEFD5B60-D48D-4223-B310-DB1420C50A64}" presName="sibTrans" presStyleLbl="sibTrans2D1" presStyleIdx="0" presStyleCnt="0"/>
      <dgm:spPr/>
    </dgm:pt>
    <dgm:pt modelId="{A681FEA1-0FBD-444D-B98A-7AF71228C319}" type="pres">
      <dgm:prSet presAssocID="{CE8A5496-08EB-457B-8871-E3BAA970BAD7}" presName="compNode" presStyleCnt="0"/>
      <dgm:spPr/>
    </dgm:pt>
    <dgm:pt modelId="{2A77DB5D-166B-4F3A-86FF-97FD32C8B3D8}" type="pres">
      <dgm:prSet presAssocID="{CE8A5496-08EB-457B-8871-E3BAA970BAD7}" presName="childRect" presStyleLbl="bgAcc1" presStyleIdx="1" presStyleCnt="3">
        <dgm:presLayoutVars>
          <dgm:bulletEnabled val="1"/>
        </dgm:presLayoutVars>
      </dgm:prSet>
      <dgm:spPr/>
    </dgm:pt>
    <dgm:pt modelId="{DE2186A8-7402-41B9-877A-42CCF2FA4A75}" type="pres">
      <dgm:prSet presAssocID="{CE8A5496-08EB-457B-8871-E3BAA970BAD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16B5BE2-DFDB-48DB-954C-0EA03B76650A}" type="pres">
      <dgm:prSet presAssocID="{CE8A5496-08EB-457B-8871-E3BAA970BAD7}" presName="parentRect" presStyleLbl="alignNode1" presStyleIdx="1" presStyleCnt="3"/>
      <dgm:spPr/>
    </dgm:pt>
    <dgm:pt modelId="{6F165F8A-4F4E-4B48-8659-2BCDE9B54569}" type="pres">
      <dgm:prSet presAssocID="{CE8A5496-08EB-457B-8871-E3BAA970BAD7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 outline"/>
        </a:ext>
      </dgm:extLst>
    </dgm:pt>
    <dgm:pt modelId="{B8910C27-CB0B-42DE-B49B-03E0BD61F35A}" type="pres">
      <dgm:prSet presAssocID="{24C5F303-BE59-4C80-80C7-2136FFAE0FBD}" presName="sibTrans" presStyleLbl="sibTrans2D1" presStyleIdx="0" presStyleCnt="0"/>
      <dgm:spPr/>
    </dgm:pt>
    <dgm:pt modelId="{7884885E-630C-4E4C-AF73-7C178EBAB374}" type="pres">
      <dgm:prSet presAssocID="{90B55D82-A2D3-45DD-ADD6-9B7B13B6A22C}" presName="compNode" presStyleCnt="0"/>
      <dgm:spPr/>
    </dgm:pt>
    <dgm:pt modelId="{D3F14783-141E-4392-B129-29FD4ED19182}" type="pres">
      <dgm:prSet presAssocID="{90B55D82-A2D3-45DD-ADD6-9B7B13B6A22C}" presName="childRect" presStyleLbl="bgAcc1" presStyleIdx="2" presStyleCnt="3">
        <dgm:presLayoutVars>
          <dgm:bulletEnabled val="1"/>
        </dgm:presLayoutVars>
      </dgm:prSet>
      <dgm:spPr/>
    </dgm:pt>
    <dgm:pt modelId="{609F6ADE-E2F7-4600-BAB9-D48197E99C9E}" type="pres">
      <dgm:prSet presAssocID="{90B55D82-A2D3-45DD-ADD6-9B7B13B6A22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DE12B0E-C92A-4CA1-9AD8-C2BD31B4B8E1}" type="pres">
      <dgm:prSet presAssocID="{90B55D82-A2D3-45DD-ADD6-9B7B13B6A22C}" presName="parentRect" presStyleLbl="alignNode1" presStyleIdx="2" presStyleCnt="3"/>
      <dgm:spPr/>
    </dgm:pt>
    <dgm:pt modelId="{DD9B53F5-9739-46CB-BE43-A69F9E010983}" type="pres">
      <dgm:prSet presAssocID="{90B55D82-A2D3-45DD-ADD6-9B7B13B6A22C}" presName="adorn" presStyleLbl="fgAccFollowNode1" presStyleIdx="2" presStyleCnt="3" custLinFactNeighborY="2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</dgm:ptLst>
  <dgm:cxnLst>
    <dgm:cxn modelId="{D318A301-AC03-4396-9E3D-79D3BD51DB69}" srcId="{8435D992-5C27-4377-8146-B046B777A298}" destId="{90B55D82-A2D3-45DD-ADD6-9B7B13B6A22C}" srcOrd="2" destOrd="0" parTransId="{B51A3CE6-F086-4B26-8987-E4D5FB2D2930}" sibTransId="{36777581-F89C-4A5A-8FD3-A74549E2765F}"/>
    <dgm:cxn modelId="{E24EFE05-26A6-4193-AB01-C23B7FAA98CB}" type="presOf" srcId="{CE8A5496-08EB-457B-8871-E3BAA970BAD7}" destId="{DE2186A8-7402-41B9-877A-42CCF2FA4A75}" srcOrd="0" destOrd="0" presId="urn:microsoft.com/office/officeart/2005/8/layout/bList2"/>
    <dgm:cxn modelId="{9EF99410-9677-4DB6-AF8D-0800D976702F}" type="presOf" srcId="{2CC7D423-9D4B-4A85-A0F0-F5FBF205096A}" destId="{2A77DB5D-166B-4F3A-86FF-97FD32C8B3D8}" srcOrd="0" destOrd="0" presId="urn:microsoft.com/office/officeart/2005/8/layout/bList2"/>
    <dgm:cxn modelId="{E4D63621-D1DE-42E5-9A43-A522B5CD2B5C}" srcId="{8435D992-5C27-4377-8146-B046B777A298}" destId="{97F25F5B-2203-433B-AF98-485A9D1858F4}" srcOrd="0" destOrd="0" parTransId="{EBD00FF8-D635-4C6A-A62A-3A74B86807BF}" sibTransId="{DEFD5B60-D48D-4223-B310-DB1420C50A64}"/>
    <dgm:cxn modelId="{8D973B61-C889-48A3-80DB-AA09C500DF3B}" srcId="{8435D992-5C27-4377-8146-B046B777A298}" destId="{CE8A5496-08EB-457B-8871-E3BAA970BAD7}" srcOrd="1" destOrd="0" parTransId="{1D83F76E-9F5A-44C5-AD3A-F05F9726FE40}" sibTransId="{24C5F303-BE59-4C80-80C7-2136FFAE0FBD}"/>
    <dgm:cxn modelId="{DD10A168-C58C-4F5F-B442-02429FC54A03}" srcId="{CE8A5496-08EB-457B-8871-E3BAA970BAD7}" destId="{2CC7D423-9D4B-4A85-A0F0-F5FBF205096A}" srcOrd="0" destOrd="0" parTransId="{A328C740-9F11-46F5-B9C9-474E57A6E2B8}" sibTransId="{2F703B01-1C4E-4CF4-A2EC-DF63A9DC6332}"/>
    <dgm:cxn modelId="{2A1AC156-877D-473D-B779-2546CCA0BAF4}" type="presOf" srcId="{D504B0BC-3CB8-4BE5-8170-05753A8FB171}" destId="{D3F14783-141E-4392-B129-29FD4ED19182}" srcOrd="0" destOrd="0" presId="urn:microsoft.com/office/officeart/2005/8/layout/bList2"/>
    <dgm:cxn modelId="{1F62EB7A-6A05-44B2-A214-62C4BE559B94}" type="presOf" srcId="{97F25F5B-2203-433B-AF98-485A9D1858F4}" destId="{DD784417-4CB5-49E5-9072-E194D39C827C}" srcOrd="0" destOrd="0" presId="urn:microsoft.com/office/officeart/2005/8/layout/bList2"/>
    <dgm:cxn modelId="{7ADF4B87-E35A-4E7E-92D3-7B0840954D45}" srcId="{90B55D82-A2D3-45DD-ADD6-9B7B13B6A22C}" destId="{D504B0BC-3CB8-4BE5-8170-05753A8FB171}" srcOrd="0" destOrd="0" parTransId="{72B610A3-D728-406F-ADCE-5F21048A404C}" sibTransId="{E675978E-F892-414C-8394-4AC9E2E981C4}"/>
    <dgm:cxn modelId="{7E8CDFAF-11A0-409B-9C2F-E6C9A5BC19D9}" srcId="{97F25F5B-2203-433B-AF98-485A9D1858F4}" destId="{C2E19065-FE6A-42E4-973B-6C6FB2AAC810}" srcOrd="0" destOrd="0" parTransId="{45B6801A-23E5-4D48-8B7D-4AE9A4C57EEE}" sibTransId="{0319283C-3CBC-4D03-B2D0-3DC156E0F032}"/>
    <dgm:cxn modelId="{B11056B1-871C-4C66-BFFA-34AFCE77D0D7}" type="presOf" srcId="{CE8A5496-08EB-457B-8871-E3BAA970BAD7}" destId="{316B5BE2-DFDB-48DB-954C-0EA03B76650A}" srcOrd="1" destOrd="0" presId="urn:microsoft.com/office/officeart/2005/8/layout/bList2"/>
    <dgm:cxn modelId="{A40994B3-444D-49DD-9547-91CEA1DF8DAF}" type="presOf" srcId="{C2E19065-FE6A-42E4-973B-6C6FB2AAC810}" destId="{8EFEF1A4-67A9-4BCE-86C4-6304F0B138D4}" srcOrd="0" destOrd="0" presId="urn:microsoft.com/office/officeart/2005/8/layout/bList2"/>
    <dgm:cxn modelId="{020D8CDC-3448-4318-8D74-C28B440E3549}" type="presOf" srcId="{8435D992-5C27-4377-8146-B046B777A298}" destId="{F5360451-D393-4C51-8133-D23E9F341F5A}" srcOrd="0" destOrd="0" presId="urn:microsoft.com/office/officeart/2005/8/layout/bList2"/>
    <dgm:cxn modelId="{F152C9DD-ACB4-4B00-A7B2-C66252741E83}" type="presOf" srcId="{24C5F303-BE59-4C80-80C7-2136FFAE0FBD}" destId="{B8910C27-CB0B-42DE-B49B-03E0BD61F35A}" srcOrd="0" destOrd="0" presId="urn:microsoft.com/office/officeart/2005/8/layout/bList2"/>
    <dgm:cxn modelId="{548460E0-EA79-42DB-94F0-C09712EAB9E2}" type="presOf" srcId="{DEFD5B60-D48D-4223-B310-DB1420C50A64}" destId="{4A609C55-5A57-411C-9C37-963EB5D5465F}" srcOrd="0" destOrd="0" presId="urn:microsoft.com/office/officeart/2005/8/layout/bList2"/>
    <dgm:cxn modelId="{855C5AE0-B9DE-4D9D-B670-E74155F7E034}" type="presOf" srcId="{97F25F5B-2203-433B-AF98-485A9D1858F4}" destId="{CFD2AD9F-6AC3-4B77-971C-F6920DAE6A2D}" srcOrd="1" destOrd="0" presId="urn:microsoft.com/office/officeart/2005/8/layout/bList2"/>
    <dgm:cxn modelId="{7C2162E6-496D-481E-B141-D34A113CECE3}" type="presOf" srcId="{90B55D82-A2D3-45DD-ADD6-9B7B13B6A22C}" destId="{5DE12B0E-C92A-4CA1-9AD8-C2BD31B4B8E1}" srcOrd="1" destOrd="0" presId="urn:microsoft.com/office/officeart/2005/8/layout/bList2"/>
    <dgm:cxn modelId="{EBB26DF5-118F-4524-823F-6599D9116C26}" type="presOf" srcId="{90B55D82-A2D3-45DD-ADD6-9B7B13B6A22C}" destId="{609F6ADE-E2F7-4600-BAB9-D48197E99C9E}" srcOrd="0" destOrd="0" presId="urn:microsoft.com/office/officeart/2005/8/layout/bList2"/>
    <dgm:cxn modelId="{8827BA8E-8332-459C-B025-371B78BE0767}" type="presParOf" srcId="{F5360451-D393-4C51-8133-D23E9F341F5A}" destId="{56B4ED09-4409-43C4-BA25-88B6160E502C}" srcOrd="0" destOrd="0" presId="urn:microsoft.com/office/officeart/2005/8/layout/bList2"/>
    <dgm:cxn modelId="{A0EAFEB9-BFA1-4A7F-BB98-08AD4AB0FF4E}" type="presParOf" srcId="{56B4ED09-4409-43C4-BA25-88B6160E502C}" destId="{8EFEF1A4-67A9-4BCE-86C4-6304F0B138D4}" srcOrd="0" destOrd="0" presId="urn:microsoft.com/office/officeart/2005/8/layout/bList2"/>
    <dgm:cxn modelId="{05EA85CC-47F4-4CD6-8CB3-D4A3963DEF20}" type="presParOf" srcId="{56B4ED09-4409-43C4-BA25-88B6160E502C}" destId="{DD784417-4CB5-49E5-9072-E194D39C827C}" srcOrd="1" destOrd="0" presId="urn:microsoft.com/office/officeart/2005/8/layout/bList2"/>
    <dgm:cxn modelId="{EE4D1E1D-C741-4075-A1F9-8E6D78727E3C}" type="presParOf" srcId="{56B4ED09-4409-43C4-BA25-88B6160E502C}" destId="{CFD2AD9F-6AC3-4B77-971C-F6920DAE6A2D}" srcOrd="2" destOrd="0" presId="urn:microsoft.com/office/officeart/2005/8/layout/bList2"/>
    <dgm:cxn modelId="{69AEF3F1-8554-4477-B296-D1611A6638E7}" type="presParOf" srcId="{56B4ED09-4409-43C4-BA25-88B6160E502C}" destId="{7C521336-D85A-432D-BB7D-D7C0BAA5412F}" srcOrd="3" destOrd="0" presId="urn:microsoft.com/office/officeart/2005/8/layout/bList2"/>
    <dgm:cxn modelId="{94F30BC5-FD97-4414-9908-CD8488130311}" type="presParOf" srcId="{F5360451-D393-4C51-8133-D23E9F341F5A}" destId="{4A609C55-5A57-411C-9C37-963EB5D5465F}" srcOrd="1" destOrd="0" presId="urn:microsoft.com/office/officeart/2005/8/layout/bList2"/>
    <dgm:cxn modelId="{6262BB5F-A376-4551-8350-EFB362A3A73A}" type="presParOf" srcId="{F5360451-D393-4C51-8133-D23E9F341F5A}" destId="{A681FEA1-0FBD-444D-B98A-7AF71228C319}" srcOrd="2" destOrd="0" presId="urn:microsoft.com/office/officeart/2005/8/layout/bList2"/>
    <dgm:cxn modelId="{0F9DA689-F451-449E-9264-538AF190D55B}" type="presParOf" srcId="{A681FEA1-0FBD-444D-B98A-7AF71228C319}" destId="{2A77DB5D-166B-4F3A-86FF-97FD32C8B3D8}" srcOrd="0" destOrd="0" presId="urn:microsoft.com/office/officeart/2005/8/layout/bList2"/>
    <dgm:cxn modelId="{60660117-328A-4EE9-8393-B34217C7AFF7}" type="presParOf" srcId="{A681FEA1-0FBD-444D-B98A-7AF71228C319}" destId="{DE2186A8-7402-41B9-877A-42CCF2FA4A75}" srcOrd="1" destOrd="0" presId="urn:microsoft.com/office/officeart/2005/8/layout/bList2"/>
    <dgm:cxn modelId="{8FD493EE-E855-4ADE-A136-82255AC0FC6B}" type="presParOf" srcId="{A681FEA1-0FBD-444D-B98A-7AF71228C319}" destId="{316B5BE2-DFDB-48DB-954C-0EA03B76650A}" srcOrd="2" destOrd="0" presId="urn:microsoft.com/office/officeart/2005/8/layout/bList2"/>
    <dgm:cxn modelId="{FCDD4271-E626-4105-AD78-F996BA39E52B}" type="presParOf" srcId="{A681FEA1-0FBD-444D-B98A-7AF71228C319}" destId="{6F165F8A-4F4E-4B48-8659-2BCDE9B54569}" srcOrd="3" destOrd="0" presId="urn:microsoft.com/office/officeart/2005/8/layout/bList2"/>
    <dgm:cxn modelId="{566CCCCE-1675-447D-904C-538DC45828AA}" type="presParOf" srcId="{F5360451-D393-4C51-8133-D23E9F341F5A}" destId="{B8910C27-CB0B-42DE-B49B-03E0BD61F35A}" srcOrd="3" destOrd="0" presId="urn:microsoft.com/office/officeart/2005/8/layout/bList2"/>
    <dgm:cxn modelId="{0A6537F0-3943-42B1-98B5-B8E769922399}" type="presParOf" srcId="{F5360451-D393-4C51-8133-D23E9F341F5A}" destId="{7884885E-630C-4E4C-AF73-7C178EBAB374}" srcOrd="4" destOrd="0" presId="urn:microsoft.com/office/officeart/2005/8/layout/bList2"/>
    <dgm:cxn modelId="{2480EF76-8891-465B-9250-257F673637E6}" type="presParOf" srcId="{7884885E-630C-4E4C-AF73-7C178EBAB374}" destId="{D3F14783-141E-4392-B129-29FD4ED19182}" srcOrd="0" destOrd="0" presId="urn:microsoft.com/office/officeart/2005/8/layout/bList2"/>
    <dgm:cxn modelId="{FFC1671A-003C-41E3-B1DE-7733F4990400}" type="presParOf" srcId="{7884885E-630C-4E4C-AF73-7C178EBAB374}" destId="{609F6ADE-E2F7-4600-BAB9-D48197E99C9E}" srcOrd="1" destOrd="0" presId="urn:microsoft.com/office/officeart/2005/8/layout/bList2"/>
    <dgm:cxn modelId="{A5F299B8-25E0-4E3E-973F-6C5080C7CB17}" type="presParOf" srcId="{7884885E-630C-4E4C-AF73-7C178EBAB374}" destId="{5DE12B0E-C92A-4CA1-9AD8-C2BD31B4B8E1}" srcOrd="2" destOrd="0" presId="urn:microsoft.com/office/officeart/2005/8/layout/bList2"/>
    <dgm:cxn modelId="{F48289C9-DFDF-4F51-8075-8758EC39C6BB}" type="presParOf" srcId="{7884885E-630C-4E4C-AF73-7C178EBAB374}" destId="{DD9B53F5-9739-46CB-BE43-A69F9E0109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EF1A4-67A9-4BCE-86C4-6304F0B138D4}">
      <dsp:nvSpPr>
        <dsp:cNvPr id="0" name=""/>
        <dsp:cNvSpPr/>
      </dsp:nvSpPr>
      <dsp:spPr>
        <a:xfrm>
          <a:off x="533743" y="2885"/>
          <a:ext cx="2101935" cy="15690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Tools enable us to get an accurate picture of what students know</a:t>
          </a:r>
        </a:p>
      </dsp:txBody>
      <dsp:txXfrm>
        <a:off x="570508" y="39650"/>
        <a:ext cx="2028405" cy="1532285"/>
      </dsp:txXfrm>
    </dsp:sp>
    <dsp:sp modelId="{CFD2AD9F-6AC3-4B77-971C-F6920DAE6A2D}">
      <dsp:nvSpPr>
        <dsp:cNvPr id="0" name=""/>
        <dsp:cNvSpPr/>
      </dsp:nvSpPr>
      <dsp:spPr>
        <a:xfrm>
          <a:off x="533743" y="1571935"/>
          <a:ext cx="2101935" cy="6746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Accuracy</a:t>
          </a:r>
        </a:p>
      </dsp:txBody>
      <dsp:txXfrm>
        <a:off x="533743" y="1571935"/>
        <a:ext cx="1480236" cy="674691"/>
      </dsp:txXfrm>
    </dsp:sp>
    <dsp:sp modelId="{7C521336-D85A-432D-BB7D-D7C0BAA5412F}">
      <dsp:nvSpPr>
        <dsp:cNvPr id="0" name=""/>
        <dsp:cNvSpPr/>
      </dsp:nvSpPr>
      <dsp:spPr>
        <a:xfrm>
          <a:off x="2073440" y="1679104"/>
          <a:ext cx="735677" cy="7356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7DB5D-166B-4F3A-86FF-97FD32C8B3D8}">
      <dsp:nvSpPr>
        <dsp:cNvPr id="0" name=""/>
        <dsp:cNvSpPr/>
      </dsp:nvSpPr>
      <dsp:spPr>
        <a:xfrm>
          <a:off x="2991377" y="2885"/>
          <a:ext cx="2101935" cy="15690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Tools correspond to specific disabilities and allow for more equitable access</a:t>
          </a:r>
        </a:p>
      </dsp:txBody>
      <dsp:txXfrm>
        <a:off x="3028142" y="39650"/>
        <a:ext cx="2028405" cy="1532285"/>
      </dsp:txXfrm>
    </dsp:sp>
    <dsp:sp modelId="{316B5BE2-DFDB-48DB-954C-0EA03B76650A}">
      <dsp:nvSpPr>
        <dsp:cNvPr id="0" name=""/>
        <dsp:cNvSpPr/>
      </dsp:nvSpPr>
      <dsp:spPr>
        <a:xfrm>
          <a:off x="2991377" y="1571935"/>
          <a:ext cx="2101935" cy="67469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</a:p>
      </dsp:txBody>
      <dsp:txXfrm>
        <a:off x="2991377" y="1571935"/>
        <a:ext cx="1480236" cy="674691"/>
      </dsp:txXfrm>
    </dsp:sp>
    <dsp:sp modelId="{6F165F8A-4F4E-4B48-8659-2BCDE9B54569}">
      <dsp:nvSpPr>
        <dsp:cNvPr id="0" name=""/>
        <dsp:cNvSpPr/>
      </dsp:nvSpPr>
      <dsp:spPr>
        <a:xfrm>
          <a:off x="4531073" y="1679104"/>
          <a:ext cx="735677" cy="7356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14783-141E-4392-B129-29FD4ED19182}">
      <dsp:nvSpPr>
        <dsp:cNvPr id="0" name=""/>
        <dsp:cNvSpPr/>
      </dsp:nvSpPr>
      <dsp:spPr>
        <a:xfrm>
          <a:off x="5449010" y="2885"/>
          <a:ext cx="2101935" cy="15690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Students are provided practice and feedback opportunities to identify appropriate tools</a:t>
          </a:r>
        </a:p>
      </dsp:txBody>
      <dsp:txXfrm>
        <a:off x="5485775" y="39650"/>
        <a:ext cx="2028405" cy="1532285"/>
      </dsp:txXfrm>
    </dsp:sp>
    <dsp:sp modelId="{5DE12B0E-C92A-4CA1-9AD8-C2BD31B4B8E1}">
      <dsp:nvSpPr>
        <dsp:cNvPr id="0" name=""/>
        <dsp:cNvSpPr/>
      </dsp:nvSpPr>
      <dsp:spPr>
        <a:xfrm>
          <a:off x="5449010" y="1571935"/>
          <a:ext cx="2101935" cy="67469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Cycle</a:t>
          </a:r>
        </a:p>
      </dsp:txBody>
      <dsp:txXfrm>
        <a:off x="5449010" y="1571935"/>
        <a:ext cx="1480236" cy="674691"/>
      </dsp:txXfrm>
    </dsp:sp>
    <dsp:sp modelId="{DD9B53F5-9739-46CB-BE43-A69F9E010983}">
      <dsp:nvSpPr>
        <dsp:cNvPr id="0" name=""/>
        <dsp:cNvSpPr/>
      </dsp:nvSpPr>
      <dsp:spPr>
        <a:xfrm>
          <a:off x="6988706" y="1681171"/>
          <a:ext cx="735677" cy="7356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658B4867-750C-4EA8-8E06-EFCD614E62F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A3AE8CED-0064-4DC6-8C57-3E993DB5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Council of Chief State School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0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4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endParaRPr lang="en-US" dirty="0"/>
          </a:p>
          <a:p>
            <a:r>
              <a:rPr lang="en-US" dirty="0"/>
              <a:t>Left Column – any student can have this</a:t>
            </a:r>
          </a:p>
          <a:p>
            <a:r>
              <a:rPr lang="en-US" dirty="0"/>
              <a:t>Right column – only for IEP/504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B3: Read-Aloud (Oral)</a:t>
            </a:r>
            <a:r>
              <a:rPr lang="en-US" sz="16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Non-Embedded </a:t>
            </a:r>
            <a:r>
              <a:rPr lang="en-US" u="sng" dirty="0">
                <a:solidFill>
                  <a:srgbClr val="FF0000"/>
                </a:solidFill>
              </a:rPr>
              <a:t>Designated Support = </a:t>
            </a:r>
            <a:r>
              <a:rPr lang="en-US" dirty="0">
                <a:solidFill>
                  <a:srgbClr val="FF0000"/>
                </a:solidFill>
              </a:rPr>
              <a:t> Reading skill is not being assessed.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D9: Read-Aloud (Oral) </a:t>
            </a:r>
            <a:r>
              <a:rPr lang="en-US" dirty="0">
                <a:solidFill>
                  <a:srgbClr val="FF0000"/>
                </a:solidFill>
              </a:rPr>
              <a:t>ELA CAT Passages/Stimuli -Non-Embedded </a:t>
            </a:r>
            <a:r>
              <a:rPr lang="en-US" u="sng" dirty="0">
                <a:solidFill>
                  <a:srgbClr val="FF0000"/>
                </a:solidFill>
              </a:rPr>
              <a:t>Accommodation</a:t>
            </a:r>
            <a:r>
              <a:rPr lang="en-US" dirty="0">
                <a:solidFill>
                  <a:srgbClr val="FF0000"/>
                </a:solidFill>
              </a:rPr>
              <a:t> = Reading skill is being assessed. The student has no means of reading the text because of his/her impairment i.e. blind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A4: Text-to-Speech</a:t>
            </a:r>
            <a:r>
              <a:rPr lang="en-US" sz="16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Embedded </a:t>
            </a:r>
            <a:r>
              <a:rPr lang="en-US" u="sng" dirty="0">
                <a:solidFill>
                  <a:srgbClr val="FF0000"/>
                </a:solidFill>
              </a:rPr>
              <a:t>Designated Support = </a:t>
            </a:r>
            <a:r>
              <a:rPr lang="en-US" dirty="0">
                <a:solidFill>
                  <a:srgbClr val="FF0000"/>
                </a:solidFill>
              </a:rPr>
              <a:t> Reading skill is not being assessed.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defTabSz="937443">
              <a:defRPr/>
            </a:pPr>
            <a:r>
              <a:rPr lang="en-US" sz="1400" b="1" dirty="0">
                <a:solidFill>
                  <a:srgbClr val="FF0000"/>
                </a:solidFill>
              </a:rPr>
              <a:t>C4: Text-to-Speech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ELA CAT Passages/Stimuli - Embedded </a:t>
            </a:r>
            <a:r>
              <a:rPr lang="en-US" u="sng" dirty="0">
                <a:solidFill>
                  <a:srgbClr val="FF0000"/>
                </a:solidFill>
              </a:rPr>
              <a:t>Accommodation</a:t>
            </a:r>
            <a:r>
              <a:rPr lang="en-US" dirty="0">
                <a:solidFill>
                  <a:srgbClr val="FF0000"/>
                </a:solidFill>
              </a:rPr>
              <a:t> = Reading skill is being assessed. The student has no means of reading the text because of his/her impairment i.e. blind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B4: Scribe - </a:t>
            </a:r>
            <a:r>
              <a:rPr lang="en-US" sz="1600" dirty="0">
                <a:solidFill>
                  <a:srgbClr val="FF0000"/>
                </a:solidFill>
              </a:rPr>
              <a:t>Non-Embedded </a:t>
            </a:r>
            <a:r>
              <a:rPr lang="en-US" sz="1600" u="sng" dirty="0">
                <a:solidFill>
                  <a:srgbClr val="FF0000"/>
                </a:solidFill>
              </a:rPr>
              <a:t>Designated Support: </a:t>
            </a:r>
            <a:r>
              <a:rPr lang="en-US" sz="1600" dirty="0">
                <a:solidFill>
                  <a:srgbClr val="FF0000"/>
                </a:solidFill>
              </a:rPr>
              <a:t> Student has difficulty writing responses and in this assessment  he is not being tested/assessed for his writing skill for example for composing an essay.</a:t>
            </a:r>
            <a:endParaRPr lang="en-US" sz="1600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D10: Scribe</a:t>
            </a:r>
            <a:r>
              <a:rPr lang="en-US" sz="21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ELA PT Segment 2 (Full Write) - Non-Embedded </a:t>
            </a:r>
            <a:r>
              <a:rPr lang="en-US" u="sng" dirty="0">
                <a:solidFill>
                  <a:srgbClr val="FF0000"/>
                </a:solidFill>
              </a:rPr>
              <a:t>Accommodation: </a:t>
            </a:r>
            <a:r>
              <a:rPr lang="en-US" dirty="0">
                <a:solidFill>
                  <a:srgbClr val="FF0000"/>
                </a:solidFill>
              </a:rPr>
              <a:t> = The student is being assessed for his writing skills. It is impossible for student  to write or compose an essay. 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7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B4: Scribe - </a:t>
            </a:r>
            <a:r>
              <a:rPr lang="en-US" sz="1600" dirty="0">
                <a:solidFill>
                  <a:srgbClr val="FF0000"/>
                </a:solidFill>
              </a:rPr>
              <a:t>Non-Embedded </a:t>
            </a:r>
            <a:r>
              <a:rPr lang="en-US" sz="1600" u="sng" dirty="0">
                <a:solidFill>
                  <a:srgbClr val="FF0000"/>
                </a:solidFill>
              </a:rPr>
              <a:t>Designated Support: </a:t>
            </a:r>
            <a:r>
              <a:rPr lang="en-US" sz="1600" dirty="0">
                <a:solidFill>
                  <a:srgbClr val="FF0000"/>
                </a:solidFill>
              </a:rPr>
              <a:t> Student has difficulty writing responses and in this assessment  he is not being tested/assessed for his writing skill for example for composing an essay.</a:t>
            </a:r>
            <a:endParaRPr lang="en-US" sz="1600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D10: Scribe</a:t>
            </a:r>
            <a:r>
              <a:rPr lang="en-US" sz="21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ELA PT Segment 2 (Full Write) - Non-Embedded </a:t>
            </a:r>
            <a:r>
              <a:rPr lang="en-US" u="sng" dirty="0">
                <a:solidFill>
                  <a:srgbClr val="FF0000"/>
                </a:solidFill>
              </a:rPr>
              <a:t>Accommodation: </a:t>
            </a:r>
            <a:r>
              <a:rPr lang="en-US" dirty="0">
                <a:solidFill>
                  <a:srgbClr val="FF0000"/>
                </a:solidFill>
              </a:rPr>
              <a:t> = The student is being assessed for his writing skills. It is impossible for student  to write or compose an essay. 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 the colors based on the</a:t>
            </a:r>
            <a:r>
              <a:rPr lang="en-US" baseline="0" dirty="0"/>
              <a:t> colored graphic organizer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4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B4: Scribe - </a:t>
            </a:r>
            <a:r>
              <a:rPr lang="en-US" sz="1600" dirty="0">
                <a:solidFill>
                  <a:srgbClr val="FF0000"/>
                </a:solidFill>
              </a:rPr>
              <a:t>Non-Embedded </a:t>
            </a:r>
            <a:r>
              <a:rPr lang="en-US" sz="1600" u="sng" dirty="0">
                <a:solidFill>
                  <a:srgbClr val="FF0000"/>
                </a:solidFill>
              </a:rPr>
              <a:t>Designated Support: </a:t>
            </a:r>
            <a:r>
              <a:rPr lang="en-US" sz="1600" dirty="0">
                <a:solidFill>
                  <a:srgbClr val="FF0000"/>
                </a:solidFill>
              </a:rPr>
              <a:t> Student has difficulty writing responses and in this assessment  he is not being tested/assessed for his writing skill for example for composing an essay.</a:t>
            </a:r>
            <a:endParaRPr lang="en-US" sz="1600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D10: Scribe</a:t>
            </a:r>
            <a:r>
              <a:rPr lang="en-US" sz="21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ELA PT Segment 2 (Full Write) - Non-Embedded </a:t>
            </a:r>
            <a:r>
              <a:rPr lang="en-US" u="sng" dirty="0">
                <a:solidFill>
                  <a:srgbClr val="FF0000"/>
                </a:solidFill>
              </a:rPr>
              <a:t>Accommodation: </a:t>
            </a:r>
            <a:r>
              <a:rPr lang="en-US" dirty="0">
                <a:solidFill>
                  <a:srgbClr val="FF0000"/>
                </a:solidFill>
              </a:rPr>
              <a:t> = The student is being assessed for his writing skills. It is impossible for student  to write or compose an essay. 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01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B4: Scribe - </a:t>
            </a:r>
            <a:r>
              <a:rPr lang="en-US" sz="1600" dirty="0">
                <a:solidFill>
                  <a:srgbClr val="FF0000"/>
                </a:solidFill>
              </a:rPr>
              <a:t>Non-Embedded </a:t>
            </a:r>
            <a:r>
              <a:rPr lang="en-US" sz="1600" u="sng" dirty="0">
                <a:solidFill>
                  <a:srgbClr val="FF0000"/>
                </a:solidFill>
              </a:rPr>
              <a:t>Designated Support: </a:t>
            </a:r>
            <a:r>
              <a:rPr lang="en-US" sz="1600" dirty="0">
                <a:solidFill>
                  <a:srgbClr val="FF0000"/>
                </a:solidFill>
              </a:rPr>
              <a:t> Student has difficulty writing responses and in this assessment  he is not being tested/assessed for his writing skill for example for composing an essay.</a:t>
            </a:r>
            <a:endParaRPr lang="en-US" sz="1600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D10: Scribe</a:t>
            </a:r>
            <a:r>
              <a:rPr lang="en-US" sz="21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ELA PT Segment 2 (Full Write) - Non-Embedded </a:t>
            </a:r>
            <a:r>
              <a:rPr lang="en-US" u="sng" dirty="0">
                <a:solidFill>
                  <a:srgbClr val="FF0000"/>
                </a:solidFill>
              </a:rPr>
              <a:t>Accommodation: </a:t>
            </a:r>
            <a:r>
              <a:rPr lang="en-US" dirty="0">
                <a:solidFill>
                  <a:srgbClr val="FF0000"/>
                </a:solidFill>
              </a:rPr>
              <a:t> = The student is being assessed for his writing skills. It is impossible for student  to write or compose an essay. 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endParaRPr lang="en-US" dirty="0"/>
          </a:p>
          <a:p>
            <a:r>
              <a:rPr lang="en-US" dirty="0"/>
              <a:t>Left Column – any student can have this</a:t>
            </a:r>
          </a:p>
          <a:p>
            <a:r>
              <a:rPr lang="en-US" dirty="0"/>
              <a:t>Right column – only for IEP/504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dirty="0"/>
              <a:t>Staff member must sit with student to select desired color contrast before the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3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A5: Zoom – This is embedded support . The images and font size is magnified but not the other button.</a:t>
            </a:r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B1: Magnification Assistive Tech – Non-embedded support. The entire screen can be magnified.</a:t>
            </a:r>
          </a:p>
          <a:p>
            <a:pPr defTabSz="937443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7333-6F9E-47ED-AD4F-37A4967EB769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8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A9A-4E68-4D86-9EF5-842F8C7030B5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70-9363-435B-8CCA-56BA52F9E0D6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0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4F5-BE07-4812-9D18-DD8CA5BEA95D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3F8-BA29-4F48-805A-1FE96646EF99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0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110D-AB3C-44E7-8853-939143836FBB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8850-6DCC-4C6C-87E0-CC0719274846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AAF2-9DC9-439E-95B3-E33F07ADF989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50BC-2E0C-4D9B-9263-4B95535C5F4A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58C-0DDC-4137-BAF0-1660C7155CA7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0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6F63-7E4C-4F8C-B10A-D3456B2943D2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8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C10B-0A17-4589-9D63-D8B0104BF281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0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73D-A07D-4674-B9D0-E0FC12E29CDF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7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90E6-2DBF-445C-9872-24CB94FF4BD5}" type="datetime1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2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A91-65A2-4ACB-B3AE-BEABD41CAB2B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570D-E64E-4A5D-8A29-3C7BD4C34844}" type="datetime1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37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96D9-A8AB-46BD-80DC-AAEF546A2306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A815-B4BC-42DC-83AE-7A9741BE8F0C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1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DD39-6961-4104-A835-6E4CE8F8191D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0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ADE-5D03-47C9-84B1-5CACDBB51847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C0A-A1C6-4798-9AA9-F4FD6DD78F87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158C-353E-4883-8BA6-D5EBECA9A010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F2C-1B9C-40B1-9C9B-1137EE2BDD60}" type="datetime1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6CD3-4D32-408C-A59A-9E52AEEF9F88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E2C-904A-4C6B-ACCC-6286C232D6D9}" type="datetime1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45D7-2C44-4E44-99D0-3FAE5A9D7F4D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5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D449-2D48-4DA6-864A-540EBE79657B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77D0-70D8-4991-9F10-D4934F247988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0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77D0-70D8-4991-9F10-D4934F247988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7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csso.org/council-of-chief-state-school-officers-ccsso-accessibility-manual-how-to-select-administer-and-evaluate-use-of-accessibility-supports-for-instruction-and-assessment-of-all-students" TargetMode="External"/><Relationship Id="rId2" Type="http://schemas.openxmlformats.org/officeDocument/2006/relationships/hyperlink" Target="https://wa.portal.cambiumast.com/-/media/project/client-portals/washington/pdf/ospi-documentation/guidelines-on-tools-supports-and-accommodations-for-state-assessments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docushare.everett.k12.wa.us/docushare/dsweb/Get/Document-126274/How%20to%20access%20training%20and%20practice%20exams.docx" TargetMode="External"/><Relationship Id="rId5" Type="http://schemas.openxmlformats.org/officeDocument/2006/relationships/hyperlink" Target="https://wapt.cambiumtds.com/student?a=student" TargetMode="External"/><Relationship Id="rId4" Type="http://schemas.openxmlformats.org/officeDocument/2006/relationships/hyperlink" Target="https://www.caaspp.org/training/caaspp/uaag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aspp.org/rsc/videos/archived-training_streamline.2018.html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rsc/videos/archived-training_streamline.2018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rsc/videos/archived-training_closed-captioning.2018.html" TargetMode="External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rsc/videos/archived-training_color-contrast.2018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rsc/videos/archived-training_masking.2018.html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sv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ida.wisc.edu/sites/default/files/resource/Accessibility-Accommodations-Manual.pdf" TargetMode="Externa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F4F2-E482-43F7-A061-18BAD5707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in Selecting State Assessment</a:t>
            </a:r>
            <a:br>
              <a:rPr lang="en-US" dirty="0"/>
            </a:br>
            <a:r>
              <a:rPr lang="en-US" dirty="0"/>
              <a:t>Supports and Accommodations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22EA-0D65-4D7F-9F12-C66A3F123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12512"/>
            <a:ext cx="6858000" cy="2371060"/>
          </a:xfrm>
        </p:spPr>
        <p:txBody>
          <a:bodyPr>
            <a:normAutofit/>
          </a:bodyPr>
          <a:lstStyle/>
          <a:p>
            <a:r>
              <a:rPr lang="en-US" dirty="0"/>
              <a:t>Everett Public Schools</a:t>
            </a:r>
          </a:p>
          <a:p>
            <a:r>
              <a:rPr lang="en-US" dirty="0"/>
              <a:t>Special Services and Assessment &amp; 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10/12/22</a:t>
            </a:r>
          </a:p>
        </p:txBody>
      </p:sp>
    </p:spTree>
    <p:extLst>
      <p:ext uri="{BB962C8B-B14F-4D97-AF65-F5344CB8AC3E}">
        <p14:creationId xmlns:p14="http://schemas.microsoft.com/office/powerpoint/2010/main" val="104280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4167-E3ED-41B0-950C-34B67017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Where to learn about SBA/WCAS Tools, Supports, and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3736-179C-4F2E-822C-3A3488850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SBA/WCAS supports manual: </a:t>
            </a:r>
            <a:r>
              <a:rPr lang="en-US" dirty="0">
                <a:hlinkClick r:id="rId2"/>
              </a:rPr>
              <a:t>Guidelines on Tools, Supports, and Accommodations for State Assessments</a:t>
            </a:r>
            <a:r>
              <a:rPr lang="en-US" dirty="0"/>
              <a:t> (GTSA)</a:t>
            </a:r>
          </a:p>
          <a:p>
            <a:r>
              <a:rPr lang="en-US" dirty="0"/>
              <a:t>Guidelines on Selection: </a:t>
            </a:r>
            <a:r>
              <a:rPr lang="en-US" dirty="0">
                <a:hlinkClick r:id="rId3"/>
              </a:rPr>
              <a:t>The Council of Chief State School Officers (CCSSO) Accessibility Manual - How to Select, Administer, and Evaluate Use of Accessibility Supports for Instruction and Assessment of All Students</a:t>
            </a:r>
            <a:endParaRPr lang="en-US" dirty="0"/>
          </a:p>
          <a:p>
            <a:r>
              <a:rPr lang="en-US" dirty="0"/>
              <a:t>Ways to see tools in action:</a:t>
            </a:r>
          </a:p>
          <a:p>
            <a:pPr lvl="1"/>
            <a:r>
              <a:rPr lang="en-US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  <a:hlinkClick r:id="rId4"/>
              </a:rPr>
              <a:t>Videos from California Assessment of Student Performance and Progress (CAASPP)</a:t>
            </a:r>
            <a:endParaRPr lang="en-US" b="0" i="0" dirty="0">
              <a:solidFill>
                <a:srgbClr val="363636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 dirty="0">
                <a:solidFill>
                  <a:srgbClr val="363636"/>
                </a:solidFill>
                <a:latin typeface="Open Sans" panose="020B0606030504020204" pitchFamily="34" charset="0"/>
                <a:hlinkClick r:id="rId5"/>
              </a:rPr>
              <a:t>Practice tests </a:t>
            </a:r>
            <a:r>
              <a:rPr lang="en-US" dirty="0">
                <a:solidFill>
                  <a:srgbClr val="363636"/>
                </a:solidFill>
                <a:latin typeface="Open Sans" panose="020B0606030504020204" pitchFamily="34" charset="0"/>
              </a:rPr>
              <a:t>(</a:t>
            </a:r>
            <a:r>
              <a:rPr lang="en-US" dirty="0">
                <a:solidFill>
                  <a:srgbClr val="363636"/>
                </a:solidFill>
                <a:latin typeface="Open Sans" panose="020B0606030504020204" pitchFamily="34" charset="0"/>
                <a:hlinkClick r:id="rId6"/>
              </a:rPr>
              <a:t>instructions</a:t>
            </a:r>
            <a:r>
              <a:rPr lang="en-US" dirty="0">
                <a:solidFill>
                  <a:srgbClr val="363636"/>
                </a:solidFill>
                <a:latin typeface="Open Sans" panose="020B0606030504020204" pitchFamily="34" charset="0"/>
              </a:rPr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E6F94-6108-4038-8DE0-DAB3A0EC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A42F8-2964-4E3D-820D-E6D27B88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SBA/WCAS Dropdown Selection Options in Special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0FCAC4-7A4D-4D0B-A14D-969C848F7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GTSA for information on all tools and supports, including those that are not included in IEP/504 dropdown boxes.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085DF-28FF-4F2E-893E-4BE69A21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4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15" y="201494"/>
            <a:ext cx="3895794" cy="61548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Noise Buffers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Designated Support</a:t>
            </a:r>
          </a:p>
          <a:p>
            <a:pPr marL="0" indent="0">
              <a:buNone/>
            </a:pPr>
            <a:r>
              <a:rPr lang="en-US" sz="2000" b="1" dirty="0"/>
              <a:t>Description</a:t>
            </a:r>
            <a:r>
              <a:rPr lang="en-US" sz="2000" dirty="0"/>
              <a:t>: </a:t>
            </a:r>
            <a:r>
              <a:rPr lang="en-US" sz="1800" dirty="0"/>
              <a:t>Students use noise buffers (i.e. headphones)to block external sounds.</a:t>
            </a:r>
          </a:p>
          <a:p>
            <a:pPr marL="0" indent="0">
              <a:buNone/>
            </a:pPr>
            <a:r>
              <a:rPr lang="en-US" sz="2000" b="1" dirty="0"/>
              <a:t>Recommended for Students with</a:t>
            </a:r>
            <a:r>
              <a:rPr lang="en-US" sz="1900" b="1" dirty="0"/>
              <a:t>: </a:t>
            </a:r>
          </a:p>
          <a:p>
            <a:r>
              <a:rPr lang="en-US" sz="1900" dirty="0"/>
              <a:t>attention difficulties (distracted by external noises)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BE870-3A12-4CB9-9926-70959B87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43409" y="201494"/>
            <a:ext cx="4002681" cy="61548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Separate Setting (Small Group)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 Any alteration of test setting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attention difficulties (easily distracted or may distract others) </a:t>
            </a:r>
          </a:p>
          <a:p>
            <a:r>
              <a:rPr lang="en-US" sz="1800" dirty="0"/>
              <a:t>Scribe</a:t>
            </a:r>
          </a:p>
          <a:p>
            <a:r>
              <a:rPr lang="en-US" sz="1800" dirty="0"/>
              <a:t>Read Aloud (human reader)</a:t>
            </a:r>
          </a:p>
          <a:p>
            <a:r>
              <a:rPr lang="en-US" sz="1800" dirty="0"/>
              <a:t>Read Aloud- Student (whisper phone)</a:t>
            </a:r>
          </a:p>
          <a:p>
            <a:r>
              <a:rPr lang="en-US" sz="1800" dirty="0"/>
              <a:t>Simplified Directions</a:t>
            </a:r>
          </a:p>
          <a:p>
            <a:r>
              <a:rPr lang="en-US" sz="1800" dirty="0"/>
              <a:t>Frequent breaks 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9765F51-F207-4A1B-B1CD-BD9606C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6" y="3093499"/>
            <a:ext cx="1631824" cy="1557226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6E356D4D-B56B-46CF-9B72-0D2A1076B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40" y="4518839"/>
            <a:ext cx="1848744" cy="15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7324E-D4A6-4452-B7CD-A064135838F4}"/>
              </a:ext>
            </a:extLst>
          </p:cNvPr>
          <p:cNvSpPr txBox="1"/>
          <p:nvPr/>
        </p:nvSpPr>
        <p:spPr>
          <a:xfrm>
            <a:off x="138494" y="197572"/>
            <a:ext cx="513410" cy="6524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ATTENTION ISSUES</a:t>
            </a:r>
          </a:p>
        </p:txBody>
      </p:sp>
    </p:spTree>
    <p:extLst>
      <p:ext uri="{BB962C8B-B14F-4D97-AF65-F5344CB8AC3E}">
        <p14:creationId xmlns:p14="http://schemas.microsoft.com/office/powerpoint/2010/main" val="16352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715B-8E92-4301-91A9-11530FAA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47" y="278081"/>
            <a:ext cx="7886700" cy="122999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Streamline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SBA; WCAS 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Embedded Designated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700C-F217-429C-87E9-388DEC46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47" y="1417586"/>
            <a:ext cx="7886700" cy="27688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b="1" dirty="0"/>
              <a:t>Description</a:t>
            </a:r>
            <a:r>
              <a:rPr lang="en-US" sz="2100" dirty="0"/>
              <a:t>:  Displays the items below the stimuli instead of side by side. </a:t>
            </a:r>
            <a:r>
              <a:rPr lang="en-US" sz="2100" dirty="0">
                <a:hlinkClick r:id="rId2"/>
              </a:rPr>
              <a:t>Video clip</a:t>
            </a: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Note:</a:t>
            </a:r>
          </a:p>
          <a:p>
            <a:r>
              <a:rPr lang="en-US" sz="2100" dirty="0"/>
              <a:t>Students often find Streamline Interface challenging to use– students must be given an opportunity to practice using this accommodation extensively.</a:t>
            </a:r>
          </a:p>
          <a:p>
            <a:r>
              <a:rPr lang="en-US" sz="2100" dirty="0"/>
              <a:t>Appears automatically when “zoom test level with streamline” or “Translations (dual language) Test Spanish” are coded.</a:t>
            </a:r>
          </a:p>
          <a:p>
            <a:pPr marL="0" indent="0">
              <a:buNone/>
            </a:pPr>
            <a:r>
              <a:rPr lang="en-US" sz="2100" b="1" dirty="0"/>
              <a:t>Recommended for Students with:  </a:t>
            </a:r>
          </a:p>
          <a:p>
            <a:r>
              <a:rPr lang="en-US" sz="2100" dirty="0"/>
              <a:t>specific learning and/or reading disabilities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       Regular Screen:			                Streamline: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6D033-B96B-4DC8-919A-8FE608CF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75FA0-3E64-414D-BDF3-20F431A82B0E}"/>
              </a:ext>
            </a:extLst>
          </p:cNvPr>
          <p:cNvSpPr/>
          <p:nvPr/>
        </p:nvSpPr>
        <p:spPr>
          <a:xfrm>
            <a:off x="1251586" y="4170946"/>
            <a:ext cx="1686560" cy="184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83606-7DD2-4973-AD5E-627587152E15}"/>
              </a:ext>
            </a:extLst>
          </p:cNvPr>
          <p:cNvSpPr/>
          <p:nvPr/>
        </p:nvSpPr>
        <p:spPr>
          <a:xfrm>
            <a:off x="3018799" y="4159290"/>
            <a:ext cx="1503680" cy="5976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1EFDC-F716-4E83-B184-EA61373281F5}"/>
              </a:ext>
            </a:extLst>
          </p:cNvPr>
          <p:cNvSpPr/>
          <p:nvPr/>
        </p:nvSpPr>
        <p:spPr>
          <a:xfrm>
            <a:off x="3030690" y="4829471"/>
            <a:ext cx="1503680" cy="5432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07C0C-9737-4231-9E9C-1E6509198ADC}"/>
              </a:ext>
            </a:extLst>
          </p:cNvPr>
          <p:cNvSpPr/>
          <p:nvPr/>
        </p:nvSpPr>
        <p:spPr>
          <a:xfrm>
            <a:off x="3031976" y="5471426"/>
            <a:ext cx="1503680" cy="5432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783BDC-A068-49F9-ACAC-8C760132BF8D}"/>
              </a:ext>
            </a:extLst>
          </p:cNvPr>
          <p:cNvSpPr/>
          <p:nvPr/>
        </p:nvSpPr>
        <p:spPr>
          <a:xfrm>
            <a:off x="5329273" y="4170946"/>
            <a:ext cx="3313430" cy="756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Passage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C581C7-5B6B-4ED0-9C9A-F018D415CB3F}"/>
              </a:ext>
            </a:extLst>
          </p:cNvPr>
          <p:cNvSpPr/>
          <p:nvPr/>
        </p:nvSpPr>
        <p:spPr>
          <a:xfrm>
            <a:off x="5339919" y="4977928"/>
            <a:ext cx="3313430" cy="279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1AC615-2C21-4EA4-AA76-18F180F10F52}"/>
              </a:ext>
            </a:extLst>
          </p:cNvPr>
          <p:cNvSpPr/>
          <p:nvPr/>
        </p:nvSpPr>
        <p:spPr>
          <a:xfrm>
            <a:off x="5341832" y="5684992"/>
            <a:ext cx="3313430" cy="2799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0DC11-B18B-48F7-AAFF-616BA517B728}"/>
              </a:ext>
            </a:extLst>
          </p:cNvPr>
          <p:cNvSpPr/>
          <p:nvPr/>
        </p:nvSpPr>
        <p:spPr>
          <a:xfrm>
            <a:off x="5339910" y="5331460"/>
            <a:ext cx="3313430" cy="279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00BF8-C676-40B7-9BFC-274E11CE611E}"/>
              </a:ext>
            </a:extLst>
          </p:cNvPr>
          <p:cNvSpPr txBox="1"/>
          <p:nvPr/>
        </p:nvSpPr>
        <p:spPr>
          <a:xfrm>
            <a:off x="177849" y="197574"/>
            <a:ext cx="513410" cy="6524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ATTENTION ISSUES</a:t>
            </a:r>
          </a:p>
        </p:txBody>
      </p:sp>
    </p:spTree>
    <p:extLst>
      <p:ext uri="{BB962C8B-B14F-4D97-AF65-F5344CB8AC3E}">
        <p14:creationId xmlns:p14="http://schemas.microsoft.com/office/powerpoint/2010/main" val="53956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00" y="150264"/>
            <a:ext cx="3848955" cy="65147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ASL Video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Accommodation 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Test content is translated into ASL displayed in a video. ASL human signer and the signed test content are viewed on the same screen. </a:t>
            </a:r>
            <a:r>
              <a:rPr lang="en-US" sz="1800" dirty="0">
                <a:hlinkClick r:id="rId3"/>
              </a:rPr>
              <a:t>Video clip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Recommended for Students with:  </a:t>
            </a:r>
          </a:p>
          <a:p>
            <a:r>
              <a:rPr lang="en-US" sz="1800" dirty="0"/>
              <a:t>hearing impairments, who use ASL as their primary form of communication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71F94-0490-4374-AE25-53956E54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5054859" y="137860"/>
            <a:ext cx="3848954" cy="6514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ASL (Human Signer)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Test content is translated into ASL by a human signer. </a:t>
            </a:r>
          </a:p>
          <a:p>
            <a:pPr marL="0" indent="0">
              <a:buNone/>
            </a:pPr>
            <a:r>
              <a:rPr lang="en-US" sz="1800" b="1" dirty="0"/>
              <a:t>Recommended for Students with:  </a:t>
            </a:r>
          </a:p>
          <a:p>
            <a:r>
              <a:rPr lang="en-US" sz="1800" dirty="0"/>
              <a:t>hearing impairments, who use ASL as their primary form of communication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02116FD6-70E2-4553-8CD6-32447F1F6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62" y="3878219"/>
            <a:ext cx="1514688" cy="2462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CD708C-6A08-4B1C-939E-B7B4859BAE54}"/>
              </a:ext>
            </a:extLst>
          </p:cNvPr>
          <p:cNvSpPr txBox="1"/>
          <p:nvPr/>
        </p:nvSpPr>
        <p:spPr>
          <a:xfrm>
            <a:off x="123825" y="137862"/>
            <a:ext cx="513410" cy="6514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HEARING IMPAIRMENT</a:t>
            </a:r>
          </a:p>
        </p:txBody>
      </p:sp>
    </p:spTree>
    <p:extLst>
      <p:ext uri="{BB962C8B-B14F-4D97-AF65-F5344CB8AC3E}">
        <p14:creationId xmlns:p14="http://schemas.microsoft.com/office/powerpoint/2010/main" val="178464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6C4B21A9-1A05-46C1-986A-BDF8A8A64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71" y="3311301"/>
            <a:ext cx="5685991" cy="30274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A30CDD-473D-4495-BA29-2B455E1BE45D}"/>
              </a:ext>
            </a:extLst>
          </p:cNvPr>
          <p:cNvSpPr txBox="1">
            <a:spLocks/>
          </p:cNvSpPr>
          <p:nvPr/>
        </p:nvSpPr>
        <p:spPr>
          <a:xfrm>
            <a:off x="1022391" y="191389"/>
            <a:ext cx="7860352" cy="65249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Closed Captioning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Math and ELA CAT (Listening)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Accommodation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Printed text that appears on the computer screen as audio materials are presented. </a:t>
            </a:r>
            <a:r>
              <a:rPr lang="en-US" sz="1800" dirty="0">
                <a:hlinkClick r:id="rId3"/>
              </a:rPr>
              <a:t>Video clip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If you choose closed  captioning and ASL video, the closed captioning will appear and may block the ASL video.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 hearing impairments.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C4593-5B70-4490-92A1-087352FDE09D}"/>
              </a:ext>
            </a:extLst>
          </p:cNvPr>
          <p:cNvSpPr txBox="1"/>
          <p:nvPr/>
        </p:nvSpPr>
        <p:spPr>
          <a:xfrm>
            <a:off x="160808" y="191389"/>
            <a:ext cx="513410" cy="6524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HEARING IMPAIREMENT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A97F8-F8F4-47F9-A2EF-4F6FA42E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715B-8E92-4301-91A9-11530FAA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86" y="365127"/>
            <a:ext cx="7886700" cy="106610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Alternate Response Options 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SBA; WCAS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Non-Embedded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700C-F217-429C-87E9-388DEC46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60" y="1431235"/>
            <a:ext cx="7886700" cy="4745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000" b="1" dirty="0"/>
              <a:t>Description</a:t>
            </a:r>
            <a:r>
              <a:rPr lang="en-US" sz="2000" dirty="0"/>
              <a:t>: Alternate response options include but are not limited to adapted keyboards, large keyboards, </a:t>
            </a:r>
            <a:r>
              <a:rPr lang="en-US" sz="2000" dirty="0" err="1"/>
              <a:t>StickyKeys</a:t>
            </a:r>
            <a:r>
              <a:rPr lang="en-US" sz="2000" dirty="0"/>
              <a:t>, MouseKeys, </a:t>
            </a:r>
            <a:r>
              <a:rPr lang="en-US" sz="2000" dirty="0" err="1"/>
              <a:t>FilterKeys</a:t>
            </a:r>
            <a:r>
              <a:rPr lang="en-US" sz="2000" dirty="0"/>
              <a:t>, adapted mouse, touch screen, head wand, and switches.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Recommended for Students with:</a:t>
            </a:r>
          </a:p>
          <a:p>
            <a:r>
              <a:rPr lang="en-US" sz="2000" dirty="0"/>
              <a:t>physical disabilities (including both fine motor and gross motor skills)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58CD3-41C1-490E-9F72-80B5F6C9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7D8EBF7-7409-47E9-B3AA-A5C03F0B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6" y="4003933"/>
            <a:ext cx="2791165" cy="1644983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4BA44E10-FF64-4207-85F3-F74061E30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11" y="5085982"/>
            <a:ext cx="2116934" cy="1350458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C4727D5-C21E-45F1-82BF-482A88F46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93" y="4325535"/>
            <a:ext cx="2487184" cy="1879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0B125-AB55-4AE1-B0E4-C73C7681C3C3}"/>
              </a:ext>
            </a:extLst>
          </p:cNvPr>
          <p:cNvSpPr txBox="1"/>
          <p:nvPr/>
        </p:nvSpPr>
        <p:spPr>
          <a:xfrm>
            <a:off x="123825" y="137862"/>
            <a:ext cx="513410" cy="6514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86988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43FE7C-C208-45A8-ABF9-F9901755F68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0097DB-2D1D-4216-B211-24D1F9C66692}"/>
              </a:ext>
            </a:extLst>
          </p:cNvPr>
          <p:cNvSpPr txBox="1">
            <a:spLocks/>
          </p:cNvSpPr>
          <p:nvPr/>
        </p:nvSpPr>
        <p:spPr>
          <a:xfrm>
            <a:off x="818732" y="212648"/>
            <a:ext cx="3891493" cy="64399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Abacus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Description</a:t>
            </a:r>
            <a:r>
              <a:rPr lang="en-US" sz="1800" b="1" dirty="0"/>
              <a:t>: </a:t>
            </a:r>
            <a:r>
              <a:rPr lang="en-US" sz="1800" dirty="0"/>
              <a:t>This tool may be used in place of scratch paper for students who typically use an abacus.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 err="1"/>
              <a:t>Rekenrek</a:t>
            </a:r>
            <a:r>
              <a:rPr lang="en-US" sz="1800" dirty="0"/>
              <a:t> are also permitted.</a:t>
            </a:r>
          </a:p>
          <a:p>
            <a:r>
              <a:rPr lang="en-US" sz="1800" dirty="0"/>
              <a:t>Student must be familiar with an abacus and use it regularly.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dirty="0"/>
              <a:t>visual impairments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CDC43249-3D16-434B-8C03-D41E8A140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7" y="4885704"/>
            <a:ext cx="2177415" cy="118089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130D5B-2E94-43F8-B580-F8DBB079CDC9}"/>
              </a:ext>
            </a:extLst>
          </p:cNvPr>
          <p:cNvSpPr txBox="1">
            <a:spLocks/>
          </p:cNvSpPr>
          <p:nvPr/>
        </p:nvSpPr>
        <p:spPr>
          <a:xfrm>
            <a:off x="4957404" y="212651"/>
            <a:ext cx="3891493" cy="6437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Braille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Test provided in braille format.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Paper braille as well as online test braille options, and braille tools available.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 visual impairments (who can read text via braille well)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C2CD2-0C1C-48CF-BF93-D8AE20C0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8A8C-D875-4090-B704-99A32F88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02" y="338230"/>
            <a:ext cx="7886700" cy="82757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Color Contrast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SBA; WCAS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Embedded Designated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BB4D-C383-440E-AA77-041F50E7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62" y="1345175"/>
            <a:ext cx="7886700" cy="499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Enables staff to select alternate background and font color, based on student need. Student cannot adjust the color scheme. </a:t>
            </a:r>
            <a:r>
              <a:rPr lang="en-US" sz="1800" dirty="0">
                <a:hlinkClick r:id="rId3"/>
              </a:rPr>
              <a:t>Video clip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Note:  </a:t>
            </a:r>
          </a:p>
          <a:p>
            <a:pPr lvl="1"/>
            <a:r>
              <a:rPr lang="en-US" sz="1800" dirty="0"/>
              <a:t>Staff member must sit with student to select desired color scheme.</a:t>
            </a:r>
          </a:p>
          <a:p>
            <a:pPr lvl="1"/>
            <a:r>
              <a:rPr lang="en-US" sz="1800" dirty="0"/>
              <a:t>When box is checked in IEP/504, the color scheme will be changed to medium grey on dark grey (see below). If the student needs a different color scheme you must have a school coordinator code it manually in TIDE.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 </a:t>
            </a:r>
          </a:p>
          <a:p>
            <a:pPr lvl="1"/>
            <a:r>
              <a:rPr lang="en-US" sz="1800" dirty="0"/>
              <a:t>attention difficulties</a:t>
            </a:r>
          </a:p>
          <a:p>
            <a:pPr lvl="1"/>
            <a:r>
              <a:rPr lang="en-US" sz="1800" dirty="0"/>
              <a:t>visual impairments or other print disabilities (including learning disabilities)</a:t>
            </a:r>
          </a:p>
          <a:p>
            <a:pPr marL="0" indent="0">
              <a:buNone/>
            </a:pPr>
            <a:r>
              <a:rPr lang="en-US" sz="1800" b="1" dirty="0"/>
              <a:t>Sample: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8087D-5379-4D52-91DD-28C2C29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62322A7-6444-47AE-8B14-C02C864B7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1" y="4973771"/>
            <a:ext cx="3140949" cy="16214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0B1FFA-F53D-4E66-A453-C029268305C5}"/>
              </a:ext>
            </a:extLst>
          </p:cNvPr>
          <p:cNvGrpSpPr/>
          <p:nvPr/>
        </p:nvGrpSpPr>
        <p:grpSpPr>
          <a:xfrm>
            <a:off x="1968465" y="4980531"/>
            <a:ext cx="1794055" cy="1614649"/>
            <a:chOff x="2889705" y="4434839"/>
            <a:chExt cx="1794055" cy="1614649"/>
          </a:xfrm>
        </p:grpSpPr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FF353DA6-7A0B-4FB9-80D7-C46A39C58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705" y="4434839"/>
              <a:ext cx="1794055" cy="1614649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272084-4C21-44BA-AACF-3E8FE6CA4A3D}"/>
                </a:ext>
              </a:extLst>
            </p:cNvPr>
            <p:cNvSpPr/>
            <p:nvPr/>
          </p:nvSpPr>
          <p:spPr>
            <a:xfrm>
              <a:off x="2987040" y="5689600"/>
              <a:ext cx="1087120" cy="28448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2F1654-6DAF-424A-B0D2-A49458CEA26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</p:spTree>
    <p:extLst>
      <p:ext uri="{BB962C8B-B14F-4D97-AF65-F5344CB8AC3E}">
        <p14:creationId xmlns:p14="http://schemas.microsoft.com/office/powerpoint/2010/main" val="57322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788491" y="210430"/>
            <a:ext cx="3957177" cy="6437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Magnification Assistive Tech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 Non-embedded magnification software, or physical magnifier. 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Special Services will also code for Permissive Mode, which is required for outside software to work when the Secure Browser is open.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visual impairments or other print disabilities (including learning disabilities)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1E871-944B-4406-9649-BF2808436F2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852240-36B7-4CAA-9A86-300DD5DE5013}"/>
              </a:ext>
            </a:extLst>
          </p:cNvPr>
          <p:cNvSpPr txBox="1">
            <a:spLocks/>
          </p:cNvSpPr>
          <p:nvPr/>
        </p:nvSpPr>
        <p:spPr>
          <a:xfrm>
            <a:off x="4943454" y="210430"/>
            <a:ext cx="3957177" cy="64380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Zoom 3x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Universal Tool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 Set whole test to default to 3x zoom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Will require significant scrolling</a:t>
            </a:r>
          </a:p>
          <a:p>
            <a:r>
              <a:rPr lang="en-US" sz="1800" dirty="0"/>
              <a:t>Students can select to increase the text and graphics using the Zoom Out and Zoom In by up to 3x.</a:t>
            </a:r>
          </a:p>
          <a:p>
            <a:r>
              <a:rPr lang="en-US" sz="1800" dirty="0"/>
              <a:t>An additional embedded zoom tool is available for hand coding: “Zoom test level with streamline”. It allows zooming 5x-20x, but changes the screen composition.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visual impairments or other print disabilities (including learning disabilities)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B00F4-1271-4E3D-A2C0-490075DD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9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A911-6BFA-4948-803C-5CDF58B0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5-Step Decision Making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8718A-C575-49A5-B131-5783E883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A73C9-28D1-4057-AB7E-7E8AADE6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7" y="1365316"/>
            <a:ext cx="5705861" cy="480453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89B8CE8-5EE7-4B4B-877C-561EB7FE1A37}"/>
              </a:ext>
            </a:extLst>
          </p:cNvPr>
          <p:cNvSpPr/>
          <p:nvPr/>
        </p:nvSpPr>
        <p:spPr>
          <a:xfrm>
            <a:off x="6334511" y="1488615"/>
            <a:ext cx="2497322" cy="2796251"/>
          </a:xfrm>
          <a:prstGeom prst="wedgeRoundRectCallout">
            <a:avLst>
              <a:gd name="adj1" fmla="val -72775"/>
              <a:gd name="adj2" fmla="val 5983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2497322"/>
                      <a:gd name="connsiteY0" fmla="*/ 416229 h 2796251"/>
                      <a:gd name="connsiteX1" fmla="*/ 416229 w 2497322"/>
                      <a:gd name="connsiteY1" fmla="*/ 0 h 2796251"/>
                      <a:gd name="connsiteX2" fmla="*/ 416220 w 2497322"/>
                      <a:gd name="connsiteY2" fmla="*/ 0 h 2796251"/>
                      <a:gd name="connsiteX3" fmla="*/ 416220 w 2497322"/>
                      <a:gd name="connsiteY3" fmla="*/ 0 h 2796251"/>
                      <a:gd name="connsiteX4" fmla="*/ 1040551 w 2497322"/>
                      <a:gd name="connsiteY4" fmla="*/ 0 h 2796251"/>
                      <a:gd name="connsiteX5" fmla="*/ 1529606 w 2497322"/>
                      <a:gd name="connsiteY5" fmla="*/ 0 h 2796251"/>
                      <a:gd name="connsiteX6" fmla="*/ 2081093 w 2497322"/>
                      <a:gd name="connsiteY6" fmla="*/ 0 h 2796251"/>
                      <a:gd name="connsiteX7" fmla="*/ 2497322 w 2497322"/>
                      <a:gd name="connsiteY7" fmla="*/ 416229 h 2796251"/>
                      <a:gd name="connsiteX8" fmla="*/ 2497322 w 2497322"/>
                      <a:gd name="connsiteY8" fmla="*/ 1035837 h 2796251"/>
                      <a:gd name="connsiteX9" fmla="*/ 2497322 w 2497322"/>
                      <a:gd name="connsiteY9" fmla="*/ 1631146 h 2796251"/>
                      <a:gd name="connsiteX10" fmla="*/ 2497322 w 2497322"/>
                      <a:gd name="connsiteY10" fmla="*/ 1631146 h 2796251"/>
                      <a:gd name="connsiteX11" fmla="*/ 2497322 w 2497322"/>
                      <a:gd name="connsiteY11" fmla="*/ 2330209 h 2796251"/>
                      <a:gd name="connsiteX12" fmla="*/ 2497322 w 2497322"/>
                      <a:gd name="connsiteY12" fmla="*/ 2380022 h 2796251"/>
                      <a:gd name="connsiteX13" fmla="*/ 2081093 w 2497322"/>
                      <a:gd name="connsiteY13" fmla="*/ 2796251 h 2796251"/>
                      <a:gd name="connsiteX14" fmla="*/ 1581633 w 2497322"/>
                      <a:gd name="connsiteY14" fmla="*/ 2796251 h 2796251"/>
                      <a:gd name="connsiteX15" fmla="*/ 1040551 w 2497322"/>
                      <a:gd name="connsiteY15" fmla="*/ 2796251 h 2796251"/>
                      <a:gd name="connsiteX16" fmla="*/ 416220 w 2497322"/>
                      <a:gd name="connsiteY16" fmla="*/ 2796251 h 2796251"/>
                      <a:gd name="connsiteX17" fmla="*/ 416220 w 2497322"/>
                      <a:gd name="connsiteY17" fmla="*/ 2796251 h 2796251"/>
                      <a:gd name="connsiteX18" fmla="*/ 416229 w 2497322"/>
                      <a:gd name="connsiteY18" fmla="*/ 2796251 h 2796251"/>
                      <a:gd name="connsiteX19" fmla="*/ 0 w 2497322"/>
                      <a:gd name="connsiteY19" fmla="*/ 2380022 h 2796251"/>
                      <a:gd name="connsiteX20" fmla="*/ 0 w 2497322"/>
                      <a:gd name="connsiteY20" fmla="*/ 2330209 h 2796251"/>
                      <a:gd name="connsiteX21" fmla="*/ -278695 w 2497322"/>
                      <a:gd name="connsiteY21" fmla="*/ 2693380 h 2796251"/>
                      <a:gd name="connsiteX22" fmla="*/ -568765 w 2497322"/>
                      <a:gd name="connsiteY22" fmla="*/ 3071374 h 2796251"/>
                      <a:gd name="connsiteX23" fmla="*/ -390552 w 2497322"/>
                      <a:gd name="connsiteY23" fmla="*/ 2620103 h 2796251"/>
                      <a:gd name="connsiteX24" fmla="*/ -206651 w 2497322"/>
                      <a:gd name="connsiteY24" fmla="*/ 2154429 h 2796251"/>
                      <a:gd name="connsiteX25" fmla="*/ 0 w 2497322"/>
                      <a:gd name="connsiteY25" fmla="*/ 1631146 h 2796251"/>
                      <a:gd name="connsiteX26" fmla="*/ 0 w 2497322"/>
                      <a:gd name="connsiteY26" fmla="*/ 1011538 h 2796251"/>
                      <a:gd name="connsiteX27" fmla="*/ 0 w 2497322"/>
                      <a:gd name="connsiteY27" fmla="*/ 416229 h 2796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497322" h="2796251" fill="none" extrusionOk="0">
                        <a:moveTo>
                          <a:pt x="0" y="416229"/>
                        </a:moveTo>
                        <a:cubicBezTo>
                          <a:pt x="-6085" y="213803"/>
                          <a:pt x="202718" y="38499"/>
                          <a:pt x="416229" y="0"/>
                        </a:cubicBezTo>
                        <a:lnTo>
                          <a:pt x="416220" y="0"/>
                        </a:lnTo>
                        <a:lnTo>
                          <a:pt x="416220" y="0"/>
                        </a:lnTo>
                        <a:cubicBezTo>
                          <a:pt x="662690" y="24623"/>
                          <a:pt x="877502" y="22752"/>
                          <a:pt x="1040551" y="0"/>
                        </a:cubicBezTo>
                        <a:cubicBezTo>
                          <a:pt x="1165956" y="-19722"/>
                          <a:pt x="1321793" y="7704"/>
                          <a:pt x="1529606" y="0"/>
                        </a:cubicBezTo>
                        <a:cubicBezTo>
                          <a:pt x="1737420" y="-7704"/>
                          <a:pt x="1899776" y="10814"/>
                          <a:pt x="2081093" y="0"/>
                        </a:cubicBezTo>
                        <a:cubicBezTo>
                          <a:pt x="2330904" y="-53147"/>
                          <a:pt x="2499792" y="195930"/>
                          <a:pt x="2497322" y="416229"/>
                        </a:cubicBezTo>
                        <a:cubicBezTo>
                          <a:pt x="2496661" y="682186"/>
                          <a:pt x="2511496" y="859583"/>
                          <a:pt x="2497322" y="1035837"/>
                        </a:cubicBezTo>
                        <a:cubicBezTo>
                          <a:pt x="2483148" y="1212091"/>
                          <a:pt x="2506076" y="1356190"/>
                          <a:pt x="2497322" y="1631146"/>
                        </a:cubicBezTo>
                        <a:lnTo>
                          <a:pt x="2497322" y="1631146"/>
                        </a:lnTo>
                        <a:cubicBezTo>
                          <a:pt x="2480377" y="1949030"/>
                          <a:pt x="2498849" y="2091435"/>
                          <a:pt x="2497322" y="2330209"/>
                        </a:cubicBezTo>
                        <a:cubicBezTo>
                          <a:pt x="2496281" y="2352259"/>
                          <a:pt x="2495644" y="2355973"/>
                          <a:pt x="2497322" y="2380022"/>
                        </a:cubicBezTo>
                        <a:cubicBezTo>
                          <a:pt x="2483866" y="2592922"/>
                          <a:pt x="2303455" y="2802429"/>
                          <a:pt x="2081093" y="2796251"/>
                        </a:cubicBezTo>
                        <a:cubicBezTo>
                          <a:pt x="1877349" y="2779420"/>
                          <a:pt x="1763179" y="2785152"/>
                          <a:pt x="1581633" y="2796251"/>
                        </a:cubicBezTo>
                        <a:cubicBezTo>
                          <a:pt x="1400087" y="2807350"/>
                          <a:pt x="1296830" y="2770392"/>
                          <a:pt x="1040551" y="2796251"/>
                        </a:cubicBezTo>
                        <a:cubicBezTo>
                          <a:pt x="909982" y="2813306"/>
                          <a:pt x="714510" y="2815096"/>
                          <a:pt x="416220" y="2796251"/>
                        </a:cubicBezTo>
                        <a:lnTo>
                          <a:pt x="416220" y="2796251"/>
                        </a:lnTo>
                        <a:lnTo>
                          <a:pt x="416229" y="2796251"/>
                        </a:lnTo>
                        <a:cubicBezTo>
                          <a:pt x="160521" y="2805317"/>
                          <a:pt x="15691" y="2622517"/>
                          <a:pt x="0" y="2380022"/>
                        </a:cubicBezTo>
                        <a:cubicBezTo>
                          <a:pt x="1174" y="2364710"/>
                          <a:pt x="297" y="2348014"/>
                          <a:pt x="0" y="2330209"/>
                        </a:cubicBezTo>
                        <a:cubicBezTo>
                          <a:pt x="-77081" y="2422416"/>
                          <a:pt x="-171358" y="2577997"/>
                          <a:pt x="-278695" y="2693380"/>
                        </a:cubicBezTo>
                        <a:cubicBezTo>
                          <a:pt x="-386032" y="2808763"/>
                          <a:pt x="-496099" y="2992778"/>
                          <a:pt x="-568765" y="3071374"/>
                        </a:cubicBezTo>
                        <a:cubicBezTo>
                          <a:pt x="-501062" y="2946879"/>
                          <a:pt x="-467665" y="2802978"/>
                          <a:pt x="-390552" y="2620103"/>
                        </a:cubicBezTo>
                        <a:cubicBezTo>
                          <a:pt x="-313439" y="2437228"/>
                          <a:pt x="-262591" y="2363747"/>
                          <a:pt x="-206651" y="2154429"/>
                        </a:cubicBezTo>
                        <a:cubicBezTo>
                          <a:pt x="-150711" y="1945111"/>
                          <a:pt x="-86194" y="1825181"/>
                          <a:pt x="0" y="1631146"/>
                        </a:cubicBezTo>
                        <a:cubicBezTo>
                          <a:pt x="-3191" y="1428559"/>
                          <a:pt x="-25296" y="1185969"/>
                          <a:pt x="0" y="1011538"/>
                        </a:cubicBezTo>
                        <a:cubicBezTo>
                          <a:pt x="25296" y="837107"/>
                          <a:pt x="-22933" y="566756"/>
                          <a:pt x="0" y="416229"/>
                        </a:cubicBezTo>
                        <a:close/>
                      </a:path>
                      <a:path w="2497322" h="2796251" stroke="0" extrusionOk="0">
                        <a:moveTo>
                          <a:pt x="0" y="416229"/>
                        </a:moveTo>
                        <a:cubicBezTo>
                          <a:pt x="-20352" y="221155"/>
                          <a:pt x="192603" y="-4228"/>
                          <a:pt x="416229" y="0"/>
                        </a:cubicBezTo>
                        <a:lnTo>
                          <a:pt x="416220" y="0"/>
                        </a:lnTo>
                        <a:lnTo>
                          <a:pt x="416220" y="0"/>
                        </a:lnTo>
                        <a:cubicBezTo>
                          <a:pt x="561232" y="-26278"/>
                          <a:pt x="895875" y="-30415"/>
                          <a:pt x="1040551" y="0"/>
                        </a:cubicBezTo>
                        <a:cubicBezTo>
                          <a:pt x="1268292" y="25588"/>
                          <a:pt x="1382504" y="-20744"/>
                          <a:pt x="1560822" y="0"/>
                        </a:cubicBezTo>
                        <a:cubicBezTo>
                          <a:pt x="1739140" y="20744"/>
                          <a:pt x="1856366" y="-25547"/>
                          <a:pt x="2081093" y="0"/>
                        </a:cubicBezTo>
                        <a:cubicBezTo>
                          <a:pt x="2259254" y="-17787"/>
                          <a:pt x="2480900" y="229841"/>
                          <a:pt x="2497322" y="416229"/>
                        </a:cubicBezTo>
                        <a:cubicBezTo>
                          <a:pt x="2492402" y="648439"/>
                          <a:pt x="2483246" y="800841"/>
                          <a:pt x="2497322" y="999389"/>
                        </a:cubicBezTo>
                        <a:cubicBezTo>
                          <a:pt x="2511398" y="1197937"/>
                          <a:pt x="2496467" y="1460213"/>
                          <a:pt x="2497322" y="1631146"/>
                        </a:cubicBezTo>
                        <a:lnTo>
                          <a:pt x="2497322" y="1631146"/>
                        </a:lnTo>
                        <a:cubicBezTo>
                          <a:pt x="2471915" y="1832446"/>
                          <a:pt x="2498596" y="2101584"/>
                          <a:pt x="2497322" y="2330209"/>
                        </a:cubicBezTo>
                        <a:cubicBezTo>
                          <a:pt x="2498648" y="2349204"/>
                          <a:pt x="2499718" y="2369883"/>
                          <a:pt x="2497322" y="2380022"/>
                        </a:cubicBezTo>
                        <a:cubicBezTo>
                          <a:pt x="2455373" y="2614817"/>
                          <a:pt x="2323494" y="2791048"/>
                          <a:pt x="2081093" y="2796251"/>
                        </a:cubicBezTo>
                        <a:cubicBezTo>
                          <a:pt x="1929936" y="2817418"/>
                          <a:pt x="1718859" y="2816263"/>
                          <a:pt x="1592038" y="2796251"/>
                        </a:cubicBezTo>
                        <a:cubicBezTo>
                          <a:pt x="1465217" y="2776239"/>
                          <a:pt x="1287162" y="2785796"/>
                          <a:pt x="1040551" y="2796251"/>
                        </a:cubicBezTo>
                        <a:cubicBezTo>
                          <a:pt x="757675" y="2773822"/>
                          <a:pt x="571592" y="2824480"/>
                          <a:pt x="416220" y="2796251"/>
                        </a:cubicBezTo>
                        <a:lnTo>
                          <a:pt x="416220" y="2796251"/>
                        </a:lnTo>
                        <a:lnTo>
                          <a:pt x="416229" y="2796251"/>
                        </a:lnTo>
                        <a:cubicBezTo>
                          <a:pt x="140614" y="2816683"/>
                          <a:pt x="-3945" y="2585956"/>
                          <a:pt x="0" y="2380022"/>
                        </a:cubicBezTo>
                        <a:cubicBezTo>
                          <a:pt x="-2042" y="2355962"/>
                          <a:pt x="1456" y="2350444"/>
                          <a:pt x="0" y="2330209"/>
                        </a:cubicBezTo>
                        <a:cubicBezTo>
                          <a:pt x="-67596" y="2450712"/>
                          <a:pt x="-144275" y="2509774"/>
                          <a:pt x="-278695" y="2693380"/>
                        </a:cubicBezTo>
                        <a:cubicBezTo>
                          <a:pt x="-413115" y="2876986"/>
                          <a:pt x="-458439" y="2932568"/>
                          <a:pt x="-568765" y="3071374"/>
                        </a:cubicBezTo>
                        <a:cubicBezTo>
                          <a:pt x="-516790" y="2883711"/>
                          <a:pt x="-415399" y="2733369"/>
                          <a:pt x="-384864" y="2605700"/>
                        </a:cubicBezTo>
                        <a:cubicBezTo>
                          <a:pt x="-354329" y="2478031"/>
                          <a:pt x="-241737" y="2276901"/>
                          <a:pt x="-200964" y="2140027"/>
                        </a:cubicBezTo>
                        <a:cubicBezTo>
                          <a:pt x="-160191" y="2003153"/>
                          <a:pt x="-77764" y="1833513"/>
                          <a:pt x="0" y="1631146"/>
                        </a:cubicBezTo>
                        <a:cubicBezTo>
                          <a:pt x="25766" y="1455020"/>
                          <a:pt x="21855" y="1159544"/>
                          <a:pt x="0" y="999389"/>
                        </a:cubicBezTo>
                        <a:cubicBezTo>
                          <a:pt x="-21855" y="839234"/>
                          <a:pt x="6207" y="692686"/>
                          <a:pt x="0" y="4162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Notice that the CCSSO diagram separately indicates supports for classroom use versus assessment use. </a:t>
            </a:r>
          </a:p>
        </p:txBody>
      </p:sp>
    </p:spTree>
    <p:extLst>
      <p:ext uri="{BB962C8B-B14F-4D97-AF65-F5344CB8AC3E}">
        <p14:creationId xmlns:p14="http://schemas.microsoft.com/office/powerpoint/2010/main" val="2156537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803744" y="212651"/>
            <a:ext cx="8115668" cy="64399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Print on Demand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ELA CAT 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Embedded Accommodation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/>
              <a:t>Description</a:t>
            </a:r>
            <a:r>
              <a:rPr lang="en-US" sz="2400" dirty="0"/>
              <a:t>: Students can push the print on demand button to request to print everything on their screen at any given time. </a:t>
            </a:r>
          </a:p>
          <a:p>
            <a:pPr marL="0" indent="0">
              <a:buNone/>
            </a:pPr>
            <a:r>
              <a:rPr lang="en-US" sz="2400" b="1" dirty="0"/>
              <a:t>Note:</a:t>
            </a:r>
          </a:p>
          <a:p>
            <a:r>
              <a:rPr lang="en-US" sz="2400" dirty="0"/>
              <a:t>Students must have a specific need for viewing part of the test in print.</a:t>
            </a:r>
          </a:p>
          <a:p>
            <a:r>
              <a:rPr lang="en-US" sz="2400" dirty="0"/>
              <a:t>Only students coded with this accommodation have a print on demand button.</a:t>
            </a:r>
          </a:p>
          <a:p>
            <a:r>
              <a:rPr lang="en-US" sz="2400" dirty="0"/>
              <a:t>Teacher must approve request and have access to a printer in the room.</a:t>
            </a:r>
          </a:p>
          <a:p>
            <a:r>
              <a:rPr lang="en-US" sz="2400" b="1" dirty="0"/>
              <a:t>A very small percentage </a:t>
            </a:r>
            <a:r>
              <a:rPr lang="en-US" sz="2400" dirty="0"/>
              <a:t>of students should need this accommodation. </a:t>
            </a:r>
          </a:p>
          <a:p>
            <a:pPr marL="0" indent="0">
              <a:buNone/>
            </a:pPr>
            <a:r>
              <a:rPr lang="en-US" sz="2400" b="1" dirty="0"/>
              <a:t>Recommended for Students with:</a:t>
            </a:r>
            <a:r>
              <a:rPr lang="en-US" sz="2400" dirty="0"/>
              <a:t> </a:t>
            </a:r>
          </a:p>
          <a:p>
            <a:r>
              <a:rPr lang="en-US" sz="2400" dirty="0"/>
              <a:t>visual impairments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3FE7C-C208-45A8-ABF9-F9901755F68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E7894-26B6-488A-8E54-D551CE3B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3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93" y="243332"/>
            <a:ext cx="4001388" cy="64371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100s Table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Math SBA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/>
              <a:t>Description: </a:t>
            </a:r>
            <a:r>
              <a:rPr lang="en-US" sz="1800" dirty="0"/>
              <a:t>A table listing numbers from 1–100 from WCAP Portal.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Must be the Smarter Balanced provided table.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visual processing difficulties</a:t>
            </a:r>
          </a:p>
          <a:p>
            <a:r>
              <a:rPr lang="en-US" sz="1800" dirty="0"/>
              <a:t>spatial perception difficulties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D0BE74-91E6-42EB-ADD6-E72E603A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44142" y="243334"/>
            <a:ext cx="4001387" cy="64092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Multiplication table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Math SBA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 single digit (1</a:t>
            </a:r>
            <a:r>
              <a:rPr lang="en-US" sz="1800" i="1" dirty="0"/>
              <a:t>–</a:t>
            </a:r>
            <a:r>
              <a:rPr lang="en-US" sz="1800" dirty="0"/>
              <a:t>9) multiplication table from WCAP Portal.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Must be the Smarter Balanced provided table.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documented and persistent calculation disability (i.e., dyscalculia).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F8A0AD2-8578-4F17-BFE6-6330B1A9C3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4180" r="1521" b="1043"/>
          <a:stretch/>
        </p:blipFill>
        <p:spPr>
          <a:xfrm>
            <a:off x="6056864" y="5069840"/>
            <a:ext cx="1441855" cy="1473200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6BB63C8-1E3F-4D23-B873-85D3F49E0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3724"/>
          <a:stretch/>
        </p:blipFill>
        <p:spPr>
          <a:xfrm>
            <a:off x="1605280" y="4920987"/>
            <a:ext cx="1586852" cy="162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C8DDB5-1963-4E99-AECF-206883FADF01}"/>
              </a:ext>
            </a:extLst>
          </p:cNvPr>
          <p:cNvSpPr txBox="1"/>
          <p:nvPr/>
        </p:nvSpPr>
        <p:spPr>
          <a:xfrm>
            <a:off x="123824" y="243332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8998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57" y="214506"/>
            <a:ext cx="3974566" cy="64371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Masking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Masking allows students to draw boxes over the screen to cover and reveal content as needed. </a:t>
            </a:r>
            <a:r>
              <a:rPr lang="en-US" sz="1800" dirty="0">
                <a:hlinkClick r:id="rId3"/>
              </a:rPr>
              <a:t>Video clip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endParaRPr lang="en-US" sz="1800" dirty="0"/>
          </a:p>
          <a:p>
            <a:r>
              <a:rPr lang="en-US" sz="1800" dirty="0"/>
              <a:t> attention difficulties</a:t>
            </a:r>
          </a:p>
          <a:p>
            <a:r>
              <a:rPr lang="en-US" sz="1800" dirty="0"/>
              <a:t> print disabilities (including learning disabilities)</a:t>
            </a:r>
          </a:p>
          <a:p>
            <a:r>
              <a:rPr lang="en-US" sz="1800" dirty="0"/>
              <a:t>visual impairments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1EF4F4F-0350-42F2-AB2A-7B1C9886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44848" y="212651"/>
            <a:ext cx="3974565" cy="64399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Hybrid Masking Tool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Alters line reader to show only a single line of text, while loosely obscuring the rest of the screen.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endParaRPr lang="en-US" sz="1800" dirty="0"/>
          </a:p>
          <a:p>
            <a:r>
              <a:rPr lang="en-US" sz="1800" dirty="0"/>
              <a:t>attention difficulties</a:t>
            </a:r>
          </a:p>
          <a:p>
            <a:r>
              <a:rPr lang="en-US" sz="1800" dirty="0"/>
              <a:t> print disabilities (including learning disabilities)</a:t>
            </a:r>
          </a:p>
          <a:p>
            <a:r>
              <a:rPr lang="en-US" sz="1800" dirty="0"/>
              <a:t>visual impairments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02CB4D4-1077-4274-8D11-FB6F3CAB7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/>
          <a:stretch/>
        </p:blipFill>
        <p:spPr>
          <a:xfrm>
            <a:off x="2579276" y="3877177"/>
            <a:ext cx="1774792" cy="785737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2C4BC77-78EE-4E2D-8D61-BF950AFAB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57" y="4659870"/>
            <a:ext cx="3498264" cy="182214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CE4A03-8CE8-47B1-B070-A90770500D4C}"/>
              </a:ext>
            </a:extLst>
          </p:cNvPr>
          <p:cNvSpPr/>
          <p:nvPr/>
        </p:nvSpPr>
        <p:spPr>
          <a:xfrm>
            <a:off x="2541515" y="4145999"/>
            <a:ext cx="499055" cy="5169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9B176-EDC3-4B64-81AD-AF81FD42DE96}"/>
              </a:ext>
            </a:extLst>
          </p:cNvPr>
          <p:cNvSpPr txBox="1"/>
          <p:nvPr/>
        </p:nvSpPr>
        <p:spPr>
          <a:xfrm>
            <a:off x="123824" y="243332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6AF60-FBB4-4FE8-A3B9-0D5DE90CF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844" y="3877175"/>
            <a:ext cx="1695687" cy="743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989C6B-D66B-4274-86A1-9F7DF22EE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430" y="4792551"/>
            <a:ext cx="2967396" cy="15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20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B3E6AFC5-9861-4421-8852-4F1A18FC7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r="31754"/>
          <a:stretch/>
        </p:blipFill>
        <p:spPr>
          <a:xfrm rot="5400000">
            <a:off x="5724227" y="5232617"/>
            <a:ext cx="998412" cy="1386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57" y="214506"/>
            <a:ext cx="3974566" cy="64371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Medical Supports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Allows student access to medical devices, which may include a cell phone. The device can only be used for medical purposes during testing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student will require close monitoring and separate setting.</a:t>
            </a:r>
          </a:p>
          <a:p>
            <a:pPr marL="0" indent="0">
              <a:buNone/>
            </a:pPr>
            <a:r>
              <a:rPr lang="en-US" sz="1800" dirty="0"/>
              <a:t>It is important that the student understands the device rules, as accessing the device for non-medical use will invalidate their assessment.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endParaRPr lang="en-US" sz="1800" dirty="0"/>
          </a:p>
          <a:p>
            <a:r>
              <a:rPr lang="en-US" sz="1800" dirty="0"/>
              <a:t>(most commonly) glucose or seizure monitoring needs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CB4EA-5C1B-4BCA-B801-7BDB9379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44848" y="212651"/>
            <a:ext cx="3974565" cy="64399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Mouse Pointer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Change the size or color of the mouse pointer.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  <a:r>
              <a:rPr lang="en-US" sz="1800" dirty="0"/>
              <a:t>Code in IEP/504 only if you want extra large, black. </a:t>
            </a:r>
          </a:p>
          <a:p>
            <a:pPr marL="0" indent="0">
              <a:buNone/>
            </a:pPr>
            <a:r>
              <a:rPr lang="en-US" sz="1800" dirty="0"/>
              <a:t>Code manually for any other mouse selection.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endParaRPr lang="en-US" sz="1800" dirty="0"/>
          </a:p>
          <a:p>
            <a:r>
              <a:rPr lang="en-US" sz="1800" dirty="0"/>
              <a:t>attention difficulties</a:t>
            </a:r>
          </a:p>
          <a:p>
            <a:r>
              <a:rPr lang="en-US" sz="1800" dirty="0"/>
              <a:t> print disabilities (including learning disabilities)</a:t>
            </a:r>
          </a:p>
          <a:p>
            <a:r>
              <a:rPr lang="en-US" sz="1800" dirty="0"/>
              <a:t>visual impairments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DF64F25-D5B9-46F9-999F-A6CB858BD4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3915" r="19214" b="25660"/>
          <a:stretch/>
        </p:blipFill>
        <p:spPr>
          <a:xfrm>
            <a:off x="7219269" y="4700022"/>
            <a:ext cx="1120974" cy="18026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2DEEB2-C7C6-44C5-A7D2-0C687976017D}"/>
              </a:ext>
            </a:extLst>
          </p:cNvPr>
          <p:cNvSpPr/>
          <p:nvPr/>
        </p:nvSpPr>
        <p:spPr>
          <a:xfrm>
            <a:off x="7278721" y="6134102"/>
            <a:ext cx="1061536" cy="2907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9B176-EDC3-4B64-81AD-AF81FD42DE96}"/>
              </a:ext>
            </a:extLst>
          </p:cNvPr>
          <p:cNvSpPr txBox="1"/>
          <p:nvPr/>
        </p:nvSpPr>
        <p:spPr>
          <a:xfrm>
            <a:off x="123824" y="243332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89441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65-C8C8-4461-AD43-1AED7DB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61" y="665709"/>
            <a:ext cx="7886700" cy="4565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Word Prediction</a:t>
            </a:r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SBA; WCAS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Embedded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89" y="1564640"/>
            <a:ext cx="7886700" cy="495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 uses button in test to allow students to begin writing a word and choose from a list of words that have been predicted from word frequency and syntax rules.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dirty="0"/>
              <a:t>significant and ongoing use of word prediction software in the classroom</a:t>
            </a:r>
          </a:p>
          <a:p>
            <a:r>
              <a:rPr lang="en-US" sz="1800" dirty="0"/>
              <a:t>significant documented motor or orthopedic impairments </a:t>
            </a:r>
          </a:p>
          <a:p>
            <a:r>
              <a:rPr lang="en-US" sz="1800" dirty="0"/>
              <a:t>moderate to severe learning disabilities that prevent students from recalling, processing, or expressing written language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5A25D-4701-45B3-89C1-04FB6671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C4E26-8B9D-4EEB-9366-B0B4075E3A51}"/>
              </a:ext>
            </a:extLst>
          </p:cNvPr>
          <p:cNvSpPr txBox="1"/>
          <p:nvPr/>
        </p:nvSpPr>
        <p:spPr>
          <a:xfrm>
            <a:off x="123825" y="159489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8600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65-C8C8-4461-AD43-1AED7DB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64" y="365127"/>
            <a:ext cx="7886700" cy="562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Simplified Test Directions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SBA; WCAS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Non-Embedded Designated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464" y="1133293"/>
            <a:ext cx="7886700" cy="548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 student’s normal 1:1 support ( must be proctor trained and Simplified Test Direction trained) paraphrases the </a:t>
            </a:r>
            <a:r>
              <a:rPr lang="en-US" sz="1800" u="sng" dirty="0"/>
              <a:t>test directions</a:t>
            </a:r>
            <a:r>
              <a:rPr lang="en-US" sz="1800" dirty="0"/>
              <a:t> read from the Test Administrator Script. 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students may receive Technical Assistance from their proctors on how to use the Secure Browser– including logging in. 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Requires special permission.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Simplified Test Directions:</a:t>
            </a:r>
          </a:p>
          <a:p>
            <a:pPr lvl="1"/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Applies only to the “say” instructions in the TA Script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Teachers must be trained on State Guidelines </a:t>
            </a:r>
          </a:p>
          <a:p>
            <a:pPr lvl="1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1:1 only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-- a single proctor with a single student for the duration of the test.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include defining words or concepts.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include anything from the student screen.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prompt or influence student responses.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be made up at the moment; proctors must be familiar with and practiced in reading and simplifying the “say” instructions. Writing down the simplified directions ahead of time is encouraged.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regular classroom accommodation: read aloud test instructions</a:t>
            </a:r>
          </a:p>
          <a:p>
            <a:endParaRPr lang="en-US" sz="1800" b="1" dirty="0"/>
          </a:p>
          <a:p>
            <a:pPr marL="0" indent="0">
              <a:buNone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5F1EC-295E-446B-ABFC-1852348E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7FA9B-5087-4142-84FC-CD80790C2977}"/>
              </a:ext>
            </a:extLst>
          </p:cNvPr>
          <p:cNvSpPr txBox="1"/>
          <p:nvPr/>
        </p:nvSpPr>
        <p:spPr>
          <a:xfrm>
            <a:off x="123825" y="170122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28117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EBB2-9BFC-4571-8360-04AFB9E0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375922"/>
            <a:ext cx="8431618" cy="761999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  <a:t>What is covered by Text-to-Speech and </a:t>
            </a:r>
            <a:b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  <a:t>Read Aloud (Human Reader)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CEA2-7FC7-4B76-9835-93590744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87" y="4608214"/>
            <a:ext cx="7611365" cy="1427100"/>
          </a:xfrm>
        </p:spPr>
        <p:txBody>
          <a:bodyPr>
            <a:normAutofit/>
          </a:bodyPr>
          <a:lstStyle/>
          <a:p>
            <a:endParaRPr lang="en-US" sz="200" dirty="0"/>
          </a:p>
          <a:p>
            <a:r>
              <a:rPr lang="en-US" sz="2200" dirty="0"/>
              <a:t>Can the student understand computer speech? If yes, select TTS. </a:t>
            </a:r>
          </a:p>
          <a:p>
            <a:r>
              <a:rPr lang="en-US" sz="2200" dirty="0"/>
              <a:t>Remember Read Aloud is a 1:1 support.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/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A593C-BBD7-4D3D-A31C-22800B96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1E7E2-90EA-4B74-B2BE-5FA656D37016}"/>
              </a:ext>
            </a:extLst>
          </p:cNvPr>
          <p:cNvSpPr txBox="1"/>
          <p:nvPr/>
        </p:nvSpPr>
        <p:spPr>
          <a:xfrm>
            <a:off x="123825" y="159489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B9961C-4037-48DA-A2A3-6CC26C84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55" y="1458958"/>
            <a:ext cx="7026978" cy="32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B5BD7D44-5079-4BE9-BAD4-3FCE78921A85}"/>
              </a:ext>
            </a:extLst>
          </p:cNvPr>
          <p:cNvSpPr/>
          <p:nvPr/>
        </p:nvSpPr>
        <p:spPr>
          <a:xfrm>
            <a:off x="7486650" y="2396565"/>
            <a:ext cx="560590" cy="637021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80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51AAE7-BA8E-47E7-9817-7DF731AC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11"/>
            <a:ext cx="9144000" cy="5086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Read Aloud at Two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60" y="714043"/>
            <a:ext cx="3937592" cy="59385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Read-Aloud Designated Support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except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reading</a:t>
            </a:r>
          </a:p>
          <a:p>
            <a:pPr marL="0" indent="0">
              <a:buNone/>
            </a:pPr>
            <a:r>
              <a:rPr lang="en-US" sz="2100" b="1" dirty="0"/>
              <a:t>Description</a:t>
            </a:r>
            <a:r>
              <a:rPr lang="en-US" sz="2100" dirty="0"/>
              <a:t>: Trained and qualified human reader reads aloud appropriate sections of the assessment to the student.</a:t>
            </a:r>
          </a:p>
          <a:p>
            <a:pPr marL="0" indent="0">
              <a:buNone/>
            </a:pPr>
            <a:r>
              <a:rPr lang="en-US" sz="2100" b="1" dirty="0"/>
              <a:t>Note:</a:t>
            </a:r>
          </a:p>
          <a:p>
            <a:r>
              <a:rPr lang="en-US" sz="2100" dirty="0"/>
              <a:t>Does </a:t>
            </a:r>
            <a:r>
              <a:rPr lang="en-US" sz="2100" b="1" dirty="0"/>
              <a:t>not </a:t>
            </a:r>
            <a:r>
              <a:rPr lang="en-US" sz="2100" dirty="0"/>
              <a:t>include ELA CAT reading passages/stimuli.</a:t>
            </a:r>
          </a:p>
          <a:p>
            <a:r>
              <a:rPr lang="en-US" sz="2100" dirty="0"/>
              <a:t>Must be provided in 1:1 setting.</a:t>
            </a:r>
          </a:p>
          <a:p>
            <a:pPr marL="0" indent="0">
              <a:buNone/>
            </a:pPr>
            <a:r>
              <a:rPr lang="en-US" sz="2100" b="1" dirty="0"/>
              <a:t>Recommended for Students with:</a:t>
            </a:r>
          </a:p>
          <a:p>
            <a:r>
              <a:rPr lang="en-US" sz="2100" dirty="0"/>
              <a:t>visual impairments</a:t>
            </a:r>
          </a:p>
          <a:p>
            <a:r>
              <a:rPr lang="en-US" sz="2100" dirty="0"/>
              <a:t>reading struggles that impact accessing the assessment</a:t>
            </a:r>
          </a:p>
          <a:p>
            <a:endParaRPr lang="en-US" sz="2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34C10-D700-4FE6-885A-20878024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01609" y="714044"/>
            <a:ext cx="3937592" cy="5938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Read-Aloud Accommodation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including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reading</a:t>
            </a:r>
          </a:p>
          <a:p>
            <a:pPr marL="0" indent="0">
              <a:buNone/>
            </a:pPr>
            <a:r>
              <a:rPr lang="en-US" sz="1900" b="1" dirty="0"/>
              <a:t>Description</a:t>
            </a:r>
            <a:r>
              <a:rPr lang="en-US" sz="1900" dirty="0"/>
              <a:t>:</a:t>
            </a:r>
            <a:r>
              <a:rPr lang="en-US" sz="1900" b="1" dirty="0"/>
              <a:t> </a:t>
            </a:r>
            <a:r>
              <a:rPr lang="en-US" sz="2000" dirty="0"/>
              <a:t>Trained and qualified human reader reads aloud all sections of the assessment to the student.</a:t>
            </a:r>
          </a:p>
          <a:p>
            <a:pPr marL="0" indent="0">
              <a:buNone/>
            </a:pPr>
            <a:r>
              <a:rPr lang="en-US" sz="1900" b="1" dirty="0"/>
              <a:t>Note: </a:t>
            </a:r>
          </a:p>
          <a:p>
            <a:r>
              <a:rPr lang="en-US" sz="2000" dirty="0"/>
              <a:t>Must be provided in 1:1 setting.</a:t>
            </a:r>
          </a:p>
          <a:p>
            <a:r>
              <a:rPr lang="en-US" sz="1900" dirty="0"/>
              <a:t>Requires an IEP/504.</a:t>
            </a:r>
          </a:p>
          <a:p>
            <a:r>
              <a:rPr lang="en-US" sz="1900" dirty="0"/>
              <a:t>Only 1-2% of IEP/504 students should be using this accommodation.</a:t>
            </a:r>
          </a:p>
          <a:p>
            <a:pPr marL="0" indent="0">
              <a:buNone/>
            </a:pPr>
            <a:r>
              <a:rPr lang="en-US" sz="1900" b="1" dirty="0"/>
              <a:t>Recommended for Students with:</a:t>
            </a:r>
          </a:p>
          <a:p>
            <a:r>
              <a:rPr lang="en-US" sz="1900" dirty="0"/>
              <a:t>Physical or visual impairments that prevent students from being able to access reading passages in any other way (i.e. a blind student who does not read braille)</a:t>
            </a: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3956B6A0-854F-4EE5-BEE9-D5AC65E6C882}"/>
              </a:ext>
            </a:extLst>
          </p:cNvPr>
          <p:cNvSpPr/>
          <p:nvPr/>
        </p:nvSpPr>
        <p:spPr>
          <a:xfrm>
            <a:off x="8478191" y="459727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FDFE6-FB7A-4786-853F-092050883E8E}"/>
              </a:ext>
            </a:extLst>
          </p:cNvPr>
          <p:cNvSpPr txBox="1"/>
          <p:nvPr/>
        </p:nvSpPr>
        <p:spPr>
          <a:xfrm>
            <a:off x="112032" y="215451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48786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F1F0D6-33AA-4FD4-B8A7-95AA5524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11"/>
            <a:ext cx="9144000" cy="5086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Text-to-Speech at Two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89" y="714044"/>
            <a:ext cx="3884429" cy="593854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Text-to-Speech Designated Support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except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reading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Computer reader reads aloud appropriate sections of the assessment to the student.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Does </a:t>
            </a:r>
            <a:r>
              <a:rPr lang="en-US" sz="1800" b="1" dirty="0"/>
              <a:t>not </a:t>
            </a:r>
            <a:r>
              <a:rPr lang="en-US" sz="1800" dirty="0"/>
              <a:t>include ELA CAT reading passages/stimuli.</a:t>
            </a:r>
          </a:p>
          <a:p>
            <a:r>
              <a:rPr lang="en-US" sz="1800" dirty="0"/>
              <a:t>Requires headphones.</a:t>
            </a:r>
          </a:p>
          <a:p>
            <a:r>
              <a:rPr lang="en-US" sz="1800" dirty="0"/>
              <a:t>Students can control speed and volume.</a:t>
            </a:r>
          </a:p>
          <a:p>
            <a:r>
              <a:rPr lang="en-US" sz="1800" dirty="0"/>
              <a:t>New for ‘20-’21: will read back constructed responses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visual impairments</a:t>
            </a:r>
          </a:p>
          <a:p>
            <a:r>
              <a:rPr lang="en-US" sz="1800" dirty="0"/>
              <a:t>reading struggles that impact accessing the assessment</a:t>
            </a:r>
          </a:p>
          <a:p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34239-DA5A-4707-80FF-44D78209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54774" y="714044"/>
            <a:ext cx="3884429" cy="5938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Text-to-Speech Accommodation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including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reading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Computer reader reads aloud all sections of the assessment to the student.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Requires an IEP/504.</a:t>
            </a:r>
          </a:p>
          <a:p>
            <a:r>
              <a:rPr lang="en-US" sz="1800" dirty="0"/>
              <a:t>Requires headphones.</a:t>
            </a:r>
          </a:p>
          <a:p>
            <a:r>
              <a:rPr lang="en-US" sz="1800" dirty="0"/>
              <a:t>Students can control speed and volume.</a:t>
            </a:r>
          </a:p>
          <a:p>
            <a:r>
              <a:rPr lang="en-US" sz="1800" dirty="0"/>
              <a:t>Only 1-2% of IEP/504 students should be using this accommodation.</a:t>
            </a:r>
          </a:p>
          <a:p>
            <a:r>
              <a:rPr lang="en-US" sz="1800" dirty="0"/>
              <a:t>New for ‘20-’21: will read back constructed responses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Physical or visual impairments that prevent students from being able to access reading passages in any other way (i.e. a blind student who does not read braille)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ECBE1-1005-458E-A8CC-3FA9F75FA3CD}"/>
              </a:ext>
            </a:extLst>
          </p:cNvPr>
          <p:cNvSpPr txBox="1"/>
          <p:nvPr/>
        </p:nvSpPr>
        <p:spPr>
          <a:xfrm>
            <a:off x="148173" y="268613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441053A7-D3FC-4887-9EF2-1B81C17A6169}"/>
              </a:ext>
            </a:extLst>
          </p:cNvPr>
          <p:cNvSpPr/>
          <p:nvPr/>
        </p:nvSpPr>
        <p:spPr>
          <a:xfrm>
            <a:off x="8478191" y="459727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00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1C5F22-9B99-404B-96AF-8B954BC2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11"/>
            <a:ext cx="9144000" cy="5086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Scribe at Two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54" y="724085"/>
            <a:ext cx="3873796" cy="59285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Scribe Designated Support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except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the full write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Students dictate responses to appropriate items to a trained and qualified Scribe who records responses verbatim. 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Requires 1:1 proctoring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motor or processing difficulties (i.e. dyslexia)</a:t>
            </a:r>
          </a:p>
          <a:p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C740D-EACC-462C-9D32-8F9552DA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65405" y="714044"/>
            <a:ext cx="3873796" cy="5938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Scribe Accommodation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including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the full write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Students dictate responses to any or all items to a trained and qualified Scribe who records responses verbatim. 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Requires 1:1 proctoring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significant documented motor or processing difficulties (i.e. dyslexia) and use a scribe regularly in the classroom, because it is the only way to demonstrate composition skills.</a:t>
            </a:r>
          </a:p>
          <a:p>
            <a:r>
              <a:rPr lang="en-US" sz="1800" dirty="0"/>
              <a:t>Recent injury that prevents typing or writing comfortably. Must submit an Incident Report and hand code in TIDE for students with temporary injuries.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1FEE4-8E40-41E7-8F07-B7DC034AC1A2}"/>
              </a:ext>
            </a:extLst>
          </p:cNvPr>
          <p:cNvSpPr txBox="1"/>
          <p:nvPr/>
        </p:nvSpPr>
        <p:spPr>
          <a:xfrm>
            <a:off x="148173" y="215450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134A79D1-2BA6-4BA2-BF6A-741AF469F5FD}"/>
              </a:ext>
            </a:extLst>
          </p:cNvPr>
          <p:cNvSpPr/>
          <p:nvPr/>
        </p:nvSpPr>
        <p:spPr>
          <a:xfrm>
            <a:off x="8478191" y="459727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217918DC-AF45-4FE3-970A-F23B1F9658DC}"/>
              </a:ext>
            </a:extLst>
          </p:cNvPr>
          <p:cNvSpPr/>
          <p:nvPr/>
        </p:nvSpPr>
        <p:spPr>
          <a:xfrm>
            <a:off x="925034" y="3880709"/>
            <a:ext cx="7060019" cy="282843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1775" indent="277813"/>
            <a:r>
              <a:rPr lang="en-US" sz="2800" dirty="0"/>
              <a:t>Key Questions</a:t>
            </a:r>
          </a:p>
        </p:txBody>
      </p:sp>
      <p:pic>
        <p:nvPicPr>
          <p:cNvPr id="35" name="Graphic 34" descr="Gingerbread cookie outline">
            <a:extLst>
              <a:ext uri="{FF2B5EF4-FFF2-40B4-BE49-F238E27FC236}">
                <a16:creationId xmlns:a16="http://schemas.microsoft.com/office/drawing/2014/main" id="{40A2F5BC-13F0-4946-A58B-B18C7D9B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298" y="3838175"/>
            <a:ext cx="691116" cy="691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0055"/>
            <a:ext cx="7886700" cy="9335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Supports and Accommodations: Key Concepts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8973EBD-1874-4D1B-A668-0923CA3C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3D29F5-C6CD-499D-8ACE-02756CF80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363439"/>
              </p:ext>
            </p:extLst>
          </p:nvPr>
        </p:nvGraphicFramePr>
        <p:xfrm>
          <a:off x="424145" y="1410055"/>
          <a:ext cx="8258128" cy="241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F2865B1A-C26A-41FB-B21A-23F13C2E26AD}"/>
              </a:ext>
            </a:extLst>
          </p:cNvPr>
          <p:cNvSpPr/>
          <p:nvPr/>
        </p:nvSpPr>
        <p:spPr>
          <a:xfrm>
            <a:off x="925032" y="3853299"/>
            <a:ext cx="691116" cy="70174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829AD7-27E3-428C-A4E5-34DBDF695FB8}"/>
              </a:ext>
            </a:extLst>
          </p:cNvPr>
          <p:cNvSpPr/>
          <p:nvPr/>
        </p:nvSpPr>
        <p:spPr>
          <a:xfrm>
            <a:off x="946301" y="4571824"/>
            <a:ext cx="7028121" cy="21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23838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are the student’s specific instructional and assessment needs?</a:t>
            </a:r>
          </a:p>
          <a:p>
            <a:pPr marL="457200" indent="-223838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How does facilitating the student’s access to curriculum, instruction and assessment support the goal of developing independence?</a:t>
            </a:r>
          </a:p>
          <a:p>
            <a:pPr marL="457200" indent="-223838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Is there a universal feature the student should not have?</a:t>
            </a:r>
          </a:p>
          <a:p>
            <a:pPr marL="457200" indent="-223838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Does the student need any designated supports or accommodations?</a:t>
            </a:r>
          </a:p>
        </p:txBody>
      </p:sp>
    </p:spTree>
    <p:extLst>
      <p:ext uri="{BB962C8B-B14F-4D97-AF65-F5344CB8AC3E}">
        <p14:creationId xmlns:p14="http://schemas.microsoft.com/office/powerpoint/2010/main" val="3541310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65-C8C8-4461-AD43-1AED7DB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34" y="389196"/>
            <a:ext cx="7886700" cy="112395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Speech-to-Text (Voice Recognition)</a:t>
            </a:r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SBA; WCAS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Embedded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34" y="1650683"/>
            <a:ext cx="7886700" cy="495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 uses embedded voice recognition button in the test to allow students to use their voice to dictate responses.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Students using Chrome extensions or Microsoft accessibility tools (native software/freeware) would use this.</a:t>
            </a:r>
          </a:p>
          <a:p>
            <a:r>
              <a:rPr lang="en-US" sz="1800" dirty="0"/>
              <a:t>Students who command their computer operation should be coded for Voice Command.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dirty="0"/>
              <a:t>significant documented motor or processing difficulties (i.e. dyslexia), use it regularly in the classroom, because it is the only way to demonstrate composition skills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49BEC-E809-4875-810B-46517A37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E0A85-71B7-40AD-AAFD-0B016BBF8016}"/>
              </a:ext>
            </a:extLst>
          </p:cNvPr>
          <p:cNvSpPr txBox="1"/>
          <p:nvPr/>
        </p:nvSpPr>
        <p:spPr>
          <a:xfrm>
            <a:off x="123825" y="159489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01C79174-9C6C-4021-A603-440528939CBA}"/>
              </a:ext>
            </a:extLst>
          </p:cNvPr>
          <p:cNvSpPr/>
          <p:nvPr/>
        </p:nvSpPr>
        <p:spPr>
          <a:xfrm>
            <a:off x="7359075" y="514318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A509B-1C39-41CC-9205-A21FE5EB4167}"/>
              </a:ext>
            </a:extLst>
          </p:cNvPr>
          <p:cNvSpPr txBox="1"/>
          <p:nvPr/>
        </p:nvSpPr>
        <p:spPr>
          <a:xfrm>
            <a:off x="4114800" y="29740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93B7B-2381-4FD0-BFE8-7C444E7F3B81}"/>
              </a:ext>
            </a:extLst>
          </p:cNvPr>
          <p:cNvSpPr txBox="1"/>
          <p:nvPr/>
        </p:nvSpPr>
        <p:spPr>
          <a:xfrm>
            <a:off x="4114800" y="29740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4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65-C8C8-4461-AD43-1AED7DB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34" y="389196"/>
            <a:ext cx="7886700" cy="112395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Voice Command</a:t>
            </a:r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SBA; WCAS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Non-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Embedded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34" y="1650683"/>
            <a:ext cx="7886700" cy="495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 uses non-embedded voice recognition software to allow students to speak commands to their computer, as well as dictate responses.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Dragon Speak Naturally is recommended</a:t>
            </a:r>
          </a:p>
          <a:p>
            <a:r>
              <a:rPr lang="en-US" sz="1800" dirty="0"/>
              <a:t>Very uncommon– if the student does not command the computer by dictation, code for Speech-to-Text (embedded).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dirty="0"/>
              <a:t>significant documented motor or processing difficulties (i.e. dyslexia), use it regularly in the classroom as it is the best way to control their computer.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366E5B-5C75-49A4-B52E-D2D4627B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E0A85-71B7-40AD-AAFD-0B016BBF8016}"/>
              </a:ext>
            </a:extLst>
          </p:cNvPr>
          <p:cNvSpPr txBox="1"/>
          <p:nvPr/>
        </p:nvSpPr>
        <p:spPr>
          <a:xfrm>
            <a:off x="123825" y="159489"/>
            <a:ext cx="513410" cy="6437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01C79174-9C6C-4021-A603-440528939CBA}"/>
              </a:ext>
            </a:extLst>
          </p:cNvPr>
          <p:cNvSpPr/>
          <p:nvPr/>
        </p:nvSpPr>
        <p:spPr>
          <a:xfrm>
            <a:off x="7359075" y="514318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A509B-1C39-41CC-9205-A21FE5EB4167}"/>
              </a:ext>
            </a:extLst>
          </p:cNvPr>
          <p:cNvSpPr txBox="1"/>
          <p:nvPr/>
        </p:nvSpPr>
        <p:spPr>
          <a:xfrm>
            <a:off x="4114800" y="29740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93B7B-2381-4FD0-BFE8-7C444E7F3B81}"/>
              </a:ext>
            </a:extLst>
          </p:cNvPr>
          <p:cNvSpPr txBox="1"/>
          <p:nvPr/>
        </p:nvSpPr>
        <p:spPr>
          <a:xfrm>
            <a:off x="4114800" y="29740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06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28C7DA-4650-4978-A9CA-C39FA36F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English proficiency test supports and accommodations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EE59C3-9DCA-41C2-850A-DD00CB55B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WIDA Screener</a:t>
            </a:r>
          </a:p>
          <a:p>
            <a:r>
              <a:rPr lang="en-US" dirty="0"/>
              <a:t>WIDA ACCESS</a:t>
            </a:r>
          </a:p>
          <a:p>
            <a:r>
              <a:rPr lang="en-US" dirty="0"/>
              <a:t>WIDA Alternate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AA5EB-BC73-4C03-89A4-A51B8F06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67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D582-C8D1-4AB0-8EED-189C5A65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WIDA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48EA-127B-46C5-8C76-C77EE068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26C55-DA5E-456D-B696-B2896F289CE7}"/>
              </a:ext>
            </a:extLst>
          </p:cNvPr>
          <p:cNvSpPr txBox="1"/>
          <p:nvPr/>
        </p:nvSpPr>
        <p:spPr>
          <a:xfrm>
            <a:off x="628651" y="1701324"/>
            <a:ext cx="79624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WIDA Screener</a:t>
            </a:r>
          </a:p>
          <a:p>
            <a:r>
              <a:rPr lang="en-US" sz="2400" dirty="0"/>
              <a:t>All students in K-12 who may qualify for Title III or Multilingual Learner services will be screened for program qualification using WIDA Screener.</a:t>
            </a:r>
          </a:p>
          <a:p>
            <a:endParaRPr lang="en-US" sz="2400" dirty="0"/>
          </a:p>
          <a:p>
            <a:r>
              <a:rPr lang="en-US" sz="2800" b="1" dirty="0"/>
              <a:t>WIDA ACCESS</a:t>
            </a:r>
          </a:p>
          <a:p>
            <a:r>
              <a:rPr lang="en-US" sz="2400" dirty="0"/>
              <a:t>All ML qualifying students K-12 will be tested annually to determine progress and ongoing program eligibility.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WIDA ACCESS for Kindergarten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WIDA ACCESS Online (1-12)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WIDA Alternate ACCESS (for students with significant cognitive disabilities)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460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D582-C8D1-4AB0-8EED-189C5A65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WIDA Administrative Considerations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48EA-127B-46C5-8C76-C77EE068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26C55-DA5E-456D-B696-B2896F289CE7}"/>
              </a:ext>
            </a:extLst>
          </p:cNvPr>
          <p:cNvSpPr txBox="1"/>
          <p:nvPr/>
        </p:nvSpPr>
        <p:spPr>
          <a:xfrm>
            <a:off x="628650" y="2072799"/>
            <a:ext cx="7962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WIDA has more flexible administrative practice than SBA/WCAS. Most designated supports and universal tools available for SBA/WCAS are available for WIDA, but do not require coding, these are called “administrative considerations”. For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Alternate response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Separate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Amplification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Noise buffers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Color contrast/overlay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Magnification</a:t>
            </a:r>
          </a:p>
        </p:txBody>
      </p:sp>
    </p:spTree>
    <p:extLst>
      <p:ext uri="{BB962C8B-B14F-4D97-AF65-F5344CB8AC3E}">
        <p14:creationId xmlns:p14="http://schemas.microsoft.com/office/powerpoint/2010/main" val="344438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D582-C8D1-4AB0-8EED-189C5A65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WIDA Accommodations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B3895-1E51-4ADC-9842-C13FC5D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200E55-5883-43C1-BC8B-65545FF27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24800"/>
              </p:ext>
            </p:extLst>
          </p:nvPr>
        </p:nvGraphicFramePr>
        <p:xfrm>
          <a:off x="628650" y="1928628"/>
          <a:ext cx="429422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224">
                  <a:extLst>
                    <a:ext uri="{9D8B030D-6E8A-4147-A177-3AD203B41FA5}">
                      <a16:colId xmlns:a16="http://schemas.microsoft.com/office/drawing/2014/main" val="52388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Accommodations to Code in IEP/504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9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Extended speaking test response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4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Paper/pencil: standard or large print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2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Manual control of item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1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Repeat item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In-person human reader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4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Repeat in-person human reader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7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46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ASL Interpreter (test directions)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43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 braille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68013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0ACE64-0E94-410A-A66A-48D74C594826}"/>
              </a:ext>
            </a:extLst>
          </p:cNvPr>
          <p:cNvSpPr/>
          <p:nvPr/>
        </p:nvSpPr>
        <p:spPr>
          <a:xfrm>
            <a:off x="5220586" y="2142165"/>
            <a:ext cx="3294764" cy="3281326"/>
          </a:xfrm>
          <a:custGeom>
            <a:avLst/>
            <a:gdLst>
              <a:gd name="connsiteX0" fmla="*/ 0 w 3294764"/>
              <a:gd name="connsiteY0" fmla="*/ 546899 h 3281326"/>
              <a:gd name="connsiteX1" fmla="*/ 546899 w 3294764"/>
              <a:gd name="connsiteY1" fmla="*/ 0 h 3281326"/>
              <a:gd name="connsiteX2" fmla="*/ 2747865 w 3294764"/>
              <a:gd name="connsiteY2" fmla="*/ 0 h 3281326"/>
              <a:gd name="connsiteX3" fmla="*/ 3294764 w 3294764"/>
              <a:gd name="connsiteY3" fmla="*/ 546899 h 3281326"/>
              <a:gd name="connsiteX4" fmla="*/ 3294764 w 3294764"/>
              <a:gd name="connsiteY4" fmla="*/ 2734427 h 3281326"/>
              <a:gd name="connsiteX5" fmla="*/ 2747865 w 3294764"/>
              <a:gd name="connsiteY5" fmla="*/ 3281326 h 3281326"/>
              <a:gd name="connsiteX6" fmla="*/ 546899 w 3294764"/>
              <a:gd name="connsiteY6" fmla="*/ 3281326 h 3281326"/>
              <a:gd name="connsiteX7" fmla="*/ 0 w 3294764"/>
              <a:gd name="connsiteY7" fmla="*/ 2734427 h 3281326"/>
              <a:gd name="connsiteX8" fmla="*/ 0 w 3294764"/>
              <a:gd name="connsiteY8" fmla="*/ 546899 h 32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4764" h="3281326" fill="none" extrusionOk="0">
                <a:moveTo>
                  <a:pt x="0" y="546899"/>
                </a:moveTo>
                <a:cubicBezTo>
                  <a:pt x="18661" y="268509"/>
                  <a:pt x="251036" y="-10840"/>
                  <a:pt x="546899" y="0"/>
                </a:cubicBezTo>
                <a:cubicBezTo>
                  <a:pt x="932438" y="77920"/>
                  <a:pt x="2337253" y="164283"/>
                  <a:pt x="2747865" y="0"/>
                </a:cubicBezTo>
                <a:cubicBezTo>
                  <a:pt x="3067847" y="21853"/>
                  <a:pt x="3304230" y="270240"/>
                  <a:pt x="3294764" y="546899"/>
                </a:cubicBezTo>
                <a:cubicBezTo>
                  <a:pt x="3188285" y="849600"/>
                  <a:pt x="3226734" y="2421277"/>
                  <a:pt x="3294764" y="2734427"/>
                </a:cubicBezTo>
                <a:cubicBezTo>
                  <a:pt x="3287505" y="3014506"/>
                  <a:pt x="3049347" y="3270330"/>
                  <a:pt x="2747865" y="3281326"/>
                </a:cubicBezTo>
                <a:cubicBezTo>
                  <a:pt x="2471749" y="3142384"/>
                  <a:pt x="944382" y="3267649"/>
                  <a:pt x="546899" y="3281326"/>
                </a:cubicBezTo>
                <a:cubicBezTo>
                  <a:pt x="249876" y="3292070"/>
                  <a:pt x="552" y="3064844"/>
                  <a:pt x="0" y="2734427"/>
                </a:cubicBezTo>
                <a:cubicBezTo>
                  <a:pt x="1921" y="1956675"/>
                  <a:pt x="-48035" y="1575449"/>
                  <a:pt x="0" y="546899"/>
                </a:cubicBezTo>
                <a:close/>
              </a:path>
              <a:path w="3294764" h="3281326" stroke="0" extrusionOk="0">
                <a:moveTo>
                  <a:pt x="0" y="546899"/>
                </a:moveTo>
                <a:cubicBezTo>
                  <a:pt x="14474" y="244084"/>
                  <a:pt x="266632" y="-51712"/>
                  <a:pt x="546899" y="0"/>
                </a:cubicBezTo>
                <a:cubicBezTo>
                  <a:pt x="1030253" y="124489"/>
                  <a:pt x="2199525" y="-2232"/>
                  <a:pt x="2747865" y="0"/>
                </a:cubicBezTo>
                <a:cubicBezTo>
                  <a:pt x="3103907" y="-7418"/>
                  <a:pt x="3320317" y="214191"/>
                  <a:pt x="3294764" y="546899"/>
                </a:cubicBezTo>
                <a:cubicBezTo>
                  <a:pt x="3303869" y="1253096"/>
                  <a:pt x="3304596" y="1771729"/>
                  <a:pt x="3294764" y="2734427"/>
                </a:cubicBezTo>
                <a:cubicBezTo>
                  <a:pt x="3281579" y="3088265"/>
                  <a:pt x="3012781" y="3313760"/>
                  <a:pt x="2747865" y="3281326"/>
                </a:cubicBezTo>
                <a:cubicBezTo>
                  <a:pt x="2144283" y="3240685"/>
                  <a:pt x="1190498" y="3209191"/>
                  <a:pt x="546899" y="3281326"/>
                </a:cubicBezTo>
                <a:cubicBezTo>
                  <a:pt x="274025" y="3268361"/>
                  <a:pt x="519" y="3010857"/>
                  <a:pt x="0" y="2734427"/>
                </a:cubicBezTo>
                <a:cubicBezTo>
                  <a:pt x="-15854" y="2366151"/>
                  <a:pt x="-141035" y="1437327"/>
                  <a:pt x="0" y="54689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39753520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SBA/WCAS tools and settings lists will be provided to WIDA coordinators to plan administration.</a:t>
            </a:r>
          </a:p>
          <a:p>
            <a:endParaRPr lang="en-US" dirty="0"/>
          </a:p>
          <a:p>
            <a:r>
              <a:rPr lang="en-US" dirty="0"/>
              <a:t>However, WIDA coordinators may need to chat with you about how to best administer the assessment for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2649395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A42F8-2964-4E3D-820D-E6D27B88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894521"/>
          </a:xfrm>
        </p:spPr>
        <p:txBody>
          <a:bodyPr>
            <a:normAutofit fontScale="90000"/>
          </a:bodyPr>
          <a:lstStyle/>
          <a:p>
            <a:r>
              <a:rPr lang="en-US" dirty="0"/>
              <a:t>WIDA Dropdown Selection Options in Special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0FCAC4-7A4D-4D0B-A14D-969C848F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305300"/>
            <a:ext cx="7886700" cy="1784351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Accessibility and Accommodations Manual </a:t>
            </a:r>
            <a:r>
              <a:rPr lang="en-US" dirty="0"/>
              <a:t>for information on all tools and supports, including those that are not included in IEP/504 dropdown boxes.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085DF-28FF-4F2E-893E-4BE69A21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1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516B7-E81E-4137-A7F9-32791463EFA4}"/>
              </a:ext>
            </a:extLst>
          </p:cNvPr>
          <p:cNvSpPr txBox="1"/>
          <p:nvPr/>
        </p:nvSpPr>
        <p:spPr>
          <a:xfrm>
            <a:off x="958616" y="882505"/>
            <a:ext cx="795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WIDA assessments are automatically read aloud by a recorded human reader. This audio plays 1 time when the student arrives on the page.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B3A0C-027E-48D0-AA6C-83E74DA2077C}"/>
              </a:ext>
            </a:extLst>
          </p:cNvPr>
          <p:cNvSpPr txBox="1"/>
          <p:nvPr/>
        </p:nvSpPr>
        <p:spPr>
          <a:xfrm>
            <a:off x="148173" y="215450"/>
            <a:ext cx="513410" cy="6437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AUDIO WIDA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3F3EF40-98FB-4A82-A9C2-5FC45F5C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Audio Control</a:t>
            </a:r>
            <a:endParaRPr lang="en-US" sz="4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608B0-C0D4-43F3-A6E9-5AA18CBC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14" y="1669312"/>
            <a:ext cx="3873796" cy="46870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Manual Audio Control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Allows the student to control when the audio is played by clicking a button.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Attention/behavior related disabilities</a:t>
            </a:r>
          </a:p>
          <a:p>
            <a:r>
              <a:rPr lang="en-US" sz="1800" dirty="0"/>
              <a:t>Processing disorders</a:t>
            </a:r>
            <a:endParaRPr lang="en-US" sz="2100" dirty="0"/>
          </a:p>
          <a:p>
            <a:r>
              <a:rPr lang="en-US" sz="1800" dirty="0"/>
              <a:t>Hearing related disabilities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D558CC-21FF-4A16-95A0-6C5E1218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37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4D778F-1601-4F4C-8CE9-FE984A7AE6D4}"/>
              </a:ext>
            </a:extLst>
          </p:cNvPr>
          <p:cNvSpPr txBox="1">
            <a:spLocks/>
          </p:cNvSpPr>
          <p:nvPr/>
        </p:nvSpPr>
        <p:spPr>
          <a:xfrm>
            <a:off x="4935872" y="1669311"/>
            <a:ext cx="3873796" cy="4687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Repeat Item Audio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 is provided a button to play audio again, an unlimited number of times in all domains except listening (which allows a single repetition only).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Attention/behavior related disabilities</a:t>
            </a:r>
          </a:p>
          <a:p>
            <a:r>
              <a:rPr lang="en-US" sz="1800" dirty="0"/>
              <a:t>Processing disorders</a:t>
            </a:r>
            <a:endParaRPr lang="en-US" sz="2100" dirty="0"/>
          </a:p>
          <a:p>
            <a:r>
              <a:rPr lang="en-US" sz="1800" dirty="0"/>
              <a:t>Hearing related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2071331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516B7-E81E-4137-A7F9-32791463EFA4}"/>
              </a:ext>
            </a:extLst>
          </p:cNvPr>
          <p:cNvSpPr txBox="1"/>
          <p:nvPr/>
        </p:nvSpPr>
        <p:spPr>
          <a:xfrm>
            <a:off x="958616" y="882505"/>
            <a:ext cx="795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Nearly everything on screen is automatically read aloud by a recorded human reader. This audio plays 1 time when the student arrives on the page.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B3A0C-027E-48D0-AA6C-83E74DA2077C}"/>
              </a:ext>
            </a:extLst>
          </p:cNvPr>
          <p:cNvSpPr txBox="1"/>
          <p:nvPr/>
        </p:nvSpPr>
        <p:spPr>
          <a:xfrm>
            <a:off x="148173" y="215450"/>
            <a:ext cx="513410" cy="6437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AUDIO WIDA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3F3EF40-98FB-4A82-A9C2-5FC45F5C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In-person Human Reader</a:t>
            </a:r>
            <a:endParaRPr lang="en-US" sz="4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608B0-C0D4-43F3-A6E9-5AA18CBC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14" y="1669312"/>
            <a:ext cx="3873796" cy="498327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In-person Human Reader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Specially trained adult reads aloud the portions of the test that are not already read by the recorded reader:</a:t>
            </a:r>
          </a:p>
          <a:p>
            <a:r>
              <a:rPr lang="en-US" sz="1800" dirty="0"/>
              <a:t>Listening answer options</a:t>
            </a:r>
          </a:p>
          <a:p>
            <a:r>
              <a:rPr lang="en-US" sz="1800" dirty="0"/>
              <a:t>Writing test prompt materials</a:t>
            </a:r>
          </a:p>
          <a:p>
            <a:r>
              <a:rPr lang="en-US" sz="1800" dirty="0"/>
              <a:t>Text included in graphics.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pPr marL="0" indent="0">
              <a:buNone/>
            </a:pPr>
            <a:r>
              <a:rPr lang="en-US" sz="1800" dirty="0"/>
              <a:t>Requires 1:1 with specially trained reader.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Attention/behavior related disabilities</a:t>
            </a:r>
          </a:p>
          <a:p>
            <a:r>
              <a:rPr lang="en-US" sz="1800" dirty="0"/>
              <a:t>Processing disorders</a:t>
            </a:r>
            <a:endParaRPr lang="en-US" sz="2100" dirty="0"/>
          </a:p>
          <a:p>
            <a:r>
              <a:rPr lang="en-US" sz="1800" dirty="0"/>
              <a:t>Hearing related disabilities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9811B-5C63-4FA2-844E-E50FA2FE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4D778F-1601-4F4C-8CE9-FE984A7AE6D4}"/>
              </a:ext>
            </a:extLst>
          </p:cNvPr>
          <p:cNvSpPr txBox="1">
            <a:spLocks/>
          </p:cNvSpPr>
          <p:nvPr/>
        </p:nvSpPr>
        <p:spPr>
          <a:xfrm>
            <a:off x="4935872" y="1669311"/>
            <a:ext cx="3873796" cy="49832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Repeat In-person Human Reader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Allows the student to request repetition of  the human read text as many additional times as needed in speaking and writing. Listening does not allow repetition.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pPr marL="0" indent="0">
              <a:buNone/>
            </a:pPr>
            <a:r>
              <a:rPr lang="en-US" sz="1800" dirty="0"/>
              <a:t>Requires 1:1 with specially trained reader.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Attention/behavior related disabilities</a:t>
            </a:r>
          </a:p>
          <a:p>
            <a:r>
              <a:rPr lang="en-US" sz="1800" dirty="0"/>
              <a:t>Processing disorders</a:t>
            </a:r>
            <a:endParaRPr lang="en-US" sz="2100" dirty="0"/>
          </a:p>
          <a:p>
            <a:r>
              <a:rPr lang="en-US" sz="1800" dirty="0"/>
              <a:t>Hearing related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80496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1C5F22-9B99-404B-96AF-8B954BC2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82" y="205411"/>
            <a:ext cx="8177619" cy="97153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Paper/Pencil Test: standard Size or Large Print (with district approval)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54" y="1176949"/>
            <a:ext cx="3873796" cy="547564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Standard or Large Print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Students will take paper tests fully administered by specially trained proctors.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Consider using adaptive tech to magnify or otherwise adapt online test.</a:t>
            </a:r>
          </a:p>
          <a:p>
            <a:r>
              <a:rPr lang="en-US" sz="1800" dirty="0"/>
              <a:t>Requires district approval</a:t>
            </a:r>
          </a:p>
          <a:p>
            <a:r>
              <a:rPr lang="en-US" sz="1800" dirty="0"/>
              <a:t>Requires 1:1 proctoring</a:t>
            </a:r>
          </a:p>
          <a:p>
            <a:r>
              <a:rPr lang="en-US" sz="1800" dirty="0"/>
              <a:t>Requires special training</a:t>
            </a:r>
          </a:p>
          <a:p>
            <a:r>
              <a:rPr lang="en-US" sz="1800" dirty="0"/>
              <a:t>Shorter window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significant need for a paper test that cannot be resolved by any other accommodations or administrative considerations</a:t>
            </a:r>
          </a:p>
          <a:p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94D23-82F4-47CF-8B49-8AF5C9D1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39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65405" y="1176950"/>
            <a:ext cx="3873796" cy="54756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Braille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Students will receive a full braille set of materials and can braille responses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Student must be fluent braille user</a:t>
            </a:r>
          </a:p>
          <a:p>
            <a:r>
              <a:rPr lang="en-US" sz="1800" dirty="0"/>
              <a:t>Requires district approval</a:t>
            </a:r>
          </a:p>
          <a:p>
            <a:r>
              <a:rPr lang="en-US" sz="1800" dirty="0"/>
              <a:t>Requires 1:1 proctoring</a:t>
            </a:r>
          </a:p>
          <a:p>
            <a:r>
              <a:rPr lang="en-US" sz="1800" dirty="0"/>
              <a:t>Requires special training</a:t>
            </a:r>
          </a:p>
          <a:p>
            <a:r>
              <a:rPr lang="en-US" sz="1800" dirty="0"/>
              <a:t>Shorter window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significant need for a braille test that cannot be resolved by any other accommodations or administrative considerations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1FEE4-8E40-41E7-8F07-B7DC034AC1A2}"/>
              </a:ext>
            </a:extLst>
          </p:cNvPr>
          <p:cNvSpPr txBox="1"/>
          <p:nvPr/>
        </p:nvSpPr>
        <p:spPr>
          <a:xfrm>
            <a:off x="148173" y="215450"/>
            <a:ext cx="513410" cy="6437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WIDA</a:t>
            </a:r>
          </a:p>
        </p:txBody>
      </p:sp>
    </p:spTree>
    <p:extLst>
      <p:ext uri="{BB962C8B-B14F-4D97-AF65-F5344CB8AC3E}">
        <p14:creationId xmlns:p14="http://schemas.microsoft.com/office/powerpoint/2010/main" val="315028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2CE2-74F1-46CA-9F68-1F261B7C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More is not more.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7B0D-759C-4EBD-AAAC-192C52FE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6" descr="Best Ikea alternatives at Amazon - CBS New York">
            <a:extLst>
              <a:ext uri="{FF2B5EF4-FFF2-40B4-BE49-F238E27FC236}">
                <a16:creationId xmlns:a16="http://schemas.microsoft.com/office/drawing/2014/main" id="{05C627F2-8D32-4CDB-97A3-FC3C9119D6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" y="4278450"/>
            <a:ext cx="328506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QUA-NOA CO2 Allen key (tool) for Basic series | GARNELENHAUS">
            <a:extLst>
              <a:ext uri="{FF2B5EF4-FFF2-40B4-BE49-F238E27FC236}">
                <a16:creationId xmlns:a16="http://schemas.microsoft.com/office/drawing/2014/main" id="{2CB835E0-4805-4EB9-BF10-84F569AF9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33097" r="3595" b="21630"/>
          <a:stretch/>
        </p:blipFill>
        <p:spPr bwMode="auto">
          <a:xfrm>
            <a:off x="5038075" y="2172622"/>
            <a:ext cx="2863516" cy="10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odworking Hand Tools at Rs 51/piece | लकड़ी का काम करने के हाथ के उपकरण  in Rajkot | ID: 20274611473">
            <a:extLst>
              <a:ext uri="{FF2B5EF4-FFF2-40B4-BE49-F238E27FC236}">
                <a16:creationId xmlns:a16="http://schemas.microsoft.com/office/drawing/2014/main" id="{87C7F3E3-339D-4005-92B2-CCFE4B0D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03" y="4068352"/>
            <a:ext cx="2311251" cy="20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ood Magazine - Woodworking Project Paper Plan to Build Splined Ornamental  Box">
            <a:extLst>
              <a:ext uri="{FF2B5EF4-FFF2-40B4-BE49-F238E27FC236}">
                <a16:creationId xmlns:a16="http://schemas.microsoft.com/office/drawing/2014/main" id="{969FB77B-72E9-43C5-A234-AA25A504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32" y="1690689"/>
            <a:ext cx="2218853" cy="22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41914F-A4BA-4F12-8E06-0F37B86A70F3}"/>
              </a:ext>
            </a:extLst>
          </p:cNvPr>
          <p:cNvCxnSpPr>
            <a:cxnSpLocks/>
          </p:cNvCxnSpPr>
          <p:nvPr/>
        </p:nvCxnSpPr>
        <p:spPr>
          <a:xfrm flipV="1">
            <a:off x="3392785" y="3195306"/>
            <a:ext cx="1756018" cy="16030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A8DFD1-E00E-4112-8945-569CD3DB0746}"/>
              </a:ext>
            </a:extLst>
          </p:cNvPr>
          <p:cNvCxnSpPr>
            <a:cxnSpLocks/>
          </p:cNvCxnSpPr>
          <p:nvPr/>
        </p:nvCxnSpPr>
        <p:spPr>
          <a:xfrm>
            <a:off x="3259248" y="3429000"/>
            <a:ext cx="2000815" cy="849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54" y="215451"/>
            <a:ext cx="3873796" cy="64371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Scribe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Specially trained adult types dictated writing responses into the test system.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Most students can click to select their own answers using various accessibility supports as needed. If the student needs a scribe to drive the computer, contact Assessment &amp; Research.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motor or processing difficulties (i.e. dyslexia) and who use a scribe regularly in the classroom and on assessments</a:t>
            </a:r>
          </a:p>
          <a:p>
            <a:r>
              <a:rPr lang="en-US" sz="1800" dirty="0"/>
              <a:t>recent injury that prevents typing. Principal must submit an Incident Report to request emergency scribe coding.</a:t>
            </a:r>
          </a:p>
          <a:p>
            <a:endParaRPr lang="en-US" sz="21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25C942-CEE5-4E9D-B61C-6CE6133A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40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65405" y="215452"/>
            <a:ext cx="3873796" cy="64371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Extended Speaking Response Time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Students will receive twice the standard recording time to record speaking responses.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This refers specifically to the window wherein the student can speak to have it recorded.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Cognitive, language processing, physical or communication disabilities which causes them to need additional processing time for spoken  language.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1FEE4-8E40-41E7-8F07-B7DC034AC1A2}"/>
              </a:ext>
            </a:extLst>
          </p:cNvPr>
          <p:cNvSpPr txBox="1"/>
          <p:nvPr/>
        </p:nvSpPr>
        <p:spPr>
          <a:xfrm>
            <a:off x="148173" y="215450"/>
            <a:ext cx="513410" cy="6437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 WIDA</a:t>
            </a:r>
          </a:p>
        </p:txBody>
      </p:sp>
    </p:spTree>
    <p:extLst>
      <p:ext uri="{BB962C8B-B14F-4D97-AF65-F5344CB8AC3E}">
        <p14:creationId xmlns:p14="http://schemas.microsoft.com/office/powerpoint/2010/main" val="1865799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54" y="215451"/>
            <a:ext cx="7579330" cy="643714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ASL Interpreter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Specially trained adult who is fluent in ASL (or another signed system) interprets the directions and practice items, but not the actual test items.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No test content may be interpreted.</a:t>
            </a:r>
          </a:p>
          <a:p>
            <a:r>
              <a:rPr lang="en-US" sz="1800" dirty="0"/>
              <a:t>Contact Quiana Hennigan directly for coding.</a:t>
            </a:r>
          </a:p>
          <a:p>
            <a:r>
              <a:rPr lang="en-US" sz="1800" dirty="0"/>
              <a:t>Student must be a strong signer.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2100" dirty="0"/>
              <a:t>hearing disabilities who are strong signers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82A07C-34A0-4906-92B2-0EC7E507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1FEE4-8E40-41E7-8F07-B7DC034AC1A2}"/>
              </a:ext>
            </a:extLst>
          </p:cNvPr>
          <p:cNvSpPr txBox="1"/>
          <p:nvPr/>
        </p:nvSpPr>
        <p:spPr>
          <a:xfrm>
            <a:off x="148173" y="215450"/>
            <a:ext cx="513410" cy="6437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 WIDA</a:t>
            </a:r>
          </a:p>
        </p:txBody>
      </p:sp>
    </p:spTree>
    <p:extLst>
      <p:ext uri="{BB962C8B-B14F-4D97-AF65-F5344CB8AC3E}">
        <p14:creationId xmlns:p14="http://schemas.microsoft.com/office/powerpoint/2010/main" val="47212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4A3305-DB6D-4419-BE74-197B9169073A}"/>
              </a:ext>
            </a:extLst>
          </p:cNvPr>
          <p:cNvSpPr/>
          <p:nvPr/>
        </p:nvSpPr>
        <p:spPr>
          <a:xfrm>
            <a:off x="4698653" y="1295226"/>
            <a:ext cx="3799913" cy="52991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Non-Embedded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AD66A2-763A-44C7-A114-6C3E6E62E776}"/>
              </a:ext>
            </a:extLst>
          </p:cNvPr>
          <p:cNvSpPr/>
          <p:nvPr/>
        </p:nvSpPr>
        <p:spPr>
          <a:xfrm>
            <a:off x="645438" y="1295227"/>
            <a:ext cx="3799913" cy="5299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Embedded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0055"/>
            <a:ext cx="7886700" cy="9335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Embedded vs. Non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F0D8F-AAC0-4FD7-84B9-6BF5ABC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4&amp;quot; Jurassic Ammonite (Parkinsonia) Fossil - Sengenthal, Germany For Sale  (#129412) - FossilEra.com">
            <a:extLst>
              <a:ext uri="{FF2B5EF4-FFF2-40B4-BE49-F238E27FC236}">
                <a16:creationId xmlns:a16="http://schemas.microsoft.com/office/drawing/2014/main" id="{3D92E7E4-0998-4F20-AE16-205D98E6F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5694"/>
          <a:stretch/>
        </p:blipFill>
        <p:spPr bwMode="auto">
          <a:xfrm>
            <a:off x="1198518" y="1961997"/>
            <a:ext cx="2721125" cy="20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monite Facts | What Are Ammonites? | DK Find Out">
            <a:extLst>
              <a:ext uri="{FF2B5EF4-FFF2-40B4-BE49-F238E27FC236}">
                <a16:creationId xmlns:a16="http://schemas.microsoft.com/office/drawing/2014/main" id="{DCA17C12-0355-4ACC-ABB0-8C1A081C0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4594" r="15247" b="10740"/>
          <a:stretch/>
        </p:blipFill>
        <p:spPr bwMode="auto">
          <a:xfrm>
            <a:off x="5242350" y="1981203"/>
            <a:ext cx="2712515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ured Overlay Assessment - How It Could Help Your Child at School -  Ashleigh Sight Care">
            <a:extLst>
              <a:ext uri="{FF2B5EF4-FFF2-40B4-BE49-F238E27FC236}">
                <a16:creationId xmlns:a16="http://schemas.microsoft.com/office/drawing/2014/main" id="{A51C046A-88CA-431B-9416-14A25E1B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09" y="4244870"/>
            <a:ext cx="2979599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66DC01-7A50-4BF7-ABB8-1A91938178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8582" b="43324"/>
          <a:stretch/>
        </p:blipFill>
        <p:spPr>
          <a:xfrm>
            <a:off x="935258" y="4168965"/>
            <a:ext cx="3193122" cy="2134594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16EE72E-E5C3-43F7-A78D-DCB7FD21643F}"/>
              </a:ext>
            </a:extLst>
          </p:cNvPr>
          <p:cNvSpPr/>
          <p:nvPr/>
        </p:nvSpPr>
        <p:spPr>
          <a:xfrm>
            <a:off x="3677857" y="2719254"/>
            <a:ext cx="1734785" cy="66488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Nautilus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E0A84E10-7BF7-4116-8FD4-612A79AA9B08}"/>
              </a:ext>
            </a:extLst>
          </p:cNvPr>
          <p:cNvSpPr/>
          <p:nvPr/>
        </p:nvSpPr>
        <p:spPr>
          <a:xfrm>
            <a:off x="3695653" y="4769750"/>
            <a:ext cx="1734785" cy="93302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Color Contrast</a:t>
            </a:r>
          </a:p>
        </p:txBody>
      </p:sp>
    </p:spTree>
    <p:extLst>
      <p:ext uri="{BB962C8B-B14F-4D97-AF65-F5344CB8AC3E}">
        <p14:creationId xmlns:p14="http://schemas.microsoft.com/office/powerpoint/2010/main" val="17816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80E7-62AF-442F-B54E-A112FFE0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and Support Types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5025B-B894-43F2-94C0-B7D5D4262A8A}"/>
              </a:ext>
            </a:extLst>
          </p:cNvPr>
          <p:cNvGrpSpPr/>
          <p:nvPr/>
        </p:nvGrpSpPr>
        <p:grpSpPr>
          <a:xfrm>
            <a:off x="628650" y="2193132"/>
            <a:ext cx="7620000" cy="3695582"/>
            <a:chOff x="838200" y="1781176"/>
            <a:chExt cx="10160000" cy="49274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4A4EB99-84F1-46CF-A83E-A9BA5C35C00E}"/>
                </a:ext>
              </a:extLst>
            </p:cNvPr>
            <p:cNvSpPr/>
            <p:nvPr/>
          </p:nvSpPr>
          <p:spPr>
            <a:xfrm>
              <a:off x="838200" y="1781176"/>
              <a:ext cx="10160000" cy="4927442"/>
            </a:xfrm>
            <a:prstGeom prst="roundRect">
              <a:avLst/>
            </a:prstGeom>
            <a:solidFill>
              <a:srgbClr val="A9D18E"/>
            </a:solidFill>
            <a:ln>
              <a:solidFill>
                <a:srgbClr val="00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800" b="1" dirty="0">
                  <a:solidFill>
                    <a:srgbClr val="38572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Universal Tools 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rgbClr val="38572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 accessibility supports which provide access to </a:t>
              </a:r>
              <a:r>
                <a:rPr lang="en-US" b="1" i="1" dirty="0">
                  <a:solidFill>
                    <a:srgbClr val="38572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students </a:t>
              </a:r>
              <a:r>
                <a:rPr lang="en-US" i="1" dirty="0">
                  <a:solidFill>
                    <a:srgbClr val="38572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automatically.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US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US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US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US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US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Everybody, everyone, group, people, together icon - Download on Iconfinder">
              <a:extLst>
                <a:ext uri="{FF2B5EF4-FFF2-40B4-BE49-F238E27FC236}">
                  <a16:creationId xmlns:a16="http://schemas.microsoft.com/office/drawing/2014/main" id="{B2A248E4-FEE3-4D4D-AB5B-3B638611C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216" y="1898154"/>
              <a:ext cx="909119" cy="909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3110D6A-F616-4B8E-90C8-7D926D7F4379}"/>
              </a:ext>
            </a:extLst>
          </p:cNvPr>
          <p:cNvSpPr txBox="1"/>
          <p:nvPr/>
        </p:nvSpPr>
        <p:spPr>
          <a:xfrm>
            <a:off x="1772216" y="334921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Highlighter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681F3-221B-4EB7-BF6B-5D3D958A369E}"/>
              </a:ext>
            </a:extLst>
          </p:cNvPr>
          <p:cNvSpPr txBox="1"/>
          <p:nvPr/>
        </p:nvSpPr>
        <p:spPr>
          <a:xfrm>
            <a:off x="1772216" y="362381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Breaks as 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70E29-5282-4CF3-87FE-43639418B389}"/>
              </a:ext>
            </a:extLst>
          </p:cNvPr>
          <p:cNvSpPr txBox="1"/>
          <p:nvPr/>
        </p:nvSpPr>
        <p:spPr>
          <a:xfrm>
            <a:off x="1772216" y="388357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English glossary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C1EACC-6F55-4647-9FB6-A4D445CE072D}"/>
              </a:ext>
            </a:extLst>
          </p:cNvPr>
          <p:cNvGrpSpPr/>
          <p:nvPr/>
        </p:nvGrpSpPr>
        <p:grpSpPr>
          <a:xfrm>
            <a:off x="895350" y="3269406"/>
            <a:ext cx="7014754" cy="2482809"/>
            <a:chOff x="6020554" y="4473589"/>
            <a:chExt cx="9353005" cy="30691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FA165C-5482-43C1-8073-831D1420A7D5}"/>
                </a:ext>
              </a:extLst>
            </p:cNvPr>
            <p:cNvSpPr/>
            <p:nvPr/>
          </p:nvSpPr>
          <p:spPr>
            <a:xfrm>
              <a:off x="6020554" y="4473589"/>
              <a:ext cx="9353005" cy="3069125"/>
            </a:xfrm>
            <a:prstGeom prst="roundRect">
              <a:avLst/>
            </a:prstGeom>
            <a:solidFill>
              <a:srgbClr val="BDD7EE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800" b="1" dirty="0">
                  <a:solidFill>
                    <a:srgbClr val="1F4E79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Designated Supports</a:t>
              </a:r>
              <a:endParaRPr lang="en-US" sz="28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US" sz="900" i="1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i="1" dirty="0">
                  <a:solidFill>
                    <a:schemeClr val="accent1">
                      <a:lumMod val="50000"/>
                    </a:schemeClr>
                  </a:solidFill>
                </a:rPr>
                <a:t>Supports that mitigate a specific adult-identified barrier for any student who needs it</a:t>
              </a:r>
            </a:p>
            <a:p>
              <a:pPr lvl="0" algn="ctr"/>
              <a:endParaRPr lang="en-US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 algn="ctr"/>
              <a:endParaRPr lang="en-US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3" name="Picture 4" descr="Everybody, everyone, group, people, together icon - Download on Iconfinder">
              <a:extLst>
                <a:ext uri="{FF2B5EF4-FFF2-40B4-BE49-F238E27FC236}">
                  <a16:creationId xmlns:a16="http://schemas.microsoft.com/office/drawing/2014/main" id="{6DF92911-48FE-4868-A88B-ADD1D1989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278" y="4548438"/>
              <a:ext cx="909119" cy="909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9E65EDB-0169-48FF-82A1-41F8D23B1B6A}"/>
                </a:ext>
              </a:extLst>
            </p:cNvPr>
            <p:cNvSpPr/>
            <p:nvPr/>
          </p:nvSpPr>
          <p:spPr>
            <a:xfrm>
              <a:off x="6610323" y="4798253"/>
              <a:ext cx="914400" cy="42176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Teacher - Free people icons">
              <a:extLst>
                <a:ext uri="{FF2B5EF4-FFF2-40B4-BE49-F238E27FC236}">
                  <a16:creationId xmlns:a16="http://schemas.microsoft.com/office/drawing/2014/main" id="{506587E6-4DD9-4CED-80E8-3B1672BA5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23" y="4759787"/>
              <a:ext cx="663972" cy="66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CEE1BF-B35A-4D0A-BF35-B0828A1BF387}"/>
              </a:ext>
            </a:extLst>
          </p:cNvPr>
          <p:cNvSpPr txBox="1"/>
          <p:nvPr/>
        </p:nvSpPr>
        <p:spPr>
          <a:xfrm>
            <a:off x="1337677" y="496150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world language glossary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E4D68-5A09-4F55-B72F-7280456DF4E3}"/>
              </a:ext>
            </a:extLst>
          </p:cNvPr>
          <p:cNvSpPr txBox="1"/>
          <p:nvPr/>
        </p:nvSpPr>
        <p:spPr>
          <a:xfrm>
            <a:off x="1337677" y="524919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color contrast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AABA15-0213-438B-8D81-F3369E98773F}"/>
              </a:ext>
            </a:extLst>
          </p:cNvPr>
          <p:cNvGrpSpPr>
            <a:grpSpLocks noChangeAspect="1"/>
          </p:cNvGrpSpPr>
          <p:nvPr/>
        </p:nvGrpSpPr>
        <p:grpSpPr>
          <a:xfrm>
            <a:off x="7036459" y="468823"/>
            <a:ext cx="1747290" cy="274320"/>
            <a:chOff x="7927466" y="165580"/>
            <a:chExt cx="4077010" cy="6400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094AB6-16A0-4BB2-98DF-FB4A63384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346" y="165580"/>
              <a:ext cx="265213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B131BAEF-7769-4A7C-B54C-2362388B2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466" y="165580"/>
              <a:ext cx="1913539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30CF0663-99B6-4BBA-BE30-D0BB4180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CFC4F05-ED59-4A88-856B-7D14324AEC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80E7-62AF-442F-B54E-A112FFE0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Tools and Supports Types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A4EB99-84F1-46CF-A83E-A9BA5C35C00E}"/>
              </a:ext>
            </a:extLst>
          </p:cNvPr>
          <p:cNvSpPr/>
          <p:nvPr/>
        </p:nvSpPr>
        <p:spPr>
          <a:xfrm>
            <a:off x="628650" y="1770938"/>
            <a:ext cx="7620000" cy="2556054"/>
          </a:xfrm>
          <a:prstGeom prst="roundRect">
            <a:avLst/>
          </a:prstGeom>
          <a:solidFill>
            <a:srgbClr val="A9D18E"/>
          </a:solidFill>
          <a:ln>
            <a:solidFill>
              <a:srgbClr val="00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Tools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accessibility supports which provide access to </a:t>
            </a:r>
            <a:r>
              <a:rPr lang="en-US" b="1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students </a:t>
            </a:r>
            <a:r>
              <a:rPr lang="en-US" i="1" dirty="0">
                <a:solidFill>
                  <a:srgbClr val="3857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automatically.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i="1" dirty="0">
              <a:solidFill>
                <a:srgbClr val="38572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i="1" dirty="0">
              <a:solidFill>
                <a:srgbClr val="38572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i="1" dirty="0">
              <a:solidFill>
                <a:srgbClr val="38572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i="1" dirty="0">
              <a:solidFill>
                <a:srgbClr val="38572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i="1" dirty="0">
              <a:solidFill>
                <a:srgbClr val="38572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Everybody, everyone, group, people, together icon - Download on Iconfinder">
            <a:extLst>
              <a:ext uri="{FF2B5EF4-FFF2-40B4-BE49-F238E27FC236}">
                <a16:creationId xmlns:a16="http://schemas.microsoft.com/office/drawing/2014/main" id="{B2A248E4-FEE3-4D4D-AB5B-3B638611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4" y="1834099"/>
            <a:ext cx="681839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10D6A-F616-4B8E-90C8-7D926D7F4379}"/>
              </a:ext>
            </a:extLst>
          </p:cNvPr>
          <p:cNvSpPr txBox="1"/>
          <p:nvPr/>
        </p:nvSpPr>
        <p:spPr>
          <a:xfrm>
            <a:off x="1772216" y="3349218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Highlighter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681F3-221B-4EB7-BF6B-5D3D958A369E}"/>
              </a:ext>
            </a:extLst>
          </p:cNvPr>
          <p:cNvSpPr txBox="1"/>
          <p:nvPr/>
        </p:nvSpPr>
        <p:spPr>
          <a:xfrm>
            <a:off x="1772216" y="3623814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Breaks as 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70E29-5282-4CF3-87FE-43639418B389}"/>
              </a:ext>
            </a:extLst>
          </p:cNvPr>
          <p:cNvSpPr txBox="1"/>
          <p:nvPr/>
        </p:nvSpPr>
        <p:spPr>
          <a:xfrm>
            <a:off x="1772216" y="3883572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English glossary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FA165C-5482-43C1-8073-831D1420A7D5}"/>
              </a:ext>
            </a:extLst>
          </p:cNvPr>
          <p:cNvSpPr/>
          <p:nvPr/>
        </p:nvSpPr>
        <p:spPr>
          <a:xfrm>
            <a:off x="757664" y="3034360"/>
            <a:ext cx="7365181" cy="1224730"/>
          </a:xfrm>
          <a:prstGeom prst="roundRect">
            <a:avLst/>
          </a:prstGeom>
          <a:solidFill>
            <a:srgbClr val="BDD7EE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Designated Supports</a:t>
            </a:r>
            <a:endParaRPr lang="en-US" sz="800" i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Supports that mitigate a specific adult-identified barrier for any student who needs it</a:t>
            </a:r>
          </a:p>
          <a:p>
            <a:pPr lvl="0" algn="ctr"/>
            <a:endParaRPr lang="en-US" sz="1400" i="1" dirty="0">
              <a:solidFill>
                <a:schemeClr val="accent1">
                  <a:lumMod val="50000"/>
                </a:schemeClr>
              </a:solidFill>
              <a:latin typeface="Neutra Text Alt" panose="02000000000000000000" pitchFamily="2" charset="0"/>
            </a:endParaRPr>
          </a:p>
          <a:p>
            <a:pPr lvl="0" algn="ctr"/>
            <a:endParaRPr lang="en-US" sz="1400" i="1" dirty="0">
              <a:solidFill>
                <a:schemeClr val="accent1">
                  <a:lumMod val="50000"/>
                </a:schemeClr>
              </a:solidFill>
              <a:latin typeface="Neutra Text Alt" panose="02000000000000000000" pitchFamily="2" charset="0"/>
            </a:endParaRPr>
          </a:p>
        </p:txBody>
      </p:sp>
      <p:pic>
        <p:nvPicPr>
          <p:cNvPr id="13" name="Picture 4" descr="Everybody, everyone, group, people, together icon - Download on Iconfinder">
            <a:extLst>
              <a:ext uri="{FF2B5EF4-FFF2-40B4-BE49-F238E27FC236}">
                <a16:creationId xmlns:a16="http://schemas.microsoft.com/office/drawing/2014/main" id="{6DF92911-48FE-4868-A88B-ADD1D198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4" y="3027325"/>
            <a:ext cx="681839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E65EDB-0169-48FF-82A1-41F8D23B1B6A}"/>
              </a:ext>
            </a:extLst>
          </p:cNvPr>
          <p:cNvSpPr/>
          <p:nvPr/>
        </p:nvSpPr>
        <p:spPr>
          <a:xfrm>
            <a:off x="1079445" y="3214684"/>
            <a:ext cx="685800" cy="3163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26" name="Picture 2" descr="Teacher - Free people icons">
            <a:extLst>
              <a:ext uri="{FF2B5EF4-FFF2-40B4-BE49-F238E27FC236}">
                <a16:creationId xmlns:a16="http://schemas.microsoft.com/office/drawing/2014/main" id="{506587E6-4DD9-4CED-80E8-3B1672BA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89" y="3073968"/>
            <a:ext cx="497979" cy="4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B5C6C7-7C79-45C1-B8A6-D5CE19A6FB35}"/>
              </a:ext>
            </a:extLst>
          </p:cNvPr>
          <p:cNvGrpSpPr/>
          <p:nvPr/>
        </p:nvGrpSpPr>
        <p:grpSpPr>
          <a:xfrm>
            <a:off x="628652" y="4439414"/>
            <a:ext cx="7560209" cy="1959208"/>
            <a:chOff x="838200" y="4750769"/>
            <a:chExt cx="10080279" cy="19216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FA454B6-B8D1-4235-8DCD-0038ED2D8AD4}"/>
                </a:ext>
              </a:extLst>
            </p:cNvPr>
            <p:cNvSpPr/>
            <p:nvPr/>
          </p:nvSpPr>
          <p:spPr>
            <a:xfrm>
              <a:off x="838200" y="4750769"/>
              <a:ext cx="10080279" cy="19216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8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Accommodations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Supports that increase accessibility for students with specific barriers which the tool documented in their IEP or 504 plans mitigates. </a:t>
              </a:r>
              <a:endPara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4" descr="Everybody, everyone, group, people, together icon - Download on Iconfinder">
              <a:extLst>
                <a:ext uri="{FF2B5EF4-FFF2-40B4-BE49-F238E27FC236}">
                  <a16:creationId xmlns:a16="http://schemas.microsoft.com/office/drawing/2014/main" id="{F80775A4-D7B7-409D-9C5F-3E34D20A14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6" t="59348" r="28176"/>
            <a:stretch/>
          </p:blipFill>
          <p:spPr bwMode="auto">
            <a:xfrm>
              <a:off x="1010217" y="4909962"/>
              <a:ext cx="388444" cy="30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70D3FF4-8224-45EA-967C-E78C814268B6}"/>
              </a:ext>
            </a:extLst>
          </p:cNvPr>
          <p:cNvSpPr txBox="1"/>
          <p:nvPr/>
        </p:nvSpPr>
        <p:spPr>
          <a:xfrm>
            <a:off x="1439237" y="57494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closed captioning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6762EC-9EAC-4CF3-87AE-8642FBB2DBE9}"/>
              </a:ext>
            </a:extLst>
          </p:cNvPr>
          <p:cNvSpPr txBox="1"/>
          <p:nvPr/>
        </p:nvSpPr>
        <p:spPr>
          <a:xfrm>
            <a:off x="1439237" y="598127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braille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B24016-F535-4454-941A-223A1F6703E3}"/>
              </a:ext>
            </a:extLst>
          </p:cNvPr>
          <p:cNvGrpSpPr>
            <a:grpSpLocks noChangeAspect="1"/>
          </p:cNvGrpSpPr>
          <p:nvPr/>
        </p:nvGrpSpPr>
        <p:grpSpPr>
          <a:xfrm>
            <a:off x="7134668" y="322218"/>
            <a:ext cx="1747290" cy="274320"/>
            <a:chOff x="7927466" y="165580"/>
            <a:chExt cx="4077010" cy="6400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CF5F5C-7184-41AE-B20B-236904CFD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346" y="165580"/>
              <a:ext cx="265213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C4992751-88A6-49E3-819F-1DA0F1040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466" y="165580"/>
              <a:ext cx="1913539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560026FB-7404-450F-B685-5F971308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CFC4F05-ED59-4A88-856B-7D14324AEC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EBB2-9BFC-4571-8360-04AFB9E0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53" y="82885"/>
            <a:ext cx="8431618" cy="761999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  <a:t>Choosing Accommodations Thoughtfully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CEA2-7FC7-4B76-9835-93590744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6" y="4416443"/>
            <a:ext cx="8250865" cy="2239538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/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A9AB4-6577-4498-BA17-533BFACC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7FE4C-9445-4FF6-9B25-1C159E6CB3FA}"/>
              </a:ext>
            </a:extLst>
          </p:cNvPr>
          <p:cNvSpPr txBox="1"/>
          <p:nvPr/>
        </p:nvSpPr>
        <p:spPr>
          <a:xfrm>
            <a:off x="726576" y="734437"/>
            <a:ext cx="8250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Some accommodations (marked with a lightning bolt) fundamentally change the assessment. For example, a reading test you listen to is now a listening test, preventing the student from demonstrating some skills. </a:t>
            </a:r>
            <a:endParaRPr lang="en-US" sz="400" i="1" dirty="0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9C100869-1D3A-4A08-A201-DD838559EC6C}"/>
              </a:ext>
            </a:extLst>
          </p:cNvPr>
          <p:cNvSpPr/>
          <p:nvPr/>
        </p:nvSpPr>
        <p:spPr>
          <a:xfrm>
            <a:off x="80484" y="699890"/>
            <a:ext cx="786810" cy="95520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078A5-3361-43D4-8D51-25680931185E}"/>
              </a:ext>
            </a:extLst>
          </p:cNvPr>
          <p:cNvGrpSpPr/>
          <p:nvPr/>
        </p:nvGrpSpPr>
        <p:grpSpPr>
          <a:xfrm>
            <a:off x="457205" y="1902765"/>
            <a:ext cx="8258935" cy="738664"/>
            <a:chOff x="95335" y="3903480"/>
            <a:chExt cx="2465160" cy="83320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73D893-EC26-4FD9-A966-08D6CF1A0F66}"/>
                </a:ext>
              </a:extLst>
            </p:cNvPr>
            <p:cNvSpPr txBox="1"/>
            <p:nvPr/>
          </p:nvSpPr>
          <p:spPr>
            <a:xfrm>
              <a:off x="95335" y="3903480"/>
              <a:ext cx="2465160" cy="8332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Criteria 1: Documented Disability via IEP or 504</a:t>
              </a:r>
            </a:p>
            <a:p>
              <a:pPr algn="ctr"/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Does the student have a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documented disability that pertains to the accommodation?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465876-1828-48CA-A08C-74BCC1F6952E}"/>
                </a:ext>
              </a:extLst>
            </p:cNvPr>
            <p:cNvCxnSpPr/>
            <p:nvPr/>
          </p:nvCxnSpPr>
          <p:spPr>
            <a:xfrm>
              <a:off x="275832" y="4321343"/>
              <a:ext cx="2101755" cy="0"/>
            </a:xfrm>
            <a:prstGeom prst="line">
              <a:avLst/>
            </a:prstGeom>
            <a:grpFill/>
            <a:ln>
              <a:solidFill>
                <a:srgbClr val="004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8F69B0-29D3-4D70-AF48-88C7150EE790}"/>
              </a:ext>
            </a:extLst>
          </p:cNvPr>
          <p:cNvGrpSpPr/>
          <p:nvPr/>
        </p:nvGrpSpPr>
        <p:grpSpPr>
          <a:xfrm>
            <a:off x="457201" y="3324623"/>
            <a:ext cx="8143944" cy="738665"/>
            <a:chOff x="2643771" y="3903480"/>
            <a:chExt cx="2430836" cy="6082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87D28C-68A6-4A2B-9DFF-CE4C38E97110}"/>
                </a:ext>
              </a:extLst>
            </p:cNvPr>
            <p:cNvSpPr txBox="1"/>
            <p:nvPr/>
          </p:nvSpPr>
          <p:spPr>
            <a:xfrm>
              <a:off x="2643771" y="3903480"/>
              <a:ext cx="2430836" cy="6082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Criteria 2: Familiarity with Recommended Accommodation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Is the support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utilized regularly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as a classroom accommodation and during class assessment?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1E7161-3880-4830-A375-2961F127CF0C}"/>
                </a:ext>
              </a:extLst>
            </p:cNvPr>
            <p:cNvCxnSpPr/>
            <p:nvPr/>
          </p:nvCxnSpPr>
          <p:spPr>
            <a:xfrm>
              <a:off x="2810447" y="4207586"/>
              <a:ext cx="2101755" cy="0"/>
            </a:xfrm>
            <a:prstGeom prst="line">
              <a:avLst/>
            </a:prstGeom>
            <a:ln>
              <a:solidFill>
                <a:srgbClr val="004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054D08-A781-4DA6-B273-3D24E218D3B5}"/>
              </a:ext>
            </a:extLst>
          </p:cNvPr>
          <p:cNvGrpSpPr/>
          <p:nvPr/>
        </p:nvGrpSpPr>
        <p:grpSpPr>
          <a:xfrm>
            <a:off x="457203" y="4725300"/>
            <a:ext cx="8154079" cy="1169551"/>
            <a:chOff x="5146000" y="3864133"/>
            <a:chExt cx="2612023" cy="9876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53FF44-DE7B-4331-A136-FD608E23135A}"/>
                </a:ext>
              </a:extLst>
            </p:cNvPr>
            <p:cNvSpPr txBox="1"/>
            <p:nvPr/>
          </p:nvSpPr>
          <p:spPr>
            <a:xfrm>
              <a:off x="5146000" y="3864133"/>
              <a:ext cx="2612023" cy="9876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Criteria 3: Equitable Access to the State Assessment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Does the student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need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the accommodation to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the assessment?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Will the accommodation provide equitable access to the assessment, comparable to students without the specific disability noted in Criteria 1?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833EDB-D292-4F19-A94B-C39C3DA91045}"/>
                </a:ext>
              </a:extLst>
            </p:cNvPr>
            <p:cNvCxnSpPr/>
            <p:nvPr/>
          </p:nvCxnSpPr>
          <p:spPr>
            <a:xfrm>
              <a:off x="5359998" y="4150270"/>
              <a:ext cx="2101755" cy="0"/>
            </a:xfrm>
            <a:prstGeom prst="line">
              <a:avLst/>
            </a:prstGeom>
            <a:ln>
              <a:solidFill>
                <a:srgbClr val="004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E63A5F-2363-47E0-8EB7-804265C481D5}"/>
              </a:ext>
            </a:extLst>
          </p:cNvPr>
          <p:cNvGrpSpPr/>
          <p:nvPr/>
        </p:nvGrpSpPr>
        <p:grpSpPr>
          <a:xfrm>
            <a:off x="955702" y="2603265"/>
            <a:ext cx="7172198" cy="794843"/>
            <a:chOff x="348063" y="4844208"/>
            <a:chExt cx="7172198" cy="7948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41443E-DD73-41FB-9BD7-E6F306A2A512}"/>
                </a:ext>
              </a:extLst>
            </p:cNvPr>
            <p:cNvSpPr txBox="1"/>
            <p:nvPr/>
          </p:nvSpPr>
          <p:spPr>
            <a:xfrm>
              <a:off x="914400" y="5031224"/>
              <a:ext cx="6605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yes, continue.  		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no, do not choose accommodation. 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C784165-5425-4145-AFE5-186B7C1A17B9}"/>
                </a:ext>
              </a:extLst>
            </p:cNvPr>
            <p:cNvSpPr/>
            <p:nvPr/>
          </p:nvSpPr>
          <p:spPr>
            <a:xfrm rot="5400000">
              <a:off x="265197" y="5053869"/>
              <a:ext cx="547869" cy="382138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Multiplication Sign 21">
              <a:extLst>
                <a:ext uri="{FF2B5EF4-FFF2-40B4-BE49-F238E27FC236}">
                  <a16:creationId xmlns:a16="http://schemas.microsoft.com/office/drawing/2014/main" id="{5294620F-5213-4021-B0F8-D6310FB066E3}"/>
                </a:ext>
              </a:extLst>
            </p:cNvPr>
            <p:cNvSpPr/>
            <p:nvPr/>
          </p:nvSpPr>
          <p:spPr>
            <a:xfrm>
              <a:off x="6673150" y="4844208"/>
              <a:ext cx="682344" cy="79484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C94AEA-0544-4E90-85BA-397A97746E5F}"/>
              </a:ext>
            </a:extLst>
          </p:cNvPr>
          <p:cNvGrpSpPr/>
          <p:nvPr/>
        </p:nvGrpSpPr>
        <p:grpSpPr>
          <a:xfrm>
            <a:off x="955701" y="4004713"/>
            <a:ext cx="7172198" cy="794843"/>
            <a:chOff x="348063" y="4835944"/>
            <a:chExt cx="7172198" cy="7948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CD1544-FBAA-4206-9981-81C6A4EC49F6}"/>
                </a:ext>
              </a:extLst>
            </p:cNvPr>
            <p:cNvSpPr txBox="1"/>
            <p:nvPr/>
          </p:nvSpPr>
          <p:spPr>
            <a:xfrm>
              <a:off x="914400" y="5031224"/>
              <a:ext cx="6605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yes, continue.  		 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no, do not choose accommodation. 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28D7107-055E-4A5B-BD30-34720F5135A2}"/>
                </a:ext>
              </a:extLst>
            </p:cNvPr>
            <p:cNvSpPr/>
            <p:nvPr/>
          </p:nvSpPr>
          <p:spPr>
            <a:xfrm rot="5400000">
              <a:off x="265197" y="5053869"/>
              <a:ext cx="547869" cy="382138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" name="Multiplication Sign 25">
              <a:extLst>
                <a:ext uri="{FF2B5EF4-FFF2-40B4-BE49-F238E27FC236}">
                  <a16:creationId xmlns:a16="http://schemas.microsoft.com/office/drawing/2014/main" id="{E61B15B9-02F5-438E-83F4-A91597514D4B}"/>
                </a:ext>
              </a:extLst>
            </p:cNvPr>
            <p:cNvSpPr/>
            <p:nvPr/>
          </p:nvSpPr>
          <p:spPr>
            <a:xfrm>
              <a:off x="6673151" y="4835944"/>
              <a:ext cx="682344" cy="79484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871A3F-6E69-437C-B478-189C764476E0}"/>
              </a:ext>
            </a:extLst>
          </p:cNvPr>
          <p:cNvSpPr txBox="1"/>
          <p:nvPr/>
        </p:nvSpPr>
        <p:spPr>
          <a:xfrm>
            <a:off x="889639" y="5868733"/>
            <a:ext cx="73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proceed with the accommodation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no, do not choose accommodation. </a:t>
            </a:r>
          </a:p>
        </p:txBody>
      </p:sp>
    </p:spTree>
    <p:extLst>
      <p:ext uri="{BB962C8B-B14F-4D97-AF65-F5344CB8AC3E}">
        <p14:creationId xmlns:p14="http://schemas.microsoft.com/office/powerpoint/2010/main" val="6389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28C7DA-4650-4978-A9CA-C39FA36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29801"/>
          </a:xfrm>
        </p:spPr>
        <p:txBody>
          <a:bodyPr>
            <a:noAutofit/>
          </a:bodyPr>
          <a:lstStyle/>
          <a:p>
            <a:r>
              <a:rPr lang="en-US" sz="4800" dirty="0"/>
              <a:t>Smarter Balanced Assessment and WA Comprehensive Assessment of Science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EE59C3-9DCA-41C2-850A-DD00CB55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42460"/>
            <a:ext cx="7886700" cy="1647191"/>
          </a:xfrm>
        </p:spPr>
        <p:txBody>
          <a:bodyPr/>
          <a:lstStyle/>
          <a:p>
            <a:r>
              <a:rPr lang="en-US" dirty="0"/>
              <a:t>SBA ELA &amp; Mathematics (online): grades 3-8, and 10</a:t>
            </a:r>
          </a:p>
          <a:p>
            <a:r>
              <a:rPr lang="en-US" dirty="0"/>
              <a:t>WCAS (online): grades 5, 8, and 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AA5EB-BC73-4C03-89A4-A51B8F06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99B1B-D9B1-4ED0-AE3C-5D5989DB1F4E}"/>
              </a:ext>
            </a:extLst>
          </p:cNvPr>
          <p:cNvGrpSpPr>
            <a:grpSpLocks noChangeAspect="1"/>
          </p:cNvGrpSpPr>
          <p:nvPr/>
        </p:nvGrpSpPr>
        <p:grpSpPr>
          <a:xfrm>
            <a:off x="7134668" y="322218"/>
            <a:ext cx="1747290" cy="274320"/>
            <a:chOff x="7927466" y="165580"/>
            <a:chExt cx="4077010" cy="6400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C3C36C-13CA-4090-8298-25FF07D74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346" y="165580"/>
              <a:ext cx="265213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9B42CB8-5C29-4A80-B757-FA5F6A6AE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466" y="165580"/>
              <a:ext cx="1913539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89588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6181</TotalTime>
  <Words>4254</Words>
  <Application>Microsoft Office PowerPoint</Application>
  <PresentationFormat>On-screen Show (4:3)</PresentationFormat>
  <Paragraphs>621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Neutra Text Alt</vt:lpstr>
      <vt:lpstr>Open Sans</vt:lpstr>
      <vt:lpstr>Trebuchet MS</vt:lpstr>
      <vt:lpstr>Wingdings 3</vt:lpstr>
      <vt:lpstr>Facet</vt:lpstr>
      <vt:lpstr>Office Theme</vt:lpstr>
      <vt:lpstr>Best Practices in Selecting State Assessment Supports and Accommodations</vt:lpstr>
      <vt:lpstr>5-Step Decision Making</vt:lpstr>
      <vt:lpstr>Supports and Accommodations: Key Concepts</vt:lpstr>
      <vt:lpstr>More is not more. </vt:lpstr>
      <vt:lpstr>Embedded vs. Non</vt:lpstr>
      <vt:lpstr>Tools and Support Types</vt:lpstr>
      <vt:lpstr>Tools and Supports Types</vt:lpstr>
      <vt:lpstr>Choosing Accommodations Thoughtfully</vt:lpstr>
      <vt:lpstr>Smarter Balanced Assessment and WA Comprehensive Assessment of Science</vt:lpstr>
      <vt:lpstr>Where to learn about SBA/WCAS Tools, Supports, and Accommodations</vt:lpstr>
      <vt:lpstr>SBA/WCAS Dropdown Selection Options in Special Programs</vt:lpstr>
      <vt:lpstr>PowerPoint Presentation</vt:lpstr>
      <vt:lpstr>Streamline SBA; WCAS  Embedded Designated Support</vt:lpstr>
      <vt:lpstr>PowerPoint Presentation</vt:lpstr>
      <vt:lpstr>PowerPoint Presentation</vt:lpstr>
      <vt:lpstr>Alternate Response Options  SBA; WCAS Non-Embedded Accommodation</vt:lpstr>
      <vt:lpstr>PowerPoint Presentation</vt:lpstr>
      <vt:lpstr>Color Contrast  SBA; WCAS Embedded Designated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Prediction SBA; WCAS Embedded Accommodation</vt:lpstr>
      <vt:lpstr>Simplified Test Directions SBA; WCAS Non-Embedded Designated Support</vt:lpstr>
      <vt:lpstr>What is covered by Text-to-Speech and  Read Aloud (Human Reader)</vt:lpstr>
      <vt:lpstr>Read Aloud at Two Levels</vt:lpstr>
      <vt:lpstr>Text-to-Speech at Two Levels</vt:lpstr>
      <vt:lpstr>Scribe at Two Levels</vt:lpstr>
      <vt:lpstr>Speech-to-Text (Voice Recognition) SBA; WCAS Embedded Accommodation</vt:lpstr>
      <vt:lpstr>Voice Command SBA; WCAS Non-Embedded Accommodation</vt:lpstr>
      <vt:lpstr>English proficiency test supports and accommodations</vt:lpstr>
      <vt:lpstr>WIDA Basics</vt:lpstr>
      <vt:lpstr>Understanding WIDA Administrative Considerations</vt:lpstr>
      <vt:lpstr>WIDA Accommodations</vt:lpstr>
      <vt:lpstr>WIDA Dropdown Selection Options in Special Programs</vt:lpstr>
      <vt:lpstr>Audio Control</vt:lpstr>
      <vt:lpstr>In-person Human Reader</vt:lpstr>
      <vt:lpstr>Paper/Pencil Test: standard Size or Large Print (with district approval)</vt:lpstr>
      <vt:lpstr>PowerPoint Presentation</vt:lpstr>
      <vt:lpstr>PowerPoint Presentation</vt:lpstr>
    </vt:vector>
  </TitlesOfParts>
  <Company>North Thurston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Rich, Sarah</dc:creator>
  <cp:lastModifiedBy>Hennigan, Quiana</cp:lastModifiedBy>
  <cp:revision>282</cp:revision>
  <cp:lastPrinted>2022-08-02T22:57:57Z</cp:lastPrinted>
  <dcterms:created xsi:type="dcterms:W3CDTF">2016-02-21T20:07:36Z</dcterms:created>
  <dcterms:modified xsi:type="dcterms:W3CDTF">2022-10-12T21:33:42Z</dcterms:modified>
</cp:coreProperties>
</file>