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320" r:id="rId2"/>
    <p:sldId id="378" r:id="rId3"/>
    <p:sldId id="408" r:id="rId4"/>
    <p:sldId id="380" r:id="rId5"/>
    <p:sldId id="409" r:id="rId6"/>
    <p:sldId id="418" r:id="rId7"/>
    <p:sldId id="413" r:id="rId8"/>
    <p:sldId id="271" r:id="rId9"/>
    <p:sldId id="256" r:id="rId10"/>
    <p:sldId id="402" r:id="rId11"/>
    <p:sldId id="382" r:id="rId12"/>
    <p:sldId id="398" r:id="rId13"/>
    <p:sldId id="411" r:id="rId14"/>
    <p:sldId id="417" r:id="rId15"/>
    <p:sldId id="279" r:id="rId16"/>
    <p:sldId id="287" r:id="rId17"/>
    <p:sldId id="288" r:id="rId18"/>
    <p:sldId id="410" r:id="rId19"/>
    <p:sldId id="412" r:id="rId20"/>
    <p:sldId id="346" r:id="rId21"/>
    <p:sldId id="419" r:id="rId22"/>
    <p:sldId id="31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snapToGrid="0">
      <p:cViewPr varScale="1">
        <p:scale>
          <a:sx n="112" d="100"/>
          <a:sy n="112" d="100"/>
        </p:scale>
        <p:origin x="78"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3AF065-762B-4374-8158-2DD49BA5F9CC}" type="datetimeFigureOut">
              <a:rPr lang="en-US" smtClean="0"/>
              <a:t>9/2/2022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789D1E-F3FB-4D46-A8FB-E0E1BCC2AC80}" type="slidenum">
              <a:rPr lang="en-US" smtClean="0"/>
              <a:t>‹#›</a:t>
            </a:fld>
            <a:endParaRPr lang="en-US"/>
          </a:p>
        </p:txBody>
      </p:sp>
    </p:spTree>
    <p:extLst>
      <p:ext uri="{BB962C8B-B14F-4D97-AF65-F5344CB8AC3E}">
        <p14:creationId xmlns:p14="http://schemas.microsoft.com/office/powerpoint/2010/main" val="42611018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8a5f26c77e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8a5f26c77e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43670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E1E656-BAC3-4289-8F5E-090C8054904D}" type="slidenum">
              <a:rPr lang="en-US" smtClean="0"/>
              <a:t>4</a:t>
            </a:fld>
            <a:endParaRPr lang="en-US"/>
          </a:p>
        </p:txBody>
      </p:sp>
    </p:spTree>
    <p:extLst>
      <p:ext uri="{BB962C8B-B14F-4D97-AF65-F5344CB8AC3E}">
        <p14:creationId xmlns:p14="http://schemas.microsoft.com/office/powerpoint/2010/main" val="32661379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Shomari</a:t>
            </a:r>
          </a:p>
        </p:txBody>
      </p:sp>
      <p:sp>
        <p:nvSpPr>
          <p:cNvPr id="4" name="Slide Number Placeholder 3"/>
          <p:cNvSpPr>
            <a:spLocks noGrp="1"/>
          </p:cNvSpPr>
          <p:nvPr>
            <p:ph type="sldNum" sz="quarter" idx="10"/>
          </p:nvPr>
        </p:nvSpPr>
        <p:spPr/>
        <p:txBody>
          <a:bodyPr/>
          <a:lstStyle/>
          <a:p>
            <a:fld id="{7AE0D97D-3BE1-4B8A-A70F-D237559671B1}"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36155595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8a5f26c77e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 name="Google Shape;273;g8a5f26c77e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8a5f26c77e_1_2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8a5f26c77e_1_2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g8a5f26c77e_1_4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7" name="Google Shape;717;g8a5f26c77e_1_4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i="1">
              <a:solidFill>
                <a:schemeClr val="dk2"/>
              </a:solidFill>
              <a:latin typeface="EB Garamond Regular"/>
              <a:ea typeface="EB Garamond Regular"/>
              <a:cs typeface="EB Garamond Regular"/>
              <a:sym typeface="EB Garamond Regul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g8a5f26c77e_1_4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4" name="Google Shape;724;g8a5f26c77e_1_4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i="1">
              <a:solidFill>
                <a:schemeClr val="dk2"/>
              </a:solidFill>
              <a:latin typeface="EB Garamond Regular"/>
              <a:ea typeface="EB Garamond Regular"/>
              <a:cs typeface="EB Garamond Regular"/>
              <a:sym typeface="EB Garamond Regul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E1E656-BAC3-4289-8F5E-090C8054904D}" type="slidenum">
              <a:rPr lang="en-US" smtClean="0"/>
              <a:t>22</a:t>
            </a:fld>
            <a:endParaRPr lang="en-US"/>
          </a:p>
        </p:txBody>
      </p:sp>
    </p:spTree>
    <p:extLst>
      <p:ext uri="{BB962C8B-B14F-4D97-AF65-F5344CB8AC3E}">
        <p14:creationId xmlns:p14="http://schemas.microsoft.com/office/powerpoint/2010/main" val="39599490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1764C-7E2F-4C25-AA76-4D2A32BAA0C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E69A979-7BB3-4E31-927F-46A5BBE154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3990B6E-C921-446E-82EB-1E73C7A34E0A}"/>
              </a:ext>
            </a:extLst>
          </p:cNvPr>
          <p:cNvSpPr>
            <a:spLocks noGrp="1"/>
          </p:cNvSpPr>
          <p:nvPr>
            <p:ph type="dt" sz="half" idx="10"/>
          </p:nvPr>
        </p:nvSpPr>
        <p:spPr/>
        <p:txBody>
          <a:bodyPr/>
          <a:lstStyle/>
          <a:p>
            <a:fld id="{DA534307-CE91-477F-BFA9-D6D1F97C8412}" type="datetimeFigureOut">
              <a:rPr lang="en-US" smtClean="0"/>
              <a:t>9/2/2022</a:t>
            </a:fld>
            <a:endParaRPr lang="en-US"/>
          </a:p>
        </p:txBody>
      </p:sp>
      <p:sp>
        <p:nvSpPr>
          <p:cNvPr id="5" name="Footer Placeholder 4">
            <a:extLst>
              <a:ext uri="{FF2B5EF4-FFF2-40B4-BE49-F238E27FC236}">
                <a16:creationId xmlns:a16="http://schemas.microsoft.com/office/drawing/2014/main" id="{76415A12-36A4-4033-963B-9AF9051505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378B29-72D4-4057-BB87-C573EB1B9B58}"/>
              </a:ext>
            </a:extLst>
          </p:cNvPr>
          <p:cNvSpPr>
            <a:spLocks noGrp="1"/>
          </p:cNvSpPr>
          <p:nvPr>
            <p:ph type="sldNum" sz="quarter" idx="12"/>
          </p:nvPr>
        </p:nvSpPr>
        <p:spPr/>
        <p:txBody>
          <a:bodyPr/>
          <a:lstStyle/>
          <a:p>
            <a:fld id="{4C9739B2-0094-464E-A218-09FAC9995F45}" type="slidenum">
              <a:rPr lang="en-US" smtClean="0"/>
              <a:t>‹#›</a:t>
            </a:fld>
            <a:endParaRPr lang="en-US"/>
          </a:p>
        </p:txBody>
      </p:sp>
    </p:spTree>
    <p:extLst>
      <p:ext uri="{BB962C8B-B14F-4D97-AF65-F5344CB8AC3E}">
        <p14:creationId xmlns:p14="http://schemas.microsoft.com/office/powerpoint/2010/main" val="10465870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1388F-6D4E-4851-980D-EED9918A9D0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2E8B64F-37BA-43FD-B591-CE8974C32B3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9483A5-0C3A-4D84-A5CB-9C26A7E9119D}"/>
              </a:ext>
            </a:extLst>
          </p:cNvPr>
          <p:cNvSpPr>
            <a:spLocks noGrp="1"/>
          </p:cNvSpPr>
          <p:nvPr>
            <p:ph type="dt" sz="half" idx="10"/>
          </p:nvPr>
        </p:nvSpPr>
        <p:spPr/>
        <p:txBody>
          <a:bodyPr/>
          <a:lstStyle/>
          <a:p>
            <a:fld id="{DA534307-CE91-477F-BFA9-D6D1F97C8412}" type="datetimeFigureOut">
              <a:rPr lang="en-US" smtClean="0"/>
              <a:t>9/2/2022</a:t>
            </a:fld>
            <a:endParaRPr lang="en-US"/>
          </a:p>
        </p:txBody>
      </p:sp>
      <p:sp>
        <p:nvSpPr>
          <p:cNvPr id="5" name="Footer Placeholder 4">
            <a:extLst>
              <a:ext uri="{FF2B5EF4-FFF2-40B4-BE49-F238E27FC236}">
                <a16:creationId xmlns:a16="http://schemas.microsoft.com/office/drawing/2014/main" id="{70051323-638C-460D-A0A4-92576946F6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0F31D7-C20B-40D5-A97D-19561A4EE58F}"/>
              </a:ext>
            </a:extLst>
          </p:cNvPr>
          <p:cNvSpPr>
            <a:spLocks noGrp="1"/>
          </p:cNvSpPr>
          <p:nvPr>
            <p:ph type="sldNum" sz="quarter" idx="12"/>
          </p:nvPr>
        </p:nvSpPr>
        <p:spPr/>
        <p:txBody>
          <a:bodyPr/>
          <a:lstStyle/>
          <a:p>
            <a:fld id="{4C9739B2-0094-464E-A218-09FAC9995F45}" type="slidenum">
              <a:rPr lang="en-US" smtClean="0"/>
              <a:t>‹#›</a:t>
            </a:fld>
            <a:endParaRPr lang="en-US"/>
          </a:p>
        </p:txBody>
      </p:sp>
    </p:spTree>
    <p:extLst>
      <p:ext uri="{BB962C8B-B14F-4D97-AF65-F5344CB8AC3E}">
        <p14:creationId xmlns:p14="http://schemas.microsoft.com/office/powerpoint/2010/main" val="3606810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7690FF8-C27A-47AD-B951-135B9CBF949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655AA4B-448D-478B-A6D1-5255D297861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946FE4-BA1B-4BD9-A2BC-E941C5202C07}"/>
              </a:ext>
            </a:extLst>
          </p:cNvPr>
          <p:cNvSpPr>
            <a:spLocks noGrp="1"/>
          </p:cNvSpPr>
          <p:nvPr>
            <p:ph type="dt" sz="half" idx="10"/>
          </p:nvPr>
        </p:nvSpPr>
        <p:spPr/>
        <p:txBody>
          <a:bodyPr/>
          <a:lstStyle/>
          <a:p>
            <a:fld id="{DA534307-CE91-477F-BFA9-D6D1F97C8412}" type="datetimeFigureOut">
              <a:rPr lang="en-US" smtClean="0"/>
              <a:t>9/2/2022</a:t>
            </a:fld>
            <a:endParaRPr lang="en-US"/>
          </a:p>
        </p:txBody>
      </p:sp>
      <p:sp>
        <p:nvSpPr>
          <p:cNvPr id="5" name="Footer Placeholder 4">
            <a:extLst>
              <a:ext uri="{FF2B5EF4-FFF2-40B4-BE49-F238E27FC236}">
                <a16:creationId xmlns:a16="http://schemas.microsoft.com/office/drawing/2014/main" id="{156FC603-E037-4A5E-AB59-5CAB7C2CB6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D4C53B-ECD2-45AB-A0DA-CB990F632BD0}"/>
              </a:ext>
            </a:extLst>
          </p:cNvPr>
          <p:cNvSpPr>
            <a:spLocks noGrp="1"/>
          </p:cNvSpPr>
          <p:nvPr>
            <p:ph type="sldNum" sz="quarter" idx="12"/>
          </p:nvPr>
        </p:nvSpPr>
        <p:spPr/>
        <p:txBody>
          <a:bodyPr/>
          <a:lstStyle/>
          <a:p>
            <a:fld id="{4C9739B2-0094-464E-A218-09FAC9995F45}" type="slidenum">
              <a:rPr lang="en-US" smtClean="0"/>
              <a:t>‹#›</a:t>
            </a:fld>
            <a:endParaRPr lang="en-US"/>
          </a:p>
        </p:txBody>
      </p:sp>
    </p:spTree>
    <p:extLst>
      <p:ext uri="{BB962C8B-B14F-4D97-AF65-F5344CB8AC3E}">
        <p14:creationId xmlns:p14="http://schemas.microsoft.com/office/powerpoint/2010/main" val="32981619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OC_White">
  <p:cSld name="TOC_White">
    <p:spTree>
      <p:nvGrpSpPr>
        <p:cNvPr id="1" name="Shape 76"/>
        <p:cNvGrpSpPr/>
        <p:nvPr/>
      </p:nvGrpSpPr>
      <p:grpSpPr>
        <a:xfrm>
          <a:off x="0" y="0"/>
          <a:ext cx="0" cy="0"/>
          <a:chOff x="0" y="0"/>
          <a:chExt cx="0" cy="0"/>
        </a:xfrm>
      </p:grpSpPr>
      <p:sp>
        <p:nvSpPr>
          <p:cNvPr id="77" name="Google Shape;77;p16"/>
          <p:cNvSpPr txBox="1">
            <a:spLocks noGrp="1"/>
          </p:cNvSpPr>
          <p:nvPr>
            <p:ph type="sldNum" idx="12"/>
          </p:nvPr>
        </p:nvSpPr>
        <p:spPr>
          <a:xfrm>
            <a:off x="5730200" y="6449100"/>
            <a:ext cx="731600" cy="408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78" name="Google Shape;78;p16"/>
          <p:cNvSpPr txBox="1"/>
          <p:nvPr/>
        </p:nvSpPr>
        <p:spPr>
          <a:xfrm>
            <a:off x="1219200" y="1295400"/>
            <a:ext cx="3759200" cy="42672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 sz="4800">
                <a:latin typeface="Proxima Nova Extrabold"/>
                <a:ea typeface="Proxima Nova Extrabold"/>
                <a:cs typeface="Proxima Nova Extrabold"/>
                <a:sym typeface="Proxima Nova Extrabold"/>
              </a:rPr>
              <a:t>Table of Contents</a:t>
            </a:r>
            <a:endParaRPr sz="4800">
              <a:latin typeface="Proxima Nova Extrabold"/>
              <a:ea typeface="Proxima Nova Extrabold"/>
              <a:cs typeface="Proxima Nova Extrabold"/>
              <a:sym typeface="Proxima Nova Extrabold"/>
            </a:endParaRPr>
          </a:p>
        </p:txBody>
      </p:sp>
      <p:cxnSp>
        <p:nvCxnSpPr>
          <p:cNvPr id="79" name="Google Shape;79;p16"/>
          <p:cNvCxnSpPr/>
          <p:nvPr/>
        </p:nvCxnSpPr>
        <p:spPr>
          <a:xfrm>
            <a:off x="6075667" y="1051167"/>
            <a:ext cx="0" cy="4917600"/>
          </a:xfrm>
          <a:prstGeom prst="straightConnector1">
            <a:avLst/>
          </a:prstGeom>
          <a:noFill/>
          <a:ln w="9525" cap="flat" cmpd="sng">
            <a:solidFill>
              <a:schemeClr val="dk2"/>
            </a:solidFill>
            <a:prstDash val="solid"/>
            <a:round/>
            <a:headEnd type="none" w="med" len="med"/>
            <a:tailEnd type="none" w="med" len="med"/>
          </a:ln>
        </p:spPr>
      </p:cxnSp>
      <p:sp>
        <p:nvSpPr>
          <p:cNvPr id="80" name="Google Shape;80;p16"/>
          <p:cNvSpPr txBox="1">
            <a:spLocks noGrp="1"/>
          </p:cNvSpPr>
          <p:nvPr>
            <p:ph type="subTitle" idx="1"/>
          </p:nvPr>
        </p:nvSpPr>
        <p:spPr>
          <a:xfrm>
            <a:off x="6624333" y="1093000"/>
            <a:ext cx="5059600" cy="48756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2667">
                <a:latin typeface="EB Garamond Regular"/>
                <a:ea typeface="EB Garamond Regular"/>
                <a:cs typeface="EB Garamond Regular"/>
                <a:sym typeface="EB Garamond Regular"/>
              </a:defRPr>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Tree>
    <p:extLst>
      <p:ext uri="{BB962C8B-B14F-4D97-AF65-F5344CB8AC3E}">
        <p14:creationId xmlns:p14="http://schemas.microsoft.com/office/powerpoint/2010/main" val="20399051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Empty Slide_White">
  <p:cSld name="Empty Slide_White">
    <p:spTree>
      <p:nvGrpSpPr>
        <p:cNvPr id="1" name="Shape 224"/>
        <p:cNvGrpSpPr/>
        <p:nvPr/>
      </p:nvGrpSpPr>
      <p:grpSpPr>
        <a:xfrm>
          <a:off x="0" y="0"/>
          <a:ext cx="0" cy="0"/>
          <a:chOff x="0" y="0"/>
          <a:chExt cx="0" cy="0"/>
        </a:xfrm>
      </p:grpSpPr>
      <p:sp>
        <p:nvSpPr>
          <p:cNvPr id="225" name="Google Shape;225;p34"/>
          <p:cNvSpPr txBox="1">
            <a:spLocks noGrp="1"/>
          </p:cNvSpPr>
          <p:nvPr>
            <p:ph type="title"/>
          </p:nvPr>
        </p:nvSpPr>
        <p:spPr>
          <a:xfrm>
            <a:off x="630000" y="8176733"/>
            <a:ext cx="10967200" cy="1356400"/>
          </a:xfrm>
          <a:prstGeom prst="rect">
            <a:avLst/>
          </a:prstGeom>
        </p:spPr>
        <p:txBody>
          <a:bodyPr spcFirstLastPara="1" wrap="square" lIns="457200" tIns="0" rIns="457200" bIns="0" anchor="ctr" anchorCtr="0">
            <a:noAutofit/>
          </a:bodyPr>
          <a:lstStyle>
            <a:lvl1pPr lvl="0" algn="ctr" rtl="0">
              <a:spcBef>
                <a:spcPts val="0"/>
              </a:spcBef>
              <a:spcAft>
                <a:spcPts val="0"/>
              </a:spcAft>
              <a:buNone/>
              <a:defRPr sz="4800">
                <a:solidFill>
                  <a:srgbClr val="102210"/>
                </a:solidFill>
                <a:latin typeface="EB Garamond Regular"/>
                <a:ea typeface="EB Garamond Regular"/>
                <a:cs typeface="EB Garamond Regular"/>
                <a:sym typeface="EB Garamond Regular"/>
              </a:defRPr>
            </a:lvl1pPr>
            <a:lvl2pPr lvl="1" rtl="0">
              <a:spcBef>
                <a:spcPts val="0"/>
              </a:spcBef>
              <a:spcAft>
                <a:spcPts val="0"/>
              </a:spcAft>
              <a:buNone/>
              <a:defRPr>
                <a:solidFill>
                  <a:srgbClr val="102210"/>
                </a:solidFill>
              </a:defRPr>
            </a:lvl2pPr>
            <a:lvl3pPr lvl="2" rtl="0">
              <a:spcBef>
                <a:spcPts val="0"/>
              </a:spcBef>
              <a:spcAft>
                <a:spcPts val="0"/>
              </a:spcAft>
              <a:buNone/>
              <a:defRPr>
                <a:solidFill>
                  <a:srgbClr val="102210"/>
                </a:solidFill>
              </a:defRPr>
            </a:lvl3pPr>
            <a:lvl4pPr lvl="3" rtl="0">
              <a:spcBef>
                <a:spcPts val="0"/>
              </a:spcBef>
              <a:spcAft>
                <a:spcPts val="0"/>
              </a:spcAft>
              <a:buNone/>
              <a:defRPr>
                <a:solidFill>
                  <a:srgbClr val="102210"/>
                </a:solidFill>
              </a:defRPr>
            </a:lvl4pPr>
            <a:lvl5pPr lvl="4" rtl="0">
              <a:spcBef>
                <a:spcPts val="0"/>
              </a:spcBef>
              <a:spcAft>
                <a:spcPts val="0"/>
              </a:spcAft>
              <a:buNone/>
              <a:defRPr>
                <a:solidFill>
                  <a:srgbClr val="102210"/>
                </a:solidFill>
              </a:defRPr>
            </a:lvl5pPr>
            <a:lvl6pPr lvl="5" rtl="0">
              <a:spcBef>
                <a:spcPts val="0"/>
              </a:spcBef>
              <a:spcAft>
                <a:spcPts val="0"/>
              </a:spcAft>
              <a:buNone/>
              <a:defRPr>
                <a:solidFill>
                  <a:srgbClr val="102210"/>
                </a:solidFill>
              </a:defRPr>
            </a:lvl6pPr>
            <a:lvl7pPr lvl="6" rtl="0">
              <a:spcBef>
                <a:spcPts val="0"/>
              </a:spcBef>
              <a:spcAft>
                <a:spcPts val="0"/>
              </a:spcAft>
              <a:buNone/>
              <a:defRPr>
                <a:solidFill>
                  <a:srgbClr val="102210"/>
                </a:solidFill>
              </a:defRPr>
            </a:lvl7pPr>
            <a:lvl8pPr lvl="7" rtl="0">
              <a:spcBef>
                <a:spcPts val="0"/>
              </a:spcBef>
              <a:spcAft>
                <a:spcPts val="0"/>
              </a:spcAft>
              <a:buNone/>
              <a:defRPr>
                <a:solidFill>
                  <a:srgbClr val="102210"/>
                </a:solidFill>
              </a:defRPr>
            </a:lvl8pPr>
            <a:lvl9pPr lvl="8" rtl="0">
              <a:spcBef>
                <a:spcPts val="0"/>
              </a:spcBef>
              <a:spcAft>
                <a:spcPts val="0"/>
              </a:spcAft>
              <a:buNone/>
              <a:defRPr>
                <a:solidFill>
                  <a:srgbClr val="102210"/>
                </a:solidFill>
              </a:defRPr>
            </a:lvl9pPr>
          </a:lstStyle>
          <a:p>
            <a:endParaRPr/>
          </a:p>
        </p:txBody>
      </p:sp>
      <p:sp>
        <p:nvSpPr>
          <p:cNvPr id="226" name="Google Shape;226;p34"/>
          <p:cNvSpPr txBox="1">
            <a:spLocks noGrp="1"/>
          </p:cNvSpPr>
          <p:nvPr>
            <p:ph type="subTitle" idx="1"/>
          </p:nvPr>
        </p:nvSpPr>
        <p:spPr>
          <a:xfrm>
            <a:off x="4224200" y="8079833"/>
            <a:ext cx="3778800" cy="312000"/>
          </a:xfrm>
          <a:prstGeom prst="rect">
            <a:avLst/>
          </a:prstGeom>
        </p:spPr>
        <p:txBody>
          <a:bodyPr spcFirstLastPara="1" wrap="square" lIns="0" tIns="0" rIns="0" bIns="0" anchor="b" anchorCtr="0">
            <a:noAutofit/>
          </a:bodyPr>
          <a:lstStyle>
            <a:lvl1pPr lvl="0" algn="ctr" rtl="0">
              <a:spcBef>
                <a:spcPts val="0"/>
              </a:spcBef>
              <a:spcAft>
                <a:spcPts val="0"/>
              </a:spcAft>
              <a:buNone/>
              <a:defRPr sz="1600">
                <a:solidFill>
                  <a:srgbClr val="102210"/>
                </a:solidFill>
                <a:latin typeface="Proxima Nova Semibold"/>
                <a:ea typeface="Proxima Nova Semibold"/>
                <a:cs typeface="Proxima Nova Semibold"/>
                <a:sym typeface="Proxima Nova Semibold"/>
              </a:defRPr>
            </a:lvl1pPr>
            <a:lvl2pPr lvl="1" algn="ctr" rtl="0">
              <a:spcBef>
                <a:spcPts val="2133"/>
              </a:spcBef>
              <a:spcAft>
                <a:spcPts val="0"/>
              </a:spcAft>
              <a:buNone/>
              <a:defRPr>
                <a:solidFill>
                  <a:srgbClr val="102210"/>
                </a:solidFill>
              </a:defRPr>
            </a:lvl2pPr>
            <a:lvl3pPr lvl="2" algn="ctr" rtl="0">
              <a:spcBef>
                <a:spcPts val="2133"/>
              </a:spcBef>
              <a:spcAft>
                <a:spcPts val="0"/>
              </a:spcAft>
              <a:buNone/>
              <a:defRPr>
                <a:solidFill>
                  <a:srgbClr val="102210"/>
                </a:solidFill>
              </a:defRPr>
            </a:lvl3pPr>
            <a:lvl4pPr lvl="3" algn="ctr" rtl="0">
              <a:spcBef>
                <a:spcPts val="2133"/>
              </a:spcBef>
              <a:spcAft>
                <a:spcPts val="0"/>
              </a:spcAft>
              <a:buNone/>
              <a:defRPr>
                <a:solidFill>
                  <a:srgbClr val="102210"/>
                </a:solidFill>
              </a:defRPr>
            </a:lvl4pPr>
            <a:lvl5pPr lvl="4" algn="ctr" rtl="0">
              <a:spcBef>
                <a:spcPts val="2133"/>
              </a:spcBef>
              <a:spcAft>
                <a:spcPts val="0"/>
              </a:spcAft>
              <a:buNone/>
              <a:defRPr>
                <a:solidFill>
                  <a:srgbClr val="102210"/>
                </a:solidFill>
              </a:defRPr>
            </a:lvl5pPr>
            <a:lvl6pPr lvl="5" algn="ctr" rtl="0">
              <a:spcBef>
                <a:spcPts val="2133"/>
              </a:spcBef>
              <a:spcAft>
                <a:spcPts val="0"/>
              </a:spcAft>
              <a:buNone/>
              <a:defRPr>
                <a:solidFill>
                  <a:srgbClr val="102210"/>
                </a:solidFill>
              </a:defRPr>
            </a:lvl6pPr>
            <a:lvl7pPr lvl="6" algn="ctr" rtl="0">
              <a:spcBef>
                <a:spcPts val="2133"/>
              </a:spcBef>
              <a:spcAft>
                <a:spcPts val="0"/>
              </a:spcAft>
              <a:buNone/>
              <a:defRPr>
                <a:solidFill>
                  <a:srgbClr val="102210"/>
                </a:solidFill>
              </a:defRPr>
            </a:lvl7pPr>
            <a:lvl8pPr lvl="7" algn="ctr" rtl="0">
              <a:spcBef>
                <a:spcPts val="2133"/>
              </a:spcBef>
              <a:spcAft>
                <a:spcPts val="0"/>
              </a:spcAft>
              <a:buNone/>
              <a:defRPr>
                <a:solidFill>
                  <a:srgbClr val="102210"/>
                </a:solidFill>
              </a:defRPr>
            </a:lvl8pPr>
            <a:lvl9pPr lvl="8" algn="ctr" rtl="0">
              <a:spcBef>
                <a:spcPts val="2133"/>
              </a:spcBef>
              <a:spcAft>
                <a:spcPts val="2133"/>
              </a:spcAft>
              <a:buNone/>
              <a:defRPr>
                <a:solidFill>
                  <a:srgbClr val="102210"/>
                </a:solidFill>
              </a:defRPr>
            </a:lvl9pPr>
          </a:lstStyle>
          <a:p>
            <a:endParaRPr/>
          </a:p>
        </p:txBody>
      </p:sp>
      <p:sp>
        <p:nvSpPr>
          <p:cNvPr id="227" name="Google Shape;227;p34"/>
          <p:cNvSpPr txBox="1">
            <a:spLocks noGrp="1"/>
          </p:cNvSpPr>
          <p:nvPr>
            <p:ph type="sldNum" idx="12"/>
          </p:nvPr>
        </p:nvSpPr>
        <p:spPr>
          <a:xfrm>
            <a:off x="5730200" y="6449100"/>
            <a:ext cx="731600" cy="408800"/>
          </a:xfrm>
          <a:prstGeom prst="rect">
            <a:avLst/>
          </a:prstGeom>
        </p:spPr>
        <p:txBody>
          <a:bodyPr spcFirstLastPara="1" wrap="square" lIns="91425" tIns="91425" rIns="91425" bIns="91425" anchor="t" anchorCtr="0">
            <a:noAutofit/>
          </a:bodyPr>
          <a:lstStyle>
            <a:lvl1pPr lvl="0" rtl="0">
              <a:buNone/>
              <a:defRPr>
                <a:solidFill>
                  <a:srgbClr val="102210"/>
                </a:solidFill>
                <a:latin typeface="Proxima Nova Semibold"/>
                <a:ea typeface="Proxima Nova Semibold"/>
                <a:cs typeface="Proxima Nova Semibold"/>
                <a:sym typeface="Proxima Nova Semibold"/>
              </a:defRPr>
            </a:lvl1pPr>
            <a:lvl2pPr lvl="1" rtl="0">
              <a:buNone/>
              <a:defRPr>
                <a:solidFill>
                  <a:srgbClr val="102210"/>
                </a:solidFill>
                <a:latin typeface="Proxima Nova Semibold"/>
                <a:ea typeface="Proxima Nova Semibold"/>
                <a:cs typeface="Proxima Nova Semibold"/>
                <a:sym typeface="Proxima Nova Semibold"/>
              </a:defRPr>
            </a:lvl2pPr>
            <a:lvl3pPr lvl="2" rtl="0">
              <a:buNone/>
              <a:defRPr>
                <a:solidFill>
                  <a:srgbClr val="102210"/>
                </a:solidFill>
                <a:latin typeface="Proxima Nova Semibold"/>
                <a:ea typeface="Proxima Nova Semibold"/>
                <a:cs typeface="Proxima Nova Semibold"/>
                <a:sym typeface="Proxima Nova Semibold"/>
              </a:defRPr>
            </a:lvl3pPr>
            <a:lvl4pPr lvl="3" rtl="0">
              <a:buNone/>
              <a:defRPr>
                <a:solidFill>
                  <a:srgbClr val="102210"/>
                </a:solidFill>
                <a:latin typeface="Proxima Nova Semibold"/>
                <a:ea typeface="Proxima Nova Semibold"/>
                <a:cs typeface="Proxima Nova Semibold"/>
                <a:sym typeface="Proxima Nova Semibold"/>
              </a:defRPr>
            </a:lvl4pPr>
            <a:lvl5pPr lvl="4" rtl="0">
              <a:buNone/>
              <a:defRPr>
                <a:solidFill>
                  <a:srgbClr val="102210"/>
                </a:solidFill>
                <a:latin typeface="Proxima Nova Semibold"/>
                <a:ea typeface="Proxima Nova Semibold"/>
                <a:cs typeface="Proxima Nova Semibold"/>
                <a:sym typeface="Proxima Nova Semibold"/>
              </a:defRPr>
            </a:lvl5pPr>
            <a:lvl6pPr lvl="5" rtl="0">
              <a:buNone/>
              <a:defRPr>
                <a:solidFill>
                  <a:srgbClr val="102210"/>
                </a:solidFill>
                <a:latin typeface="Proxima Nova Semibold"/>
                <a:ea typeface="Proxima Nova Semibold"/>
                <a:cs typeface="Proxima Nova Semibold"/>
                <a:sym typeface="Proxima Nova Semibold"/>
              </a:defRPr>
            </a:lvl6pPr>
            <a:lvl7pPr lvl="6" rtl="0">
              <a:buNone/>
              <a:defRPr>
                <a:solidFill>
                  <a:srgbClr val="102210"/>
                </a:solidFill>
                <a:latin typeface="Proxima Nova Semibold"/>
                <a:ea typeface="Proxima Nova Semibold"/>
                <a:cs typeface="Proxima Nova Semibold"/>
                <a:sym typeface="Proxima Nova Semibold"/>
              </a:defRPr>
            </a:lvl7pPr>
            <a:lvl8pPr lvl="7" rtl="0">
              <a:buNone/>
              <a:defRPr>
                <a:solidFill>
                  <a:srgbClr val="102210"/>
                </a:solidFill>
                <a:latin typeface="Proxima Nova Semibold"/>
                <a:ea typeface="Proxima Nova Semibold"/>
                <a:cs typeface="Proxima Nova Semibold"/>
                <a:sym typeface="Proxima Nova Semibold"/>
              </a:defRPr>
            </a:lvl8pPr>
            <a:lvl9pPr lvl="8" rtl="0">
              <a:buNone/>
              <a:defRPr>
                <a:solidFill>
                  <a:srgbClr val="102210"/>
                </a:solidFill>
                <a:latin typeface="Proxima Nova Semibold"/>
                <a:ea typeface="Proxima Nova Semibold"/>
                <a:cs typeface="Proxima Nova Semibold"/>
                <a:sym typeface="Proxima Nova Semibold"/>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996606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E66E2-477B-4BBE-98AC-9137ABF01D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DBA0D4-777C-4FBE-B145-CA25389704F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EC0169-CEDF-40F4-B5BE-8F74DDE03611}"/>
              </a:ext>
            </a:extLst>
          </p:cNvPr>
          <p:cNvSpPr>
            <a:spLocks noGrp="1"/>
          </p:cNvSpPr>
          <p:nvPr>
            <p:ph type="dt" sz="half" idx="10"/>
          </p:nvPr>
        </p:nvSpPr>
        <p:spPr/>
        <p:txBody>
          <a:bodyPr/>
          <a:lstStyle/>
          <a:p>
            <a:fld id="{DA534307-CE91-477F-BFA9-D6D1F97C8412}" type="datetimeFigureOut">
              <a:rPr lang="en-US" smtClean="0"/>
              <a:t>9/2/2022</a:t>
            </a:fld>
            <a:endParaRPr lang="en-US"/>
          </a:p>
        </p:txBody>
      </p:sp>
      <p:sp>
        <p:nvSpPr>
          <p:cNvPr id="5" name="Footer Placeholder 4">
            <a:extLst>
              <a:ext uri="{FF2B5EF4-FFF2-40B4-BE49-F238E27FC236}">
                <a16:creationId xmlns:a16="http://schemas.microsoft.com/office/drawing/2014/main" id="{5E1733CB-A28B-442B-8792-9C47C3129E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8AD67F-42B3-4689-8909-1D5D3259220B}"/>
              </a:ext>
            </a:extLst>
          </p:cNvPr>
          <p:cNvSpPr>
            <a:spLocks noGrp="1"/>
          </p:cNvSpPr>
          <p:nvPr>
            <p:ph type="sldNum" sz="quarter" idx="12"/>
          </p:nvPr>
        </p:nvSpPr>
        <p:spPr/>
        <p:txBody>
          <a:bodyPr/>
          <a:lstStyle/>
          <a:p>
            <a:fld id="{4C9739B2-0094-464E-A218-09FAC9995F45}" type="slidenum">
              <a:rPr lang="en-US" smtClean="0"/>
              <a:t>‹#›</a:t>
            </a:fld>
            <a:endParaRPr lang="en-US"/>
          </a:p>
        </p:txBody>
      </p:sp>
    </p:spTree>
    <p:extLst>
      <p:ext uri="{BB962C8B-B14F-4D97-AF65-F5344CB8AC3E}">
        <p14:creationId xmlns:p14="http://schemas.microsoft.com/office/powerpoint/2010/main" val="36721760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505F6-1B57-4DFA-87BE-BD33B796BFF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92D6667-1CB7-4E13-9BE2-1DC4E1CF8F0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3F8206F-0825-40DB-8995-631BFFB7FB12}"/>
              </a:ext>
            </a:extLst>
          </p:cNvPr>
          <p:cNvSpPr>
            <a:spLocks noGrp="1"/>
          </p:cNvSpPr>
          <p:nvPr>
            <p:ph type="dt" sz="half" idx="10"/>
          </p:nvPr>
        </p:nvSpPr>
        <p:spPr/>
        <p:txBody>
          <a:bodyPr/>
          <a:lstStyle/>
          <a:p>
            <a:fld id="{DA534307-CE91-477F-BFA9-D6D1F97C8412}" type="datetimeFigureOut">
              <a:rPr lang="en-US" smtClean="0"/>
              <a:t>9/2/2022</a:t>
            </a:fld>
            <a:endParaRPr lang="en-US"/>
          </a:p>
        </p:txBody>
      </p:sp>
      <p:sp>
        <p:nvSpPr>
          <p:cNvPr id="5" name="Footer Placeholder 4">
            <a:extLst>
              <a:ext uri="{FF2B5EF4-FFF2-40B4-BE49-F238E27FC236}">
                <a16:creationId xmlns:a16="http://schemas.microsoft.com/office/drawing/2014/main" id="{DF3D2048-74E4-4165-B3FC-B7857CBAE8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9E2AAE-C477-4803-98D9-138E79978006}"/>
              </a:ext>
            </a:extLst>
          </p:cNvPr>
          <p:cNvSpPr>
            <a:spLocks noGrp="1"/>
          </p:cNvSpPr>
          <p:nvPr>
            <p:ph type="sldNum" sz="quarter" idx="12"/>
          </p:nvPr>
        </p:nvSpPr>
        <p:spPr/>
        <p:txBody>
          <a:bodyPr/>
          <a:lstStyle/>
          <a:p>
            <a:fld id="{4C9739B2-0094-464E-A218-09FAC9995F45}" type="slidenum">
              <a:rPr lang="en-US" smtClean="0"/>
              <a:t>‹#›</a:t>
            </a:fld>
            <a:endParaRPr lang="en-US"/>
          </a:p>
        </p:txBody>
      </p:sp>
    </p:spTree>
    <p:extLst>
      <p:ext uri="{BB962C8B-B14F-4D97-AF65-F5344CB8AC3E}">
        <p14:creationId xmlns:p14="http://schemas.microsoft.com/office/powerpoint/2010/main" val="28394189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2824B-08F9-4108-B3D4-C4E07635A2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74B73A-F8B1-4775-9706-C83D7954507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3E19DA-04E0-4496-A489-F693128A7E9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0F2E02-F1B3-4FAE-AD72-1496BD4B0589}"/>
              </a:ext>
            </a:extLst>
          </p:cNvPr>
          <p:cNvSpPr>
            <a:spLocks noGrp="1"/>
          </p:cNvSpPr>
          <p:nvPr>
            <p:ph type="dt" sz="half" idx="10"/>
          </p:nvPr>
        </p:nvSpPr>
        <p:spPr/>
        <p:txBody>
          <a:bodyPr/>
          <a:lstStyle/>
          <a:p>
            <a:fld id="{DA534307-CE91-477F-BFA9-D6D1F97C8412}" type="datetimeFigureOut">
              <a:rPr lang="en-US" smtClean="0"/>
              <a:t>9/2/2022</a:t>
            </a:fld>
            <a:endParaRPr lang="en-US"/>
          </a:p>
        </p:txBody>
      </p:sp>
      <p:sp>
        <p:nvSpPr>
          <p:cNvPr id="6" name="Footer Placeholder 5">
            <a:extLst>
              <a:ext uri="{FF2B5EF4-FFF2-40B4-BE49-F238E27FC236}">
                <a16:creationId xmlns:a16="http://schemas.microsoft.com/office/drawing/2014/main" id="{44B2C2A2-5255-4172-9C37-953B51FEF8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71AC09-2055-4ED4-945F-E2FAE4B17C8E}"/>
              </a:ext>
            </a:extLst>
          </p:cNvPr>
          <p:cNvSpPr>
            <a:spLocks noGrp="1"/>
          </p:cNvSpPr>
          <p:nvPr>
            <p:ph type="sldNum" sz="quarter" idx="12"/>
          </p:nvPr>
        </p:nvSpPr>
        <p:spPr/>
        <p:txBody>
          <a:bodyPr/>
          <a:lstStyle/>
          <a:p>
            <a:fld id="{4C9739B2-0094-464E-A218-09FAC9995F45}" type="slidenum">
              <a:rPr lang="en-US" smtClean="0"/>
              <a:t>‹#›</a:t>
            </a:fld>
            <a:endParaRPr lang="en-US"/>
          </a:p>
        </p:txBody>
      </p:sp>
    </p:spTree>
    <p:extLst>
      <p:ext uri="{BB962C8B-B14F-4D97-AF65-F5344CB8AC3E}">
        <p14:creationId xmlns:p14="http://schemas.microsoft.com/office/powerpoint/2010/main" val="18769274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68C8B-E9AA-4E59-ACC6-1933F26E9EC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20623EF-9A92-44C6-962A-3751407E9AB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6505C7-A091-4277-BE7C-AC60A3FC03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A368008-99CE-4924-A1B4-AC1C5EDFC3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72B9389-59CD-4F29-980A-7F32592B608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8349A47-E044-4B65-9F49-36B8A25B5CE5}"/>
              </a:ext>
            </a:extLst>
          </p:cNvPr>
          <p:cNvSpPr>
            <a:spLocks noGrp="1"/>
          </p:cNvSpPr>
          <p:nvPr>
            <p:ph type="dt" sz="half" idx="10"/>
          </p:nvPr>
        </p:nvSpPr>
        <p:spPr/>
        <p:txBody>
          <a:bodyPr/>
          <a:lstStyle/>
          <a:p>
            <a:fld id="{DA534307-CE91-477F-BFA9-D6D1F97C8412}" type="datetimeFigureOut">
              <a:rPr lang="en-US" smtClean="0"/>
              <a:t>9/2/2022</a:t>
            </a:fld>
            <a:endParaRPr lang="en-US"/>
          </a:p>
        </p:txBody>
      </p:sp>
      <p:sp>
        <p:nvSpPr>
          <p:cNvPr id="8" name="Footer Placeholder 7">
            <a:extLst>
              <a:ext uri="{FF2B5EF4-FFF2-40B4-BE49-F238E27FC236}">
                <a16:creationId xmlns:a16="http://schemas.microsoft.com/office/drawing/2014/main" id="{F7D81414-A51C-42A9-A0B4-CD6C67FEEAA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6AAA939-AB60-405B-AE78-0F28950A4C5E}"/>
              </a:ext>
            </a:extLst>
          </p:cNvPr>
          <p:cNvSpPr>
            <a:spLocks noGrp="1"/>
          </p:cNvSpPr>
          <p:nvPr>
            <p:ph type="sldNum" sz="quarter" idx="12"/>
          </p:nvPr>
        </p:nvSpPr>
        <p:spPr/>
        <p:txBody>
          <a:bodyPr/>
          <a:lstStyle/>
          <a:p>
            <a:fld id="{4C9739B2-0094-464E-A218-09FAC9995F45}" type="slidenum">
              <a:rPr lang="en-US" smtClean="0"/>
              <a:t>‹#›</a:t>
            </a:fld>
            <a:endParaRPr lang="en-US"/>
          </a:p>
        </p:txBody>
      </p:sp>
    </p:spTree>
    <p:extLst>
      <p:ext uri="{BB962C8B-B14F-4D97-AF65-F5344CB8AC3E}">
        <p14:creationId xmlns:p14="http://schemas.microsoft.com/office/powerpoint/2010/main" val="18506749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F7829-FA2C-48BA-A149-988A407AB4F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78023EC-7954-4743-9C30-48D39E9221F6}"/>
              </a:ext>
            </a:extLst>
          </p:cNvPr>
          <p:cNvSpPr>
            <a:spLocks noGrp="1"/>
          </p:cNvSpPr>
          <p:nvPr>
            <p:ph type="dt" sz="half" idx="10"/>
          </p:nvPr>
        </p:nvSpPr>
        <p:spPr/>
        <p:txBody>
          <a:bodyPr/>
          <a:lstStyle/>
          <a:p>
            <a:fld id="{DA534307-CE91-477F-BFA9-D6D1F97C8412}" type="datetimeFigureOut">
              <a:rPr lang="en-US" smtClean="0"/>
              <a:t>9/2/2022</a:t>
            </a:fld>
            <a:endParaRPr lang="en-US"/>
          </a:p>
        </p:txBody>
      </p:sp>
      <p:sp>
        <p:nvSpPr>
          <p:cNvPr id="4" name="Footer Placeholder 3">
            <a:extLst>
              <a:ext uri="{FF2B5EF4-FFF2-40B4-BE49-F238E27FC236}">
                <a16:creationId xmlns:a16="http://schemas.microsoft.com/office/drawing/2014/main" id="{391B856A-04CB-405E-A168-706ACDFDBAC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27783BD-9AF1-48D7-B919-B36723094F91}"/>
              </a:ext>
            </a:extLst>
          </p:cNvPr>
          <p:cNvSpPr>
            <a:spLocks noGrp="1"/>
          </p:cNvSpPr>
          <p:nvPr>
            <p:ph type="sldNum" sz="quarter" idx="12"/>
          </p:nvPr>
        </p:nvSpPr>
        <p:spPr/>
        <p:txBody>
          <a:bodyPr/>
          <a:lstStyle/>
          <a:p>
            <a:fld id="{4C9739B2-0094-464E-A218-09FAC9995F45}" type="slidenum">
              <a:rPr lang="en-US" smtClean="0"/>
              <a:t>‹#›</a:t>
            </a:fld>
            <a:endParaRPr lang="en-US"/>
          </a:p>
        </p:txBody>
      </p:sp>
    </p:spTree>
    <p:extLst>
      <p:ext uri="{BB962C8B-B14F-4D97-AF65-F5344CB8AC3E}">
        <p14:creationId xmlns:p14="http://schemas.microsoft.com/office/powerpoint/2010/main" val="30802586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E737A9-DDD9-44E6-B341-460AAD34F8D0}"/>
              </a:ext>
            </a:extLst>
          </p:cNvPr>
          <p:cNvSpPr>
            <a:spLocks noGrp="1"/>
          </p:cNvSpPr>
          <p:nvPr>
            <p:ph type="dt" sz="half" idx="10"/>
          </p:nvPr>
        </p:nvSpPr>
        <p:spPr/>
        <p:txBody>
          <a:bodyPr/>
          <a:lstStyle/>
          <a:p>
            <a:fld id="{DA534307-CE91-477F-BFA9-D6D1F97C8412}" type="datetimeFigureOut">
              <a:rPr lang="en-US" smtClean="0"/>
              <a:t>9/2/2022</a:t>
            </a:fld>
            <a:endParaRPr lang="en-US"/>
          </a:p>
        </p:txBody>
      </p:sp>
      <p:sp>
        <p:nvSpPr>
          <p:cNvPr id="3" name="Footer Placeholder 2">
            <a:extLst>
              <a:ext uri="{FF2B5EF4-FFF2-40B4-BE49-F238E27FC236}">
                <a16:creationId xmlns:a16="http://schemas.microsoft.com/office/drawing/2014/main" id="{8A61CC28-8C70-4E1C-B6B9-6C178A01C79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C2458A-7D0C-4C18-8947-C7CEE1C310B3}"/>
              </a:ext>
            </a:extLst>
          </p:cNvPr>
          <p:cNvSpPr>
            <a:spLocks noGrp="1"/>
          </p:cNvSpPr>
          <p:nvPr>
            <p:ph type="sldNum" sz="quarter" idx="12"/>
          </p:nvPr>
        </p:nvSpPr>
        <p:spPr/>
        <p:txBody>
          <a:bodyPr/>
          <a:lstStyle/>
          <a:p>
            <a:fld id="{4C9739B2-0094-464E-A218-09FAC9995F45}" type="slidenum">
              <a:rPr lang="en-US" smtClean="0"/>
              <a:t>‹#›</a:t>
            </a:fld>
            <a:endParaRPr lang="en-US"/>
          </a:p>
        </p:txBody>
      </p:sp>
    </p:spTree>
    <p:extLst>
      <p:ext uri="{BB962C8B-B14F-4D97-AF65-F5344CB8AC3E}">
        <p14:creationId xmlns:p14="http://schemas.microsoft.com/office/powerpoint/2010/main" val="1788605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901CB-AA76-4E73-9233-0EB721DF10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A9B74A6-A45A-4169-BF7A-4BD17BA847F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3973AF-6AEC-4BED-8277-F4FBF16553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180E5D4-42BA-49FC-BF5B-F1BEA79DF827}"/>
              </a:ext>
            </a:extLst>
          </p:cNvPr>
          <p:cNvSpPr>
            <a:spLocks noGrp="1"/>
          </p:cNvSpPr>
          <p:nvPr>
            <p:ph type="dt" sz="half" idx="10"/>
          </p:nvPr>
        </p:nvSpPr>
        <p:spPr/>
        <p:txBody>
          <a:bodyPr/>
          <a:lstStyle/>
          <a:p>
            <a:fld id="{DA534307-CE91-477F-BFA9-D6D1F97C8412}" type="datetimeFigureOut">
              <a:rPr lang="en-US" smtClean="0"/>
              <a:t>9/2/2022</a:t>
            </a:fld>
            <a:endParaRPr lang="en-US"/>
          </a:p>
        </p:txBody>
      </p:sp>
      <p:sp>
        <p:nvSpPr>
          <p:cNvPr id="6" name="Footer Placeholder 5">
            <a:extLst>
              <a:ext uri="{FF2B5EF4-FFF2-40B4-BE49-F238E27FC236}">
                <a16:creationId xmlns:a16="http://schemas.microsoft.com/office/drawing/2014/main" id="{49060AEC-D643-4A4B-9CC1-93BA026AB1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280520-88A2-4BEB-A9E4-44F773DDF008}"/>
              </a:ext>
            </a:extLst>
          </p:cNvPr>
          <p:cNvSpPr>
            <a:spLocks noGrp="1"/>
          </p:cNvSpPr>
          <p:nvPr>
            <p:ph type="sldNum" sz="quarter" idx="12"/>
          </p:nvPr>
        </p:nvSpPr>
        <p:spPr/>
        <p:txBody>
          <a:bodyPr/>
          <a:lstStyle/>
          <a:p>
            <a:fld id="{4C9739B2-0094-464E-A218-09FAC9995F45}" type="slidenum">
              <a:rPr lang="en-US" smtClean="0"/>
              <a:t>‹#›</a:t>
            </a:fld>
            <a:endParaRPr lang="en-US"/>
          </a:p>
        </p:txBody>
      </p:sp>
    </p:spTree>
    <p:extLst>
      <p:ext uri="{BB962C8B-B14F-4D97-AF65-F5344CB8AC3E}">
        <p14:creationId xmlns:p14="http://schemas.microsoft.com/office/powerpoint/2010/main" val="36386036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0405D-0227-4186-B4D8-8E03F5851F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79FD502-4BD9-429B-8D60-7A6FC5B5EA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7628FDF-328E-4C84-BCE7-2A2571B0EA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C4B0CF-0C53-4E39-B0D0-7AC6D780F370}"/>
              </a:ext>
            </a:extLst>
          </p:cNvPr>
          <p:cNvSpPr>
            <a:spLocks noGrp="1"/>
          </p:cNvSpPr>
          <p:nvPr>
            <p:ph type="dt" sz="half" idx="10"/>
          </p:nvPr>
        </p:nvSpPr>
        <p:spPr/>
        <p:txBody>
          <a:bodyPr/>
          <a:lstStyle/>
          <a:p>
            <a:fld id="{DA534307-CE91-477F-BFA9-D6D1F97C8412}" type="datetimeFigureOut">
              <a:rPr lang="en-US" smtClean="0"/>
              <a:t>9/2/2022</a:t>
            </a:fld>
            <a:endParaRPr lang="en-US"/>
          </a:p>
        </p:txBody>
      </p:sp>
      <p:sp>
        <p:nvSpPr>
          <p:cNvPr id="6" name="Footer Placeholder 5">
            <a:extLst>
              <a:ext uri="{FF2B5EF4-FFF2-40B4-BE49-F238E27FC236}">
                <a16:creationId xmlns:a16="http://schemas.microsoft.com/office/drawing/2014/main" id="{9AB9D105-3B54-4575-AD90-299A838E12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2A280E-3279-4C15-8FE9-E5B2D1A32FEB}"/>
              </a:ext>
            </a:extLst>
          </p:cNvPr>
          <p:cNvSpPr>
            <a:spLocks noGrp="1"/>
          </p:cNvSpPr>
          <p:nvPr>
            <p:ph type="sldNum" sz="quarter" idx="12"/>
          </p:nvPr>
        </p:nvSpPr>
        <p:spPr/>
        <p:txBody>
          <a:bodyPr/>
          <a:lstStyle/>
          <a:p>
            <a:fld id="{4C9739B2-0094-464E-A218-09FAC9995F45}" type="slidenum">
              <a:rPr lang="en-US" smtClean="0"/>
              <a:t>‹#›</a:t>
            </a:fld>
            <a:endParaRPr lang="en-US"/>
          </a:p>
        </p:txBody>
      </p:sp>
    </p:spTree>
    <p:extLst>
      <p:ext uri="{BB962C8B-B14F-4D97-AF65-F5344CB8AC3E}">
        <p14:creationId xmlns:p14="http://schemas.microsoft.com/office/powerpoint/2010/main" val="13773001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2C8E43-93CF-4B10-A502-BCF0966B3A3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DC2352F-92F9-45C0-A33C-10C1152E07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6097E1-F914-4C00-B47B-E54DA192F9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534307-CE91-477F-BFA9-D6D1F97C8412}" type="datetimeFigureOut">
              <a:rPr lang="en-US" smtClean="0"/>
              <a:t>9/2/2022</a:t>
            </a:fld>
            <a:endParaRPr lang="en-US"/>
          </a:p>
        </p:txBody>
      </p:sp>
      <p:sp>
        <p:nvSpPr>
          <p:cNvPr id="5" name="Footer Placeholder 4">
            <a:extLst>
              <a:ext uri="{FF2B5EF4-FFF2-40B4-BE49-F238E27FC236}">
                <a16:creationId xmlns:a16="http://schemas.microsoft.com/office/drawing/2014/main" id="{9F0A58B8-94AC-4CE2-A5F4-8F706C9AC13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FE3F64E-8957-4F46-B7D7-2FDAC862DDA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9739B2-0094-464E-A218-09FAC9995F45}" type="slidenum">
              <a:rPr lang="en-US" smtClean="0"/>
              <a:t>‹#›</a:t>
            </a:fld>
            <a:endParaRPr lang="en-US"/>
          </a:p>
        </p:txBody>
      </p:sp>
    </p:spTree>
    <p:extLst>
      <p:ext uri="{BB962C8B-B14F-4D97-AF65-F5344CB8AC3E}">
        <p14:creationId xmlns:p14="http://schemas.microsoft.com/office/powerpoint/2010/main" val="7495422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hyperlink" Target="https://www.facebook.com/NCStateCED/videos/why-is-it-important-for-students-to-feel-a-sense-of-belonging-at-school-ask-the-/139781581677478/?_rdr"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1C7BC-7482-4D09-A29A-67A42F72FE4F}"/>
              </a:ext>
            </a:extLst>
          </p:cNvPr>
          <p:cNvSpPr>
            <a:spLocks noGrp="1"/>
          </p:cNvSpPr>
          <p:nvPr>
            <p:ph type="title"/>
          </p:nvPr>
        </p:nvSpPr>
        <p:spPr>
          <a:xfrm>
            <a:off x="378348" y="5462570"/>
            <a:ext cx="11435301" cy="1292467"/>
          </a:xfrm>
          <a:noFill/>
        </p:spPr>
        <p:txBody>
          <a:bodyPr vert="horz" lIns="91440" tIns="45720" rIns="91440" bIns="45720" rtlCol="0" anchor="ctr">
            <a:normAutofit fontScale="90000"/>
          </a:bodyPr>
          <a:lstStyle/>
          <a:p>
            <a:pPr algn="ctr"/>
            <a:r>
              <a:rPr lang="en-US" sz="4800" dirty="0"/>
              <a:t>Define and consider: What do I </a:t>
            </a:r>
            <a:r>
              <a:rPr lang="en-US" sz="4800" dirty="0">
                <a:highlight>
                  <a:srgbClr val="FFFF00"/>
                </a:highlight>
              </a:rPr>
              <a:t>NEED</a:t>
            </a:r>
            <a:r>
              <a:rPr lang="en-US" sz="4800" dirty="0"/>
              <a:t>, to feel (or to be) courageous in today’s conversation?</a:t>
            </a:r>
          </a:p>
        </p:txBody>
      </p:sp>
      <p:sp>
        <p:nvSpPr>
          <p:cNvPr id="4" name="Rectangle 3">
            <a:extLst>
              <a:ext uri="{FF2B5EF4-FFF2-40B4-BE49-F238E27FC236}">
                <a16:creationId xmlns:a16="http://schemas.microsoft.com/office/drawing/2014/main" id="{07C3B1AF-28BC-4E63-975C-02233B5A2FCA}"/>
              </a:ext>
            </a:extLst>
          </p:cNvPr>
          <p:cNvSpPr/>
          <p:nvPr/>
        </p:nvSpPr>
        <p:spPr>
          <a:xfrm>
            <a:off x="5799907" y="3437919"/>
            <a:ext cx="1133156" cy="39841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8" descr="Illustration - Text - Saying - Quote - Words - Graphic Design - Courage -  Roar - Lion - Tomorrow - Black and White - Mot… | Tree graphic, Lion  illustration, Courage">
            <a:extLst>
              <a:ext uri="{FF2B5EF4-FFF2-40B4-BE49-F238E27FC236}">
                <a16:creationId xmlns:a16="http://schemas.microsoft.com/office/drawing/2014/main" id="{029B4457-9E00-457B-B64C-3908839F8C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4561" y="-1"/>
            <a:ext cx="8182876" cy="482247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5A0ECCF6-4F00-44D2-ACEF-677539B66E72}"/>
              </a:ext>
            </a:extLst>
          </p:cNvPr>
          <p:cNvSpPr/>
          <p:nvPr/>
        </p:nvSpPr>
        <p:spPr>
          <a:xfrm>
            <a:off x="0" y="-1"/>
            <a:ext cx="2004561" cy="482247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FCCD7F0-8F77-45F9-BD10-EAFD8F8E8C6C}"/>
              </a:ext>
            </a:extLst>
          </p:cNvPr>
          <p:cNvSpPr/>
          <p:nvPr/>
        </p:nvSpPr>
        <p:spPr>
          <a:xfrm>
            <a:off x="10187437" y="1"/>
            <a:ext cx="2004563" cy="482247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28332C4-7F4E-420F-A6D9-BC74C21F7AEE}"/>
              </a:ext>
            </a:extLst>
          </p:cNvPr>
          <p:cNvSpPr/>
          <p:nvPr/>
        </p:nvSpPr>
        <p:spPr>
          <a:xfrm>
            <a:off x="0" y="4822478"/>
            <a:ext cx="12192000" cy="46072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19023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Shape 274"/>
        <p:cNvGrpSpPr/>
        <p:nvPr/>
      </p:nvGrpSpPr>
      <p:grpSpPr>
        <a:xfrm>
          <a:off x="0" y="0"/>
          <a:ext cx="0" cy="0"/>
          <a:chOff x="0" y="0"/>
          <a:chExt cx="0" cy="0"/>
        </a:xfrm>
      </p:grpSpPr>
      <p:sp>
        <p:nvSpPr>
          <p:cNvPr id="275" name="Google Shape;275;p41"/>
          <p:cNvSpPr txBox="1">
            <a:spLocks noGrp="1"/>
          </p:cNvSpPr>
          <p:nvPr>
            <p:ph type="title"/>
          </p:nvPr>
        </p:nvSpPr>
        <p:spPr>
          <a:xfrm>
            <a:off x="386067" y="2047084"/>
            <a:ext cx="3850800" cy="3058000"/>
          </a:xfrm>
          <a:prstGeom prst="rect">
            <a:avLst/>
          </a:prstGeom>
        </p:spPr>
        <p:txBody>
          <a:bodyPr spcFirstLastPara="1" vert="horz" wrap="square" lIns="609600" tIns="0" rIns="609600" bIns="0" rtlCol="0" anchor="ctr" anchorCtr="0">
            <a:noAutofit/>
          </a:bodyPr>
          <a:lstStyle/>
          <a:p>
            <a:r>
              <a:rPr lang="en" sz="4000">
                <a:solidFill>
                  <a:schemeClr val="dk1"/>
                </a:solidFill>
                <a:latin typeface="Proxima Nova Extrabold"/>
                <a:ea typeface="Proxima Nova Extrabold"/>
                <a:cs typeface="Proxima Nova Extrabold"/>
                <a:sym typeface="Proxima Nova Extrabold"/>
              </a:rPr>
              <a:t>DIVERSITY</a:t>
            </a:r>
            <a:endParaRPr/>
          </a:p>
        </p:txBody>
      </p:sp>
      <p:sp>
        <p:nvSpPr>
          <p:cNvPr id="276" name="Google Shape;276;p41"/>
          <p:cNvSpPr txBox="1">
            <a:spLocks noGrp="1"/>
          </p:cNvSpPr>
          <p:nvPr>
            <p:ph type="subTitle" idx="4294967295"/>
          </p:nvPr>
        </p:nvSpPr>
        <p:spPr>
          <a:xfrm>
            <a:off x="811467" y="1071052"/>
            <a:ext cx="3000000" cy="365600"/>
          </a:xfrm>
          <a:prstGeom prst="rect">
            <a:avLst/>
          </a:prstGeom>
        </p:spPr>
        <p:txBody>
          <a:bodyPr spcFirstLastPara="1" vert="horz" wrap="square" lIns="121900" tIns="121900" rIns="121900" bIns="121900" rtlCol="0" anchor="t" anchorCtr="0">
            <a:noAutofit/>
          </a:bodyPr>
          <a:lstStyle/>
          <a:p>
            <a:pPr marL="0" indent="0" algn="ctr">
              <a:spcBef>
                <a:spcPts val="0"/>
              </a:spcBef>
              <a:buClr>
                <a:schemeClr val="dk1"/>
              </a:buClr>
              <a:buSzPts val="1100"/>
              <a:buNone/>
            </a:pPr>
            <a:r>
              <a:rPr lang="en" sz="1600">
                <a:latin typeface="Proxima Nova Semibold"/>
                <a:ea typeface="Proxima Nova Semibold"/>
                <a:cs typeface="Proxima Nova Semibold"/>
                <a:sym typeface="Proxima Nova Semibold"/>
              </a:rPr>
              <a:t>The state of having a group with different identifiers or characteristics.</a:t>
            </a:r>
            <a:endParaRPr sz="1600">
              <a:latin typeface="Proxima Nova Semibold"/>
              <a:ea typeface="Proxima Nova Semibold"/>
              <a:cs typeface="Proxima Nova Semibold"/>
              <a:sym typeface="Proxima Nova Semibold"/>
            </a:endParaRPr>
          </a:p>
          <a:p>
            <a:pPr marL="0" indent="0">
              <a:spcBef>
                <a:spcPts val="2133"/>
              </a:spcBef>
              <a:spcAft>
                <a:spcPts val="2133"/>
              </a:spcAft>
              <a:buNone/>
            </a:pPr>
            <a:endParaRPr/>
          </a:p>
        </p:txBody>
      </p:sp>
      <p:sp>
        <p:nvSpPr>
          <p:cNvPr id="277" name="Google Shape;277;p41"/>
          <p:cNvSpPr txBox="1">
            <a:spLocks noGrp="1"/>
          </p:cNvSpPr>
          <p:nvPr>
            <p:ph type="subTitle" idx="1"/>
          </p:nvPr>
        </p:nvSpPr>
        <p:spPr>
          <a:xfrm>
            <a:off x="811467" y="5973699"/>
            <a:ext cx="3000000" cy="365600"/>
          </a:xfrm>
          <a:prstGeom prst="rect">
            <a:avLst/>
          </a:prstGeom>
        </p:spPr>
        <p:txBody>
          <a:bodyPr spcFirstLastPara="1" vert="horz" wrap="square" lIns="0" tIns="0" rIns="0" bIns="0" rtlCol="0" anchor="b" anchorCtr="0">
            <a:noAutofit/>
          </a:bodyPr>
          <a:lstStyle/>
          <a:p>
            <a:pPr marL="0" indent="0">
              <a:spcAft>
                <a:spcPts val="2133"/>
              </a:spcAft>
            </a:pPr>
            <a:r>
              <a:rPr lang="en" i="1">
                <a:solidFill>
                  <a:schemeClr val="dk2"/>
                </a:solidFill>
                <a:latin typeface="EB Garamond Regular"/>
                <a:ea typeface="EB Garamond Regular"/>
                <a:cs typeface="EB Garamond Regular"/>
                <a:sym typeface="EB Garamond Regular"/>
              </a:rPr>
              <a:t>Differences in identity include: race, gender, sexuality, age, disability, religion, class, caregiver status, veteran status, etc.</a:t>
            </a:r>
            <a:endParaRPr/>
          </a:p>
        </p:txBody>
      </p:sp>
      <p:cxnSp>
        <p:nvCxnSpPr>
          <p:cNvPr id="278" name="Google Shape;278;p41"/>
          <p:cNvCxnSpPr/>
          <p:nvPr/>
        </p:nvCxnSpPr>
        <p:spPr>
          <a:xfrm>
            <a:off x="4265667" y="1063900"/>
            <a:ext cx="0" cy="4928800"/>
          </a:xfrm>
          <a:prstGeom prst="straightConnector1">
            <a:avLst/>
          </a:prstGeom>
          <a:noFill/>
          <a:ln w="9525" cap="flat" cmpd="sng">
            <a:solidFill>
              <a:schemeClr val="dk2"/>
            </a:solidFill>
            <a:prstDash val="solid"/>
            <a:round/>
            <a:headEnd type="none" w="med" len="med"/>
            <a:tailEnd type="none" w="med" len="med"/>
          </a:ln>
        </p:spPr>
      </p:cxnSp>
      <p:sp>
        <p:nvSpPr>
          <p:cNvPr id="279" name="Google Shape;279;p41"/>
          <p:cNvSpPr txBox="1">
            <a:spLocks noGrp="1"/>
          </p:cNvSpPr>
          <p:nvPr>
            <p:ph type="title"/>
          </p:nvPr>
        </p:nvSpPr>
        <p:spPr>
          <a:xfrm>
            <a:off x="4246867" y="2047084"/>
            <a:ext cx="3850800" cy="3058000"/>
          </a:xfrm>
          <a:prstGeom prst="rect">
            <a:avLst/>
          </a:prstGeom>
        </p:spPr>
        <p:txBody>
          <a:bodyPr spcFirstLastPara="1" vert="horz" wrap="square" lIns="609600" tIns="0" rIns="609600" bIns="0" rtlCol="0" anchor="ctr" anchorCtr="0">
            <a:noAutofit/>
          </a:bodyPr>
          <a:lstStyle/>
          <a:p>
            <a:r>
              <a:rPr lang="en" sz="4000">
                <a:solidFill>
                  <a:schemeClr val="dk1"/>
                </a:solidFill>
                <a:latin typeface="Proxima Nova Extrabold"/>
                <a:ea typeface="Proxima Nova Extrabold"/>
                <a:cs typeface="Proxima Nova Extrabold"/>
                <a:sym typeface="Proxima Nova Extrabold"/>
              </a:rPr>
              <a:t>EQUITY</a:t>
            </a:r>
            <a:endParaRPr/>
          </a:p>
        </p:txBody>
      </p:sp>
      <p:sp>
        <p:nvSpPr>
          <p:cNvPr id="280" name="Google Shape;280;p41"/>
          <p:cNvSpPr txBox="1">
            <a:spLocks noGrp="1"/>
          </p:cNvSpPr>
          <p:nvPr>
            <p:ph type="subTitle" idx="4294967295"/>
          </p:nvPr>
        </p:nvSpPr>
        <p:spPr>
          <a:xfrm>
            <a:off x="4859067" y="1071052"/>
            <a:ext cx="2626400" cy="365600"/>
          </a:xfrm>
          <a:prstGeom prst="rect">
            <a:avLst/>
          </a:prstGeom>
        </p:spPr>
        <p:txBody>
          <a:bodyPr spcFirstLastPara="1" vert="horz" wrap="square" lIns="121900" tIns="121900" rIns="121900" bIns="121900" rtlCol="0" anchor="t" anchorCtr="0">
            <a:noAutofit/>
          </a:bodyPr>
          <a:lstStyle/>
          <a:p>
            <a:pPr marL="0" indent="0" algn="ctr">
              <a:spcBef>
                <a:spcPts val="0"/>
              </a:spcBef>
              <a:buNone/>
            </a:pPr>
            <a:r>
              <a:rPr lang="en" sz="1600">
                <a:latin typeface="Proxima Nova Semibold"/>
                <a:ea typeface="Proxima Nova Semibold"/>
                <a:cs typeface="Proxima Nova Semibold"/>
                <a:sym typeface="Proxima Nova Semibold"/>
              </a:rPr>
              <a:t>The quality of being fair or impartial.</a:t>
            </a:r>
            <a:endParaRPr sz="1600">
              <a:latin typeface="Proxima Nova Semibold"/>
              <a:ea typeface="Proxima Nova Semibold"/>
              <a:cs typeface="Proxima Nova Semibold"/>
              <a:sym typeface="Proxima Nova Semibold"/>
            </a:endParaRPr>
          </a:p>
          <a:p>
            <a:pPr marL="0" indent="0">
              <a:spcBef>
                <a:spcPts val="2133"/>
              </a:spcBef>
              <a:spcAft>
                <a:spcPts val="2133"/>
              </a:spcAft>
              <a:buNone/>
            </a:pPr>
            <a:endParaRPr/>
          </a:p>
        </p:txBody>
      </p:sp>
      <p:sp>
        <p:nvSpPr>
          <p:cNvPr id="281" name="Google Shape;281;p41"/>
          <p:cNvSpPr txBox="1">
            <a:spLocks noGrp="1"/>
          </p:cNvSpPr>
          <p:nvPr>
            <p:ph type="subTitle" idx="1"/>
          </p:nvPr>
        </p:nvSpPr>
        <p:spPr>
          <a:xfrm>
            <a:off x="4752067" y="5973699"/>
            <a:ext cx="2840400" cy="365600"/>
          </a:xfrm>
          <a:prstGeom prst="rect">
            <a:avLst/>
          </a:prstGeom>
        </p:spPr>
        <p:txBody>
          <a:bodyPr spcFirstLastPara="1" vert="horz" wrap="square" lIns="0" tIns="0" rIns="0" bIns="0" rtlCol="0" anchor="b" anchorCtr="0">
            <a:noAutofit/>
          </a:bodyPr>
          <a:lstStyle/>
          <a:p>
            <a:pPr marL="0" indent="0">
              <a:spcAft>
                <a:spcPts val="2133"/>
              </a:spcAft>
            </a:pPr>
            <a:r>
              <a:rPr lang="en" i="1">
                <a:solidFill>
                  <a:schemeClr val="dk2"/>
                </a:solidFill>
                <a:latin typeface="EB Garamond Regular"/>
                <a:ea typeface="EB Garamond Regular"/>
                <a:cs typeface="EB Garamond Regular"/>
                <a:sym typeface="EB Garamond Regular"/>
              </a:rPr>
              <a:t>Equity recognizes that advantages and barriers exist, and that, as a result, we all don’t all start from the same place.</a:t>
            </a:r>
            <a:endParaRPr/>
          </a:p>
        </p:txBody>
      </p:sp>
      <p:cxnSp>
        <p:nvCxnSpPr>
          <p:cNvPr id="282" name="Google Shape;282;p41"/>
          <p:cNvCxnSpPr/>
          <p:nvPr/>
        </p:nvCxnSpPr>
        <p:spPr>
          <a:xfrm>
            <a:off x="8024867" y="1063900"/>
            <a:ext cx="0" cy="4928800"/>
          </a:xfrm>
          <a:prstGeom prst="straightConnector1">
            <a:avLst/>
          </a:prstGeom>
          <a:noFill/>
          <a:ln w="9525" cap="flat" cmpd="sng">
            <a:solidFill>
              <a:schemeClr val="dk2"/>
            </a:solidFill>
            <a:prstDash val="solid"/>
            <a:round/>
            <a:headEnd type="none" w="med" len="med"/>
            <a:tailEnd type="none" w="med" len="med"/>
          </a:ln>
        </p:spPr>
      </p:cxnSp>
      <p:sp>
        <p:nvSpPr>
          <p:cNvPr id="283" name="Google Shape;283;p41"/>
          <p:cNvSpPr txBox="1">
            <a:spLocks noGrp="1"/>
          </p:cNvSpPr>
          <p:nvPr>
            <p:ph type="title"/>
          </p:nvPr>
        </p:nvSpPr>
        <p:spPr>
          <a:xfrm>
            <a:off x="7905633" y="2047100"/>
            <a:ext cx="4154400" cy="3058000"/>
          </a:xfrm>
          <a:prstGeom prst="rect">
            <a:avLst/>
          </a:prstGeom>
        </p:spPr>
        <p:txBody>
          <a:bodyPr spcFirstLastPara="1" vert="horz" wrap="square" lIns="609600" tIns="0" rIns="609600" bIns="0" rtlCol="0" anchor="ctr" anchorCtr="0">
            <a:noAutofit/>
          </a:bodyPr>
          <a:lstStyle/>
          <a:p>
            <a:r>
              <a:rPr lang="en" sz="4000">
                <a:solidFill>
                  <a:schemeClr val="dk1"/>
                </a:solidFill>
                <a:latin typeface="Proxima Nova Extrabold"/>
                <a:ea typeface="Proxima Nova Extrabold"/>
                <a:cs typeface="Proxima Nova Extrabold"/>
                <a:sym typeface="Proxima Nova Extrabold"/>
              </a:rPr>
              <a:t>INCLUSION</a:t>
            </a:r>
            <a:endParaRPr/>
          </a:p>
        </p:txBody>
      </p:sp>
      <p:sp>
        <p:nvSpPr>
          <p:cNvPr id="284" name="Google Shape;284;p41"/>
          <p:cNvSpPr txBox="1">
            <a:spLocks noGrp="1"/>
          </p:cNvSpPr>
          <p:nvPr>
            <p:ph type="subTitle" idx="4294967295"/>
          </p:nvPr>
        </p:nvSpPr>
        <p:spPr>
          <a:xfrm>
            <a:off x="8344033" y="1071052"/>
            <a:ext cx="3277600" cy="365600"/>
          </a:xfrm>
          <a:prstGeom prst="rect">
            <a:avLst/>
          </a:prstGeom>
        </p:spPr>
        <p:txBody>
          <a:bodyPr spcFirstLastPara="1" vert="horz" wrap="square" lIns="121900" tIns="121900" rIns="121900" bIns="121900" rtlCol="0" anchor="t" anchorCtr="0">
            <a:noAutofit/>
          </a:bodyPr>
          <a:lstStyle/>
          <a:p>
            <a:pPr marL="0" indent="0" algn="ctr">
              <a:spcBef>
                <a:spcPts val="0"/>
              </a:spcBef>
              <a:buNone/>
            </a:pPr>
            <a:r>
              <a:rPr lang="en" sz="1600">
                <a:latin typeface="Proxima Nova Semibold"/>
                <a:ea typeface="Proxima Nova Semibold"/>
                <a:cs typeface="Proxima Nova Semibold"/>
                <a:sym typeface="Proxima Nova Semibold"/>
              </a:rPr>
              <a:t>The state of being when all people in a diverse group are valued, leveraged, and welcomed within a given setting.</a:t>
            </a:r>
            <a:endParaRPr sz="1600">
              <a:latin typeface="Proxima Nova Semibold"/>
              <a:ea typeface="Proxima Nova Semibold"/>
              <a:cs typeface="Proxima Nova Semibold"/>
              <a:sym typeface="Proxima Nova Semibold"/>
            </a:endParaRPr>
          </a:p>
          <a:p>
            <a:pPr marL="0" indent="0">
              <a:spcBef>
                <a:spcPts val="2133"/>
              </a:spcBef>
              <a:spcAft>
                <a:spcPts val="2133"/>
              </a:spcAft>
              <a:buNone/>
            </a:pPr>
            <a:endParaRPr/>
          </a:p>
        </p:txBody>
      </p:sp>
      <p:sp>
        <p:nvSpPr>
          <p:cNvPr id="285" name="Google Shape;285;p41"/>
          <p:cNvSpPr txBox="1">
            <a:spLocks noGrp="1"/>
          </p:cNvSpPr>
          <p:nvPr>
            <p:ph type="subTitle" idx="1"/>
          </p:nvPr>
        </p:nvSpPr>
        <p:spPr>
          <a:xfrm>
            <a:off x="8958433" y="5973699"/>
            <a:ext cx="2048800" cy="365600"/>
          </a:xfrm>
          <a:prstGeom prst="rect">
            <a:avLst/>
          </a:prstGeom>
        </p:spPr>
        <p:txBody>
          <a:bodyPr spcFirstLastPara="1" vert="horz" wrap="square" lIns="0" tIns="0" rIns="0" bIns="0" rtlCol="0" anchor="b" anchorCtr="0">
            <a:noAutofit/>
          </a:bodyPr>
          <a:lstStyle/>
          <a:p>
            <a:pPr marL="0" indent="0">
              <a:spcAft>
                <a:spcPts val="2133"/>
              </a:spcAft>
            </a:pPr>
            <a:r>
              <a:rPr lang="en" i="1">
                <a:solidFill>
                  <a:schemeClr val="dk2"/>
                </a:solidFill>
                <a:latin typeface="EB Garamond Regular"/>
                <a:ea typeface="EB Garamond Regular"/>
                <a:cs typeface="EB Garamond Regular"/>
                <a:sym typeface="EB Garamond Regular"/>
              </a:rPr>
              <a:t>“Diversity is being asked to the party. Inclusion is being asked to dance.”</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96459-4C28-44B4-822E-D028472FC247}"/>
              </a:ext>
            </a:extLst>
          </p:cNvPr>
          <p:cNvSpPr>
            <a:spLocks noGrp="1"/>
          </p:cNvSpPr>
          <p:nvPr>
            <p:ph type="title"/>
          </p:nvPr>
        </p:nvSpPr>
        <p:spPr>
          <a:xfrm>
            <a:off x="700070" y="725663"/>
            <a:ext cx="4250621" cy="5406674"/>
          </a:xfrm>
          <a:solidFill>
            <a:schemeClr val="tx2">
              <a:lumMod val="75000"/>
            </a:schemeClr>
          </a:solidFill>
        </p:spPr>
        <p:txBody>
          <a:bodyPr vert="horz" lIns="91440" tIns="45720" rIns="91440" bIns="45720" rtlCol="0" anchor="ctr">
            <a:normAutofit fontScale="90000"/>
          </a:bodyPr>
          <a:lstStyle/>
          <a:p>
            <a:pPr algn="ctr"/>
            <a:r>
              <a:rPr lang="en-US" sz="4000" b="1" kern="1200" dirty="0">
                <a:solidFill>
                  <a:schemeClr val="bg1"/>
                </a:solidFill>
                <a:latin typeface="Bodoni MT Black" panose="02070A03080606020203" pitchFamily="18" charset="0"/>
                <a:cs typeface="Aldhabi" panose="020B0604020202020204" pitchFamily="2" charset="-78"/>
              </a:rPr>
              <a:t>What are </a:t>
            </a:r>
            <a:r>
              <a:rPr lang="en-US" sz="4000" b="1" u="sng" kern="1200" dirty="0">
                <a:solidFill>
                  <a:schemeClr val="bg1"/>
                </a:solidFill>
                <a:latin typeface="Bodoni MT Black" panose="02070A03080606020203" pitchFamily="18" charset="0"/>
                <a:cs typeface="Aldhabi" panose="020B0604020202020204" pitchFamily="2" charset="-78"/>
              </a:rPr>
              <a:t>3</a:t>
            </a:r>
            <a:r>
              <a:rPr lang="en-US" sz="4000" b="1" kern="1200" dirty="0">
                <a:solidFill>
                  <a:schemeClr val="bg1"/>
                </a:solidFill>
                <a:latin typeface="Bodoni MT Black" panose="02070A03080606020203" pitchFamily="18" charset="0"/>
                <a:cs typeface="Aldhabi" panose="020B0604020202020204" pitchFamily="2" charset="-78"/>
              </a:rPr>
              <a:t> things you believe will create a more equitable environment for our students? </a:t>
            </a:r>
            <a:br>
              <a:rPr lang="en-US" sz="3700" kern="1200" dirty="0">
                <a:solidFill>
                  <a:srgbClr val="FFFFFF"/>
                </a:solidFill>
                <a:latin typeface="+mj-lt"/>
                <a:ea typeface="+mj-ea"/>
                <a:cs typeface="+mj-cs"/>
              </a:rPr>
            </a:br>
            <a:br>
              <a:rPr lang="en-US" sz="3700" kern="1200" dirty="0">
                <a:solidFill>
                  <a:srgbClr val="FFFFFF"/>
                </a:solidFill>
                <a:latin typeface="+mj-lt"/>
                <a:ea typeface="+mj-ea"/>
                <a:cs typeface="+mj-cs"/>
              </a:rPr>
            </a:br>
            <a:endParaRPr lang="en-US" sz="3700" kern="1200" dirty="0">
              <a:solidFill>
                <a:srgbClr val="FFFFFF"/>
              </a:solidFill>
              <a:latin typeface="+mj-lt"/>
              <a:ea typeface="+mj-ea"/>
              <a:cs typeface="+mj-cs"/>
            </a:endParaRPr>
          </a:p>
        </p:txBody>
      </p:sp>
      <p:pic>
        <p:nvPicPr>
          <p:cNvPr id="15362" name="Picture 2" descr="Number Bullet Points 1, 2, 3 Purple Infographic Royalty Free Cliparts,  Vectors, And Stock Illustration. Image 93431565.">
            <a:extLst>
              <a:ext uri="{FF2B5EF4-FFF2-40B4-BE49-F238E27FC236}">
                <a16:creationId xmlns:a16="http://schemas.microsoft.com/office/drawing/2014/main" id="{0CBE51A0-FDE1-4CEC-8278-89815DD0635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5153822" y="729634"/>
            <a:ext cx="6553545" cy="54066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58091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9072590-A349-4329-8CBD-1FECA539634C}"/>
              </a:ext>
            </a:extLst>
          </p:cNvPr>
          <p:cNvPicPr>
            <a:picLocks noGrp="1" noChangeAspect="1"/>
          </p:cNvPicPr>
          <p:nvPr>
            <p:ph idx="1"/>
          </p:nvPr>
        </p:nvPicPr>
        <p:blipFill>
          <a:blip r:embed="rId2"/>
          <a:stretch>
            <a:fillRect/>
          </a:stretch>
        </p:blipFill>
        <p:spPr>
          <a:xfrm>
            <a:off x="2504701" y="457200"/>
            <a:ext cx="7182598" cy="5943600"/>
          </a:xfrm>
          <a:prstGeom prst="rect">
            <a:avLst/>
          </a:prstGeom>
        </p:spPr>
      </p:pic>
    </p:spTree>
    <p:extLst>
      <p:ext uri="{BB962C8B-B14F-4D97-AF65-F5344CB8AC3E}">
        <p14:creationId xmlns:p14="http://schemas.microsoft.com/office/powerpoint/2010/main" val="13076441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FBC73E9-4ADA-4E23-A144-F540E80F8ACB}"/>
              </a:ext>
            </a:extLst>
          </p:cNvPr>
          <p:cNvSpPr>
            <a:spLocks noGrp="1"/>
          </p:cNvSpPr>
          <p:nvPr>
            <p:ph idx="1"/>
          </p:nvPr>
        </p:nvSpPr>
        <p:spPr/>
        <p:txBody>
          <a:bodyPr>
            <a:normAutofit/>
          </a:bodyPr>
          <a:lstStyle/>
          <a:p>
            <a:pPr marL="0" indent="0">
              <a:buNone/>
            </a:pPr>
            <a:r>
              <a:rPr lang="en-US" sz="3600" b="1" i="0" dirty="0">
                <a:effectLst/>
              </a:rPr>
              <a:t>Students with a high sense of belonging are happier, healthier, and more engaged learners... and less likely to skip school, abuse substances, have emotional distress, or be involved in fighting or bullying behavior.</a:t>
            </a:r>
            <a:endParaRPr lang="en-US" sz="3600" dirty="0"/>
          </a:p>
        </p:txBody>
      </p:sp>
    </p:spTree>
    <p:extLst>
      <p:ext uri="{BB962C8B-B14F-4D97-AF65-F5344CB8AC3E}">
        <p14:creationId xmlns:p14="http://schemas.microsoft.com/office/powerpoint/2010/main" val="40924517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D972BD96-62A1-4583-83C5-29255A4D2BAB}"/>
              </a:ext>
            </a:extLst>
          </p:cNvPr>
          <p:cNvSpPr>
            <a:spLocks noGrp="1" noChangeArrowheads="1"/>
          </p:cNvSpPr>
          <p:nvPr>
            <p:ph idx="1"/>
          </p:nvPr>
        </p:nvSpPr>
        <p:spPr bwMode="auto">
          <a:xfrm>
            <a:off x="272472" y="783619"/>
            <a:ext cx="11647055" cy="5290761"/>
          </a:xfrm>
          <a:prstGeom prst="rect">
            <a:avLst/>
          </a:prstGeom>
          <a:pattFill prst="pct5">
            <a:fgClr>
              <a:schemeClr val="accent1">
                <a:lumMod val="40000"/>
                <a:lumOff val="60000"/>
              </a:schemeClr>
            </a:fgClr>
            <a:bgClr>
              <a:schemeClr val="bg1"/>
            </a:bgClr>
          </a:pattFill>
          <a:ln>
            <a:noFill/>
          </a:ln>
          <a:effectLst/>
        </p:spPr>
        <p:txBody>
          <a:bodyPr vert="horz" wrap="square" lIns="0" tIns="0" rIns="0" bIns="34755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lang="en-US" sz="4000" dirty="0"/>
              <a:t>SENSE OF BELONGING</a:t>
            </a:r>
            <a:endParaRPr kumimoji="0" lang="en-US" altLang="en-US" sz="2400" b="1" i="0" u="none" strike="noStrike" cap="none" normalizeH="0" baseline="0" dirty="0">
              <a:ln>
                <a:noFill/>
              </a:ln>
              <a:solidFill>
                <a:srgbClr val="55565B"/>
              </a:solidFill>
              <a:effectLst/>
              <a:latin typeface="Sansation"/>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400" b="1" dirty="0">
              <a:solidFill>
                <a:srgbClr val="55565B"/>
              </a:solidFill>
              <a:latin typeface="Sansation"/>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dirty="0">
                <a:ln>
                  <a:noFill/>
                </a:ln>
                <a:solidFill>
                  <a:srgbClr val="55565B"/>
                </a:solidFill>
                <a:effectLst/>
                <a:latin typeface="Sansation"/>
              </a:rPr>
              <a:t>Be an Active Listener</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55565B"/>
                </a:solidFill>
                <a:effectLst/>
                <a:latin typeface="Open Sans" panose="020B0606030504020204" pitchFamily="34" charset="0"/>
                <a:cs typeface="Open Sans" panose="020B0606030504020204" pitchFamily="34" charset="0"/>
              </a:rPr>
              <a:t>Encourage faculty and staff to share their experiences—and then be an active listener.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55565B"/>
                </a:solidFill>
                <a:effectLst/>
                <a:latin typeface="Open Sans" panose="020B0606030504020204" pitchFamily="34" charset="0"/>
                <a:cs typeface="Open Sans" panose="020B0606030504020204" pitchFamily="34" charset="0"/>
              </a:rPr>
              <a:t>We can cultivate belonging through the power of telling our own story and receiving others’ stories, both personal and collective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55565B"/>
                </a:solidFill>
                <a:effectLst/>
                <a:latin typeface="Open Sans" panose="020B0606030504020204" pitchFamily="34" charset="0"/>
                <a:cs typeface="Open Sans" panose="020B0606030504020204" pitchFamily="34" charset="0"/>
              </a:rPr>
              <a:t>Storytelling is a vehicle for forming and changing community.</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900" b="1" i="0" u="none" strike="noStrike" cap="none" normalizeH="0" baseline="0" dirty="0">
              <a:ln>
                <a:noFill/>
              </a:ln>
              <a:solidFill>
                <a:srgbClr val="55565B"/>
              </a:solidFill>
              <a:effectLst/>
              <a:latin typeface="Sansation"/>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dirty="0">
                <a:ln>
                  <a:noFill/>
                </a:ln>
                <a:solidFill>
                  <a:srgbClr val="55565B"/>
                </a:solidFill>
                <a:effectLst/>
                <a:latin typeface="Sansation"/>
              </a:rPr>
              <a:t>Foster Supportive Spaces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55565B"/>
                </a:solidFill>
                <a:effectLst/>
                <a:latin typeface="Open Sans" panose="020B0606030504020204" pitchFamily="34" charset="0"/>
                <a:cs typeface="Open Sans" panose="020B0606030504020204" pitchFamily="34" charset="0"/>
              </a:rPr>
              <a:t>Intentionally created spaces can cultivate belonging, allowing for the mutual exchange of authenticity and vulnerability. </a:t>
            </a:r>
            <a:endParaRPr kumimoji="0" lang="en-US" altLang="en-US" sz="900" b="1" i="0" u="none" strike="noStrike" cap="none" normalizeH="0" baseline="0" dirty="0">
              <a:ln>
                <a:noFill/>
              </a:ln>
              <a:solidFill>
                <a:srgbClr val="55565B"/>
              </a:solidFill>
              <a:effectLst/>
              <a:latin typeface="Sansation"/>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1" i="0" u="none" strike="noStrike" cap="none" normalizeH="0" baseline="0" dirty="0">
              <a:ln>
                <a:noFill/>
              </a:ln>
              <a:solidFill>
                <a:srgbClr val="55565B"/>
              </a:solidFill>
              <a:effectLst/>
              <a:latin typeface="Sansation"/>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dirty="0">
                <a:ln>
                  <a:noFill/>
                </a:ln>
                <a:solidFill>
                  <a:srgbClr val="55565B"/>
                </a:solidFill>
                <a:effectLst/>
                <a:latin typeface="Sansation"/>
              </a:rPr>
              <a:t>Share Your Authentic Self</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55565B"/>
                </a:solidFill>
                <a:effectLst/>
                <a:latin typeface="Open Sans" panose="020B0606030504020204" pitchFamily="34" charset="0"/>
                <a:cs typeface="Open Sans" panose="020B0606030504020204" pitchFamily="34" charset="0"/>
              </a:rPr>
              <a:t>While it can be risky to put our authentic selves out there and address the feeling of being othered, it is through this process that we and others can truly grow. </a:t>
            </a:r>
            <a:endParaRPr kumimoji="0" lang="en-US" altLang="en-US" sz="900" b="1" i="0" u="none" strike="noStrike" cap="none" normalizeH="0" baseline="0" dirty="0">
              <a:ln>
                <a:noFill/>
              </a:ln>
              <a:solidFill>
                <a:srgbClr val="55565B"/>
              </a:solidFill>
              <a:effectLst/>
              <a:latin typeface="Sansation"/>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1" i="0" u="none" strike="noStrike" cap="none" normalizeH="0" baseline="0" dirty="0">
              <a:ln>
                <a:noFill/>
              </a:ln>
              <a:solidFill>
                <a:srgbClr val="55565B"/>
              </a:solidFill>
              <a:effectLst/>
              <a:latin typeface="Sansation"/>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dirty="0">
                <a:ln>
                  <a:noFill/>
                </a:ln>
                <a:solidFill>
                  <a:srgbClr val="55565B"/>
                </a:solidFill>
                <a:effectLst/>
                <a:latin typeface="Sansation"/>
              </a:rPr>
              <a:t>Continue To Engage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55565B"/>
                </a:solidFill>
                <a:effectLst/>
                <a:latin typeface="Open Sans" panose="020B0606030504020204" pitchFamily="34" charset="0"/>
                <a:cs typeface="Open Sans" panose="020B0606030504020204" pitchFamily="34" charset="0"/>
              </a:rPr>
              <a:t>Continue engaging in these discussions, and to actively pursue further reading and learning on the subject.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0044562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Shape 654"/>
        <p:cNvGrpSpPr/>
        <p:nvPr/>
      </p:nvGrpSpPr>
      <p:grpSpPr>
        <a:xfrm>
          <a:off x="0" y="0"/>
          <a:ext cx="0" cy="0"/>
          <a:chOff x="0" y="0"/>
          <a:chExt cx="0" cy="0"/>
        </a:xfrm>
      </p:grpSpPr>
      <p:sp>
        <p:nvSpPr>
          <p:cNvPr id="655" name="Google Shape;655;p61"/>
          <p:cNvSpPr txBox="1"/>
          <p:nvPr/>
        </p:nvSpPr>
        <p:spPr>
          <a:xfrm>
            <a:off x="802033" y="2162800"/>
            <a:ext cx="4824800" cy="1922800"/>
          </a:xfrm>
          <a:prstGeom prst="rect">
            <a:avLst/>
          </a:prstGeom>
          <a:noFill/>
          <a:ln>
            <a:noFill/>
          </a:ln>
        </p:spPr>
        <p:txBody>
          <a:bodyPr spcFirstLastPara="1" wrap="square" lIns="121900" tIns="121900" rIns="121900" bIns="121900" anchor="ctr" anchorCtr="0">
            <a:noAutofit/>
          </a:bodyPr>
          <a:lstStyle/>
          <a:p>
            <a:pPr algn="ctr"/>
            <a:r>
              <a:rPr lang="en" sz="5333">
                <a:latin typeface="Proxima Nova Extrabold"/>
                <a:ea typeface="Proxima Nova Extrabold"/>
                <a:cs typeface="Proxima Nova Extrabold"/>
                <a:sym typeface="Proxima Nova Extrabold"/>
              </a:rPr>
              <a:t>in-group</a:t>
            </a:r>
            <a:endParaRPr sz="5333">
              <a:latin typeface="Proxima Nova Extrabold"/>
              <a:ea typeface="Proxima Nova Extrabold"/>
              <a:cs typeface="Proxima Nova Extrabold"/>
              <a:sym typeface="Proxima Nova Extrabold"/>
            </a:endParaRPr>
          </a:p>
        </p:txBody>
      </p:sp>
      <p:sp>
        <p:nvSpPr>
          <p:cNvPr id="656" name="Google Shape;656;p61"/>
          <p:cNvSpPr txBox="1"/>
          <p:nvPr/>
        </p:nvSpPr>
        <p:spPr>
          <a:xfrm>
            <a:off x="6765933" y="2162800"/>
            <a:ext cx="4824800" cy="1922800"/>
          </a:xfrm>
          <a:prstGeom prst="rect">
            <a:avLst/>
          </a:prstGeom>
          <a:noFill/>
          <a:ln>
            <a:noFill/>
          </a:ln>
        </p:spPr>
        <p:txBody>
          <a:bodyPr spcFirstLastPara="1" wrap="square" lIns="121900" tIns="121900" rIns="121900" bIns="121900" anchor="ctr" anchorCtr="0">
            <a:noAutofit/>
          </a:bodyPr>
          <a:lstStyle/>
          <a:p>
            <a:pPr algn="ctr"/>
            <a:r>
              <a:rPr lang="en" sz="5333">
                <a:latin typeface="Proxima Nova Extrabold"/>
                <a:ea typeface="Proxima Nova Extrabold"/>
                <a:cs typeface="Proxima Nova Extrabold"/>
                <a:sym typeface="Proxima Nova Extrabold"/>
              </a:rPr>
              <a:t>out-group</a:t>
            </a:r>
            <a:endParaRPr sz="5333">
              <a:latin typeface="Proxima Nova Extrabold"/>
              <a:ea typeface="Proxima Nova Extrabold"/>
              <a:cs typeface="Proxima Nova Extrabold"/>
              <a:sym typeface="Proxima Nova Extrabold"/>
            </a:endParaRPr>
          </a:p>
        </p:txBody>
      </p:sp>
      <p:sp>
        <p:nvSpPr>
          <p:cNvPr id="657" name="Google Shape;657;p61"/>
          <p:cNvSpPr txBox="1">
            <a:spLocks noGrp="1"/>
          </p:cNvSpPr>
          <p:nvPr>
            <p:ph type="subTitle" idx="1"/>
          </p:nvPr>
        </p:nvSpPr>
        <p:spPr>
          <a:xfrm>
            <a:off x="1789433" y="2284833"/>
            <a:ext cx="2850000" cy="365600"/>
          </a:xfrm>
          <a:prstGeom prst="rect">
            <a:avLst/>
          </a:prstGeom>
        </p:spPr>
        <p:txBody>
          <a:bodyPr spcFirstLastPara="1" vert="horz" wrap="square" lIns="121900" tIns="121900" rIns="121900" bIns="121900" rtlCol="0" anchor="t" anchorCtr="0">
            <a:noAutofit/>
          </a:bodyPr>
          <a:lstStyle/>
          <a:p>
            <a:pPr>
              <a:spcBef>
                <a:spcPts val="0"/>
              </a:spcBef>
            </a:pPr>
            <a:r>
              <a:rPr lang="en" sz="1600">
                <a:latin typeface="Proxima Nova Semibold"/>
                <a:ea typeface="Proxima Nova Semibold"/>
                <a:cs typeface="Proxima Nova Semibold"/>
                <a:sym typeface="Proxima Nova Semibold"/>
              </a:rPr>
              <a:t>People like us. </a:t>
            </a:r>
            <a:endParaRPr/>
          </a:p>
        </p:txBody>
      </p:sp>
      <p:sp>
        <p:nvSpPr>
          <p:cNvPr id="658" name="Google Shape;658;p61"/>
          <p:cNvSpPr txBox="1">
            <a:spLocks noGrp="1"/>
          </p:cNvSpPr>
          <p:nvPr>
            <p:ph type="subTitle" idx="1"/>
          </p:nvPr>
        </p:nvSpPr>
        <p:spPr>
          <a:xfrm>
            <a:off x="7753333" y="2305200"/>
            <a:ext cx="2850000" cy="365600"/>
          </a:xfrm>
          <a:prstGeom prst="rect">
            <a:avLst/>
          </a:prstGeom>
        </p:spPr>
        <p:txBody>
          <a:bodyPr spcFirstLastPara="1" vert="horz" wrap="square" lIns="121900" tIns="121900" rIns="121900" bIns="121900" rtlCol="0" anchor="t" anchorCtr="0">
            <a:noAutofit/>
          </a:bodyPr>
          <a:lstStyle/>
          <a:p>
            <a:pPr>
              <a:spcBef>
                <a:spcPts val="0"/>
              </a:spcBef>
            </a:pPr>
            <a:r>
              <a:rPr lang="en" sz="1600">
                <a:latin typeface="Proxima Nova Semibold"/>
                <a:ea typeface="Proxima Nova Semibold"/>
                <a:cs typeface="Proxima Nova Semibold"/>
                <a:sym typeface="Proxima Nova Semibold"/>
              </a:rPr>
              <a:t>People not like us. </a:t>
            </a:r>
            <a:endParaRPr/>
          </a:p>
        </p:txBody>
      </p:sp>
      <p:sp>
        <p:nvSpPr>
          <p:cNvPr id="659" name="Google Shape;659;p61"/>
          <p:cNvSpPr txBox="1"/>
          <p:nvPr/>
        </p:nvSpPr>
        <p:spPr>
          <a:xfrm>
            <a:off x="1308300" y="646333"/>
            <a:ext cx="9918000" cy="1308400"/>
          </a:xfrm>
          <a:prstGeom prst="rect">
            <a:avLst/>
          </a:prstGeom>
          <a:noFill/>
          <a:ln>
            <a:noFill/>
          </a:ln>
        </p:spPr>
        <p:txBody>
          <a:bodyPr spcFirstLastPara="1" wrap="square" lIns="121900" tIns="121900" rIns="121900" bIns="121900" anchor="t" anchorCtr="0">
            <a:noAutofit/>
          </a:bodyPr>
          <a:lstStyle/>
          <a:p>
            <a:pPr algn="ctr">
              <a:lnSpc>
                <a:spcPct val="115000"/>
              </a:lnSpc>
            </a:pPr>
            <a:r>
              <a:rPr lang="en" sz="2667">
                <a:solidFill>
                  <a:schemeClr val="dk2"/>
                </a:solidFill>
                <a:latin typeface="EB Garamond"/>
                <a:ea typeface="EB Garamond"/>
                <a:cs typeface="EB Garamond"/>
                <a:sym typeface="EB Garamond"/>
              </a:rPr>
              <a:t>Categorization leads to the creation of an “in group” and an “out group.”</a:t>
            </a:r>
            <a:endParaRPr sz="2667">
              <a:solidFill>
                <a:schemeClr val="dk2"/>
              </a:solidFill>
              <a:latin typeface="EB Garamond"/>
              <a:ea typeface="EB Garamond"/>
              <a:cs typeface="EB Garamond"/>
              <a:sym typeface="EB Garamond"/>
            </a:endParaRPr>
          </a:p>
          <a:p>
            <a:endParaRPr sz="2667">
              <a:latin typeface="EB Garamond"/>
              <a:ea typeface="EB Garamond"/>
              <a:cs typeface="EB Garamond"/>
              <a:sym typeface="EB Garamond"/>
            </a:endParaRPr>
          </a:p>
        </p:txBody>
      </p:sp>
      <p:sp>
        <p:nvSpPr>
          <p:cNvPr id="660" name="Google Shape;660;p61"/>
          <p:cNvSpPr txBox="1"/>
          <p:nvPr/>
        </p:nvSpPr>
        <p:spPr>
          <a:xfrm>
            <a:off x="1493800" y="4337425"/>
            <a:ext cx="9204400" cy="1308400"/>
          </a:xfrm>
          <a:prstGeom prst="rect">
            <a:avLst/>
          </a:prstGeom>
          <a:noFill/>
          <a:ln>
            <a:noFill/>
          </a:ln>
        </p:spPr>
        <p:txBody>
          <a:bodyPr spcFirstLastPara="1" wrap="square" lIns="121900" tIns="121900" rIns="121900" bIns="121900" anchor="t" anchorCtr="0">
            <a:noAutofit/>
          </a:bodyPr>
          <a:lstStyle/>
          <a:p>
            <a:pPr algn="ctr">
              <a:lnSpc>
                <a:spcPct val="115000"/>
              </a:lnSpc>
              <a:buClr>
                <a:schemeClr val="dk1"/>
              </a:buClr>
              <a:buSzPts val="1100"/>
            </a:pPr>
            <a:r>
              <a:rPr lang="en" sz="3467">
                <a:solidFill>
                  <a:schemeClr val="dk1"/>
                </a:solidFill>
                <a:latin typeface="Proxima Nova Extrabold"/>
                <a:ea typeface="Proxima Nova Extrabold"/>
                <a:cs typeface="Proxima Nova Extrabold"/>
                <a:sym typeface="Proxima Nova Extrabold"/>
              </a:rPr>
              <a:t>Neurologically, we’re more likely judge harsher, not get to know, and not humanize people in our out-group.</a:t>
            </a:r>
            <a:endParaRPr sz="3467">
              <a:solidFill>
                <a:schemeClr val="dk1"/>
              </a:solidFill>
              <a:latin typeface="Proxima Nova Extrabold"/>
              <a:ea typeface="Proxima Nova Extrabold"/>
              <a:cs typeface="Proxima Nova Extrabold"/>
              <a:sym typeface="Proxima Nova Extrabold"/>
            </a:endParaRPr>
          </a:p>
          <a:p>
            <a:pPr algn="ctr"/>
            <a:endParaRPr sz="3467">
              <a:solidFill>
                <a:schemeClr val="dk1"/>
              </a:solidFill>
              <a:latin typeface="Proxima Nova Extrabold"/>
              <a:ea typeface="Proxima Nova Extrabold"/>
              <a:cs typeface="Proxima Nova Extrabold"/>
              <a:sym typeface="Proxima Nova Extrabold"/>
            </a:endParaRPr>
          </a:p>
        </p:txBody>
      </p:sp>
      <p:cxnSp>
        <p:nvCxnSpPr>
          <p:cNvPr id="661" name="Google Shape;661;p61"/>
          <p:cNvCxnSpPr/>
          <p:nvPr/>
        </p:nvCxnSpPr>
        <p:spPr>
          <a:xfrm>
            <a:off x="6096000" y="1995267"/>
            <a:ext cx="0" cy="192040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sp>
        <p:nvSpPr>
          <p:cNvPr id="719" name="Google Shape;719;p69"/>
          <p:cNvSpPr txBox="1">
            <a:spLocks noGrp="1"/>
          </p:cNvSpPr>
          <p:nvPr>
            <p:ph type="subTitle" idx="1"/>
          </p:nvPr>
        </p:nvSpPr>
        <p:spPr>
          <a:xfrm>
            <a:off x="6624333" y="1093000"/>
            <a:ext cx="3763200" cy="4875600"/>
          </a:xfrm>
          <a:prstGeom prst="rect">
            <a:avLst/>
          </a:prstGeom>
        </p:spPr>
        <p:txBody>
          <a:bodyPr spcFirstLastPara="1" vert="horz" wrap="square" lIns="121900" tIns="121900" rIns="121900" bIns="121900" rtlCol="0" anchor="ctr" anchorCtr="0">
            <a:noAutofit/>
          </a:bodyPr>
          <a:lstStyle/>
          <a:p>
            <a:pPr marL="0" indent="0">
              <a:spcAft>
                <a:spcPts val="2133"/>
              </a:spcAft>
            </a:pPr>
            <a:r>
              <a:rPr lang="en" dirty="0">
                <a:latin typeface="EB Garamond"/>
                <a:ea typeface="EB Garamond"/>
                <a:cs typeface="EB Garamond"/>
                <a:sym typeface="EB Garamond"/>
              </a:rPr>
              <a:t>It is always there, and will always be trying to influence you.</a:t>
            </a:r>
            <a:endParaRPr sz="1600" i="1" dirty="0"/>
          </a:p>
        </p:txBody>
      </p:sp>
      <p:sp>
        <p:nvSpPr>
          <p:cNvPr id="720" name="Google Shape;720;p69"/>
          <p:cNvSpPr/>
          <p:nvPr/>
        </p:nvSpPr>
        <p:spPr>
          <a:xfrm>
            <a:off x="1214433" y="2345633"/>
            <a:ext cx="4000000" cy="2127600"/>
          </a:xfrm>
          <a:prstGeom prst="rect">
            <a:avLst/>
          </a:prstGeom>
          <a:solidFill>
            <a:srgbClr val="FFFFFF"/>
          </a:solidFill>
          <a:ln>
            <a:noFill/>
          </a:ln>
        </p:spPr>
        <p:txBody>
          <a:bodyPr spcFirstLastPara="1" wrap="square" lIns="121900" tIns="121900" rIns="121900" bIns="121900" anchor="ctr" anchorCtr="0">
            <a:noAutofit/>
          </a:bodyPr>
          <a:lstStyle/>
          <a:p>
            <a:endParaRPr sz="2400"/>
          </a:p>
        </p:txBody>
      </p:sp>
      <p:sp>
        <p:nvSpPr>
          <p:cNvPr id="721" name="Google Shape;721;p69"/>
          <p:cNvSpPr txBox="1"/>
          <p:nvPr/>
        </p:nvSpPr>
        <p:spPr>
          <a:xfrm>
            <a:off x="802033" y="2550433"/>
            <a:ext cx="4824800" cy="1922800"/>
          </a:xfrm>
          <a:prstGeom prst="rect">
            <a:avLst/>
          </a:prstGeom>
          <a:noFill/>
          <a:ln>
            <a:noFill/>
          </a:ln>
        </p:spPr>
        <p:txBody>
          <a:bodyPr spcFirstLastPara="1" wrap="square" lIns="121900" tIns="121900" rIns="121900" bIns="121900" anchor="ctr" anchorCtr="0">
            <a:noAutofit/>
          </a:bodyPr>
          <a:lstStyle/>
          <a:p>
            <a:pPr algn="ctr"/>
            <a:r>
              <a:rPr lang="en" sz="5333" dirty="0">
                <a:latin typeface="Proxima Nova Extrabold"/>
                <a:ea typeface="Proxima Nova Extrabold"/>
                <a:cs typeface="Proxima Nova Extrabold"/>
                <a:sym typeface="Proxima Nova Extrabold"/>
              </a:rPr>
              <a:t>Accept that bias is second nature, </a:t>
            </a:r>
            <a:r>
              <a:rPr lang="en" sz="5333" dirty="0">
                <a:latin typeface="Proxima Nova Semibold"/>
                <a:ea typeface="Proxima Nova Semibold"/>
                <a:cs typeface="Proxima Nova Semibold"/>
                <a:sym typeface="Proxima Nova Semibold"/>
              </a:rPr>
              <a:t>but keep in mind that it’s second nature.</a:t>
            </a:r>
            <a:endParaRPr sz="5333" dirty="0">
              <a:latin typeface="Proxima Nova Semibold"/>
              <a:ea typeface="Proxima Nova Semibold"/>
              <a:cs typeface="Proxima Nova Semibold"/>
              <a:sym typeface="Proxima Nova Semibo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25"/>
        <p:cNvGrpSpPr/>
        <p:nvPr/>
      </p:nvGrpSpPr>
      <p:grpSpPr>
        <a:xfrm>
          <a:off x="0" y="0"/>
          <a:ext cx="0" cy="0"/>
          <a:chOff x="0" y="0"/>
          <a:chExt cx="0" cy="0"/>
        </a:xfrm>
      </p:grpSpPr>
      <p:sp>
        <p:nvSpPr>
          <p:cNvPr id="726" name="Google Shape;726;p70"/>
          <p:cNvSpPr txBox="1">
            <a:spLocks noGrp="1"/>
          </p:cNvSpPr>
          <p:nvPr>
            <p:ph type="subTitle" idx="1"/>
          </p:nvPr>
        </p:nvSpPr>
        <p:spPr>
          <a:xfrm>
            <a:off x="6624333" y="1093000"/>
            <a:ext cx="3899600" cy="4875600"/>
          </a:xfrm>
          <a:prstGeom prst="rect">
            <a:avLst/>
          </a:prstGeom>
        </p:spPr>
        <p:txBody>
          <a:bodyPr spcFirstLastPara="1" vert="horz" wrap="square" lIns="121900" tIns="121900" rIns="121900" bIns="121900" rtlCol="0" anchor="ctr" anchorCtr="0">
            <a:noAutofit/>
          </a:bodyPr>
          <a:lstStyle/>
          <a:p>
            <a:pPr marL="0" indent="0"/>
            <a:r>
              <a:rPr lang="en" sz="2400" i="1">
                <a:latin typeface="Proxima Nova Semibold"/>
                <a:ea typeface="Proxima Nova Semibold"/>
                <a:cs typeface="Proxima Nova Semibold"/>
                <a:sym typeface="Proxima Nova Semibold"/>
              </a:rPr>
              <a:t>Pay attention!</a:t>
            </a:r>
            <a:endParaRPr>
              <a:latin typeface="EB Garamond"/>
              <a:ea typeface="EB Garamond"/>
              <a:cs typeface="EB Garamond"/>
              <a:sym typeface="EB Garamond"/>
            </a:endParaRPr>
          </a:p>
          <a:p>
            <a:pPr marL="0" indent="0">
              <a:spcBef>
                <a:spcPts val="2133"/>
              </a:spcBef>
              <a:spcAft>
                <a:spcPts val="2133"/>
              </a:spcAft>
            </a:pPr>
            <a:r>
              <a:rPr lang="en">
                <a:latin typeface="EB Garamond"/>
                <a:ea typeface="EB Garamond"/>
                <a:cs typeface="EB Garamond"/>
                <a:sym typeface="EB Garamond"/>
              </a:rPr>
              <a:t>Question your first impressions and leave room for that first impression to be changed.</a:t>
            </a:r>
            <a:endParaRPr sz="1600" i="1"/>
          </a:p>
        </p:txBody>
      </p:sp>
      <p:sp>
        <p:nvSpPr>
          <p:cNvPr id="727" name="Google Shape;727;p70"/>
          <p:cNvSpPr/>
          <p:nvPr/>
        </p:nvSpPr>
        <p:spPr>
          <a:xfrm>
            <a:off x="1214433" y="2345633"/>
            <a:ext cx="4000000" cy="2127600"/>
          </a:xfrm>
          <a:prstGeom prst="rect">
            <a:avLst/>
          </a:prstGeom>
          <a:solidFill>
            <a:srgbClr val="FFFFFF"/>
          </a:solidFill>
          <a:ln>
            <a:noFill/>
          </a:ln>
        </p:spPr>
        <p:txBody>
          <a:bodyPr spcFirstLastPara="1" wrap="square" lIns="121900" tIns="121900" rIns="121900" bIns="121900" anchor="ctr" anchorCtr="0">
            <a:noAutofit/>
          </a:bodyPr>
          <a:lstStyle/>
          <a:p>
            <a:endParaRPr sz="2400"/>
          </a:p>
        </p:txBody>
      </p:sp>
      <p:sp>
        <p:nvSpPr>
          <p:cNvPr id="728" name="Google Shape;728;p70"/>
          <p:cNvSpPr txBox="1"/>
          <p:nvPr/>
        </p:nvSpPr>
        <p:spPr>
          <a:xfrm>
            <a:off x="802033" y="2467600"/>
            <a:ext cx="4824800" cy="1922800"/>
          </a:xfrm>
          <a:prstGeom prst="rect">
            <a:avLst/>
          </a:prstGeom>
          <a:noFill/>
          <a:ln>
            <a:noFill/>
          </a:ln>
        </p:spPr>
        <p:txBody>
          <a:bodyPr spcFirstLastPara="1" wrap="square" lIns="121900" tIns="121900" rIns="121900" bIns="121900" anchor="ctr" anchorCtr="0">
            <a:noAutofit/>
          </a:bodyPr>
          <a:lstStyle/>
          <a:p>
            <a:pPr algn="ctr"/>
            <a:r>
              <a:rPr lang="en" sz="5333">
                <a:latin typeface="Proxima Nova Extrabold"/>
                <a:ea typeface="Proxima Nova Extrabold"/>
                <a:cs typeface="Proxima Nova Extrabold"/>
                <a:sym typeface="Proxima Nova Extrabold"/>
              </a:rPr>
              <a:t>Become a scientist of your own behavior.</a:t>
            </a:r>
            <a:endParaRPr sz="5333">
              <a:latin typeface="Proxima Nova Semibold"/>
              <a:ea typeface="Proxima Nova Semibold"/>
              <a:cs typeface="Proxima Nova Semibold"/>
              <a:sym typeface="Proxima Nova Semibo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D7E3C-EC49-40BF-B2AC-4DBDC2F6449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A8334C8-A207-4BF7-92C1-B506CCF273BC}"/>
              </a:ext>
            </a:extLst>
          </p:cNvPr>
          <p:cNvSpPr>
            <a:spLocks noGrp="1"/>
          </p:cNvSpPr>
          <p:nvPr>
            <p:ph idx="1"/>
          </p:nvPr>
        </p:nvSpPr>
        <p:spPr/>
        <p:txBody>
          <a:bodyPr/>
          <a:lstStyle/>
          <a:p>
            <a:endParaRPr lang="en-US" dirty="0"/>
          </a:p>
        </p:txBody>
      </p:sp>
      <p:sp>
        <p:nvSpPr>
          <p:cNvPr id="5" name="TextBox 4">
            <a:extLst>
              <a:ext uri="{FF2B5EF4-FFF2-40B4-BE49-F238E27FC236}">
                <a16:creationId xmlns:a16="http://schemas.microsoft.com/office/drawing/2014/main" id="{72DEE701-1037-4021-8BCE-F4CEF24CDBEF}"/>
              </a:ext>
            </a:extLst>
          </p:cNvPr>
          <p:cNvSpPr txBox="1"/>
          <p:nvPr/>
        </p:nvSpPr>
        <p:spPr>
          <a:xfrm>
            <a:off x="3047354" y="2967335"/>
            <a:ext cx="6094708" cy="923330"/>
          </a:xfrm>
          <a:prstGeom prst="rect">
            <a:avLst/>
          </a:prstGeom>
          <a:noFill/>
        </p:spPr>
        <p:txBody>
          <a:bodyPr wrap="square">
            <a:spAutoFit/>
          </a:bodyPr>
          <a:lstStyle/>
          <a:p>
            <a:r>
              <a:rPr lang="en-US" dirty="0">
                <a:hlinkClick r:id="rId2"/>
              </a:rPr>
              <a:t>https://www.facebook.com/NCStateCED/videos/why-is-it-important-for-students-to-feel-a-sense-of-belonging-at-school-ask-the-/139781581677478/?_rdr</a:t>
            </a:r>
            <a:r>
              <a:rPr lang="en-US" dirty="0"/>
              <a:t> </a:t>
            </a:r>
          </a:p>
        </p:txBody>
      </p:sp>
    </p:spTree>
    <p:extLst>
      <p:ext uri="{BB962C8B-B14F-4D97-AF65-F5344CB8AC3E}">
        <p14:creationId xmlns:p14="http://schemas.microsoft.com/office/powerpoint/2010/main" val="341603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0BAC869-D63B-4B4B-9273-2C7CC161CD05}"/>
              </a:ext>
            </a:extLst>
          </p:cNvPr>
          <p:cNvSpPr>
            <a:spLocks noGrp="1"/>
          </p:cNvSpPr>
          <p:nvPr>
            <p:ph idx="1"/>
          </p:nvPr>
        </p:nvSpPr>
        <p:spPr/>
        <p:txBody>
          <a:bodyPr/>
          <a:lstStyle/>
          <a:p>
            <a:pPr marL="0" indent="0" algn="ctr">
              <a:buNone/>
            </a:pPr>
            <a:endParaRPr lang="en-US" dirty="0"/>
          </a:p>
          <a:p>
            <a:pPr marL="0" indent="0" algn="ctr">
              <a:buNone/>
            </a:pPr>
            <a:endParaRPr lang="en-US" dirty="0"/>
          </a:p>
          <a:p>
            <a:pPr marL="0" indent="0" algn="ctr">
              <a:buNone/>
            </a:pPr>
            <a:r>
              <a:rPr lang="en-US" sz="4400" dirty="0"/>
              <a:t>WHERE WILL YOU BEGIN THIS YEAR?</a:t>
            </a:r>
          </a:p>
        </p:txBody>
      </p:sp>
    </p:spTree>
    <p:extLst>
      <p:ext uri="{BB962C8B-B14F-4D97-AF65-F5344CB8AC3E}">
        <p14:creationId xmlns:p14="http://schemas.microsoft.com/office/powerpoint/2010/main" val="42045459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71E5B8-B9B6-4899-93F1-253DBB4EE028}"/>
              </a:ext>
            </a:extLst>
          </p:cNvPr>
          <p:cNvSpPr>
            <a:spLocks noGrp="1"/>
          </p:cNvSpPr>
          <p:nvPr>
            <p:ph type="title"/>
          </p:nvPr>
        </p:nvSpPr>
        <p:spPr>
          <a:xfrm>
            <a:off x="0" y="1"/>
            <a:ext cx="12192000" cy="1324459"/>
          </a:xfrm>
          <a:prstGeom prst="rect">
            <a:avLst/>
          </a:prstGeom>
          <a:solidFill>
            <a:schemeClr val="bg2">
              <a:lumMod val="90000"/>
            </a:schemeClr>
          </a:solidFill>
        </p:spPr>
        <p:txBody>
          <a:bodyPr anchor="ctr">
            <a:noAutofit/>
          </a:bodyPr>
          <a:lstStyle/>
          <a:p>
            <a:pPr marL="114300" indent="0">
              <a:lnSpc>
                <a:spcPct val="90000"/>
              </a:lnSpc>
              <a:buNone/>
            </a:pPr>
            <a:r>
              <a:rPr lang="en-US" sz="3200" dirty="0">
                <a:latin typeface="+mn-lt"/>
              </a:rPr>
              <a:t>SHOMARI JONES</a:t>
            </a:r>
          </a:p>
          <a:p>
            <a:pPr marL="114300" indent="0">
              <a:lnSpc>
                <a:spcPct val="90000"/>
              </a:lnSpc>
              <a:buNone/>
            </a:pPr>
            <a:r>
              <a:rPr lang="en-US" sz="3200" dirty="0">
                <a:latin typeface="+mn-lt"/>
              </a:rPr>
              <a:t>EQUITY AND ORGANIZATION TRANSFORMATION LEADER </a:t>
            </a:r>
          </a:p>
        </p:txBody>
      </p:sp>
      <p:sp>
        <p:nvSpPr>
          <p:cNvPr id="7" name="Content Placeholder 6">
            <a:extLst>
              <a:ext uri="{FF2B5EF4-FFF2-40B4-BE49-F238E27FC236}">
                <a16:creationId xmlns:a16="http://schemas.microsoft.com/office/drawing/2014/main" id="{806D1EBA-25CD-4691-9824-A4BC4712FDAB}"/>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C33BEC2E-FAF4-4385-9AF5-DD718EAEF9F1}"/>
              </a:ext>
            </a:extLst>
          </p:cNvPr>
          <p:cNvSpPr>
            <a:spLocks noGrp="1"/>
          </p:cNvSpPr>
          <p:nvPr>
            <p:ph type="sldNum" sz="quarter" idx="12"/>
          </p:nvPr>
        </p:nvSpPr>
        <p:spPr>
          <a:prstGeom prst="bracketPair">
            <a:avLst>
              <a:gd name="adj" fmla="val 17949"/>
            </a:avLst>
          </a:prstGeom>
          <a:ln w="19050">
            <a:solidFill>
              <a:srgbClr val="FFFFFF"/>
            </a:solidFill>
          </a:ln>
        </p:spPr>
        <p:txBody>
          <a:bodyPr anchor="ctr">
            <a:normAutofit/>
          </a:bodyPr>
          <a:lstStyle/>
          <a:p>
            <a:pPr>
              <a:spcAft>
                <a:spcPts val="600"/>
              </a:spcAft>
            </a:pPr>
            <a:fld id="{1C0E240F-7571-4344-855B-B60EC68D6FB1}" type="slidenum">
              <a:rPr lang="en-US" smtClean="0"/>
              <a:pPr>
                <a:spcAft>
                  <a:spcPts val="600"/>
                </a:spcAft>
              </a:pPr>
              <a:t>2</a:t>
            </a:fld>
            <a:endParaRPr lang="en-US"/>
          </a:p>
        </p:txBody>
      </p:sp>
      <p:pic>
        <p:nvPicPr>
          <p:cNvPr id="6" name="Picture 5" descr="A group of people standing in front of a crowd&#10;&#10;Description automatically generated">
            <a:extLst>
              <a:ext uri="{FF2B5EF4-FFF2-40B4-BE49-F238E27FC236}">
                <a16:creationId xmlns:a16="http://schemas.microsoft.com/office/drawing/2014/main" id="{F9F30CB2-38FD-4FE9-8378-A388BA68DA6B}"/>
              </a:ext>
            </a:extLst>
          </p:cNvPr>
          <p:cNvPicPr>
            <a:picLocks noChangeAspect="1"/>
          </p:cNvPicPr>
          <p:nvPr/>
        </p:nvPicPr>
        <p:blipFill rotWithShape="1">
          <a:blip r:embed="rId2">
            <a:extLst>
              <a:ext uri="{28A0092B-C50C-407E-A947-70E740481C1C}">
                <a14:useLocalDpi xmlns:a14="http://schemas.microsoft.com/office/drawing/2010/main" val="0"/>
              </a:ext>
            </a:extLst>
          </a:blip>
          <a:srcRect t="9542" b="21059"/>
          <a:stretch/>
        </p:blipFill>
        <p:spPr>
          <a:xfrm>
            <a:off x="0" y="1324460"/>
            <a:ext cx="12192000" cy="5533540"/>
          </a:xfrm>
          <a:prstGeom prst="rect">
            <a:avLst/>
          </a:prstGeom>
          <a:noFill/>
        </p:spPr>
      </p:pic>
    </p:spTree>
    <p:extLst>
      <p:ext uri="{BB962C8B-B14F-4D97-AF65-F5344CB8AC3E}">
        <p14:creationId xmlns:p14="http://schemas.microsoft.com/office/powerpoint/2010/main" val="14840030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462088"/>
          </a:xfrm>
          <a:solidFill>
            <a:schemeClr val="bg1"/>
          </a:solidFill>
        </p:spPr>
        <p:txBody>
          <a:bodyPr/>
          <a:lstStyle/>
          <a:p>
            <a:pPr algn="ctr"/>
            <a:r>
              <a:rPr lang="en-US" sz="5400" b="1"/>
              <a:t>I PLEDGE…</a:t>
            </a:r>
          </a:p>
        </p:txBody>
      </p:sp>
      <p:sp>
        <p:nvSpPr>
          <p:cNvPr id="4" name="Slide Number Placeholder 3"/>
          <p:cNvSpPr>
            <a:spLocks noGrp="1"/>
          </p:cNvSpPr>
          <p:nvPr>
            <p:ph type="sldNum" sz="quarter" idx="12"/>
          </p:nvPr>
        </p:nvSpPr>
        <p:spPr/>
        <p:txBody>
          <a:bodyPr/>
          <a:lstStyle/>
          <a:p>
            <a:pPr>
              <a:defRPr/>
            </a:pPr>
            <a:fld id="{60E6AA52-A48C-41BE-92C1-852C6D71AC11}" type="slidenum">
              <a:rPr lang="en-US" smtClean="0"/>
              <a:pPr>
                <a:defRPr/>
              </a:pPr>
              <a:t>20</a:t>
            </a:fld>
            <a:endParaRPr lang="en-US"/>
          </a:p>
        </p:txBody>
      </p:sp>
      <p:pic>
        <p:nvPicPr>
          <p:cNvPr id="2050" name="Picture 2" descr="https://iconsidermyselfavagabond.files.wordpress.com/2014/05/pledge.jpg?w=118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07886"/>
            <a:ext cx="12192000" cy="5392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34173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B457571-0F75-4CBB-A35E-D1C5E93F9205}"/>
              </a:ext>
            </a:extLst>
          </p:cNvPr>
          <p:cNvSpPr txBox="1"/>
          <p:nvPr/>
        </p:nvSpPr>
        <p:spPr>
          <a:xfrm>
            <a:off x="2821354" y="1384944"/>
            <a:ext cx="6549292" cy="3200876"/>
          </a:xfrm>
          <a:prstGeom prst="rect">
            <a:avLst/>
          </a:prstGeom>
          <a:noFill/>
        </p:spPr>
        <p:txBody>
          <a:bodyPr wrap="square">
            <a:spAutoFit/>
          </a:bodyPr>
          <a:lstStyle/>
          <a:p>
            <a:pPr algn="ctr"/>
            <a:r>
              <a:rPr lang="en-US" sz="4400" b="1" dirty="0"/>
              <a:t>Homework</a:t>
            </a:r>
            <a:endParaRPr lang="en-US" sz="4400" b="1" dirty="0">
              <a:effectLst/>
              <a:latin typeface="Arial" panose="020B0604020202020204" pitchFamily="34" charset="0"/>
              <a:ea typeface="Calibri" panose="020F0502020204030204" pitchFamily="34" charset="0"/>
            </a:endParaRPr>
          </a:p>
          <a:p>
            <a:endParaRPr lang="en-US" dirty="0">
              <a:latin typeface="Arial" panose="020B0604020202020204" pitchFamily="34" charset="0"/>
              <a:ea typeface="Calibri" panose="020F0502020204030204" pitchFamily="34" charset="0"/>
            </a:endParaRPr>
          </a:p>
          <a:p>
            <a:r>
              <a:rPr lang="en-US" sz="2800" dirty="0">
                <a:effectLst/>
                <a:latin typeface="Arial" panose="020B0604020202020204" pitchFamily="34" charset="0"/>
                <a:ea typeface="Calibri" panose="020F0502020204030204" pitchFamily="34" charset="0"/>
              </a:rPr>
              <a:t>What area in your life do you want to water and nourish this year, so you can show up for yourself and be impactful in your work/relationship/caring for a parent/whatever your focus is?</a:t>
            </a:r>
          </a:p>
        </p:txBody>
      </p:sp>
    </p:spTree>
    <p:extLst>
      <p:ext uri="{BB962C8B-B14F-4D97-AF65-F5344CB8AC3E}">
        <p14:creationId xmlns:p14="http://schemas.microsoft.com/office/powerpoint/2010/main" val="35431502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35DD40B-9ED3-4FFD-AAE6-5FC70F5B14D0}"/>
              </a:ext>
            </a:extLst>
          </p:cNvPr>
          <p:cNvPicPr>
            <a:picLocks noGrp="1" noChangeAspect="1"/>
          </p:cNvPicPr>
          <p:nvPr>
            <p:ph idx="1"/>
          </p:nvPr>
        </p:nvPicPr>
        <p:blipFill>
          <a:blip r:embed="rId3"/>
          <a:stretch>
            <a:fillRect/>
          </a:stretch>
        </p:blipFill>
        <p:spPr>
          <a:xfrm>
            <a:off x="13437954" y="1214790"/>
            <a:ext cx="4401879" cy="1536628"/>
          </a:xfrm>
          <a:prstGeom prst="rect">
            <a:avLst/>
          </a:prstGeom>
        </p:spPr>
      </p:pic>
      <p:pic>
        <p:nvPicPr>
          <p:cNvPr id="6" name="Picture 5">
            <a:extLst>
              <a:ext uri="{FF2B5EF4-FFF2-40B4-BE49-F238E27FC236}">
                <a16:creationId xmlns:a16="http://schemas.microsoft.com/office/drawing/2014/main" id="{8BA1CDA4-FCB1-4AF1-8377-F5289D057492}"/>
              </a:ext>
            </a:extLst>
          </p:cNvPr>
          <p:cNvPicPr>
            <a:picLocks noChangeAspect="1"/>
          </p:cNvPicPr>
          <p:nvPr/>
        </p:nvPicPr>
        <p:blipFill>
          <a:blip r:embed="rId4"/>
          <a:stretch>
            <a:fillRect/>
          </a:stretch>
        </p:blipFill>
        <p:spPr>
          <a:xfrm>
            <a:off x="13437953" y="2738206"/>
            <a:ext cx="4401879" cy="1329531"/>
          </a:xfrm>
          <a:prstGeom prst="rect">
            <a:avLst/>
          </a:prstGeom>
        </p:spPr>
      </p:pic>
      <p:pic>
        <p:nvPicPr>
          <p:cNvPr id="1028" name="Picture 4" descr="How Icebreaker questions can help you build better teams in 2020 | Range">
            <a:extLst>
              <a:ext uri="{FF2B5EF4-FFF2-40B4-BE49-F238E27FC236}">
                <a16:creationId xmlns:a16="http://schemas.microsoft.com/office/drawing/2014/main" id="{8A6B507B-505F-460A-A8C1-C50F8028E0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437954" y="-54325"/>
            <a:ext cx="4401879" cy="122953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7920D11-C5F0-4D3C-B920-3DBDAB8D35E2}"/>
              </a:ext>
            </a:extLst>
          </p:cNvPr>
          <p:cNvSpPr txBox="1"/>
          <p:nvPr/>
        </p:nvSpPr>
        <p:spPr>
          <a:xfrm>
            <a:off x="13437952" y="4106583"/>
            <a:ext cx="4401878" cy="1329531"/>
          </a:xfrm>
          <a:prstGeom prst="rect">
            <a:avLst/>
          </a:prstGeom>
          <a:solidFill>
            <a:schemeClr val="accent1">
              <a:lumMod val="75000"/>
            </a:schemeClr>
          </a:solidFill>
        </p:spPr>
        <p:txBody>
          <a:bodyPr wrap="square" rtlCol="0">
            <a:spAutoFit/>
          </a:bodyPr>
          <a:lstStyle/>
          <a:p>
            <a:endParaRPr lang="en-US" dirty="0">
              <a:highlight>
                <a:srgbClr val="FFFF00"/>
              </a:highlight>
            </a:endParaRPr>
          </a:p>
        </p:txBody>
      </p:sp>
      <p:pic>
        <p:nvPicPr>
          <p:cNvPr id="5" name="Picture 4">
            <a:extLst>
              <a:ext uri="{FF2B5EF4-FFF2-40B4-BE49-F238E27FC236}">
                <a16:creationId xmlns:a16="http://schemas.microsoft.com/office/drawing/2014/main" id="{2F142016-DDB5-4847-A5E2-8295842E0878}"/>
              </a:ext>
            </a:extLst>
          </p:cNvPr>
          <p:cNvPicPr>
            <a:picLocks noChangeAspect="1"/>
          </p:cNvPicPr>
          <p:nvPr/>
        </p:nvPicPr>
        <p:blipFill>
          <a:blip r:embed="rId6"/>
          <a:stretch>
            <a:fillRect/>
          </a:stretch>
        </p:blipFill>
        <p:spPr>
          <a:xfrm>
            <a:off x="13437952" y="-1888052"/>
            <a:ext cx="4401877" cy="1888052"/>
          </a:xfrm>
          <a:prstGeom prst="rect">
            <a:avLst/>
          </a:prstGeom>
        </p:spPr>
      </p:pic>
      <p:pic>
        <p:nvPicPr>
          <p:cNvPr id="7" name="Picture 6">
            <a:extLst>
              <a:ext uri="{FF2B5EF4-FFF2-40B4-BE49-F238E27FC236}">
                <a16:creationId xmlns:a16="http://schemas.microsoft.com/office/drawing/2014/main" id="{F1D4ED32-0255-48DE-B806-E73FAAABDB0C}"/>
              </a:ext>
            </a:extLst>
          </p:cNvPr>
          <p:cNvPicPr>
            <a:picLocks noChangeAspect="1"/>
          </p:cNvPicPr>
          <p:nvPr/>
        </p:nvPicPr>
        <p:blipFill>
          <a:blip r:embed="rId7"/>
          <a:stretch>
            <a:fillRect/>
          </a:stretch>
        </p:blipFill>
        <p:spPr>
          <a:xfrm>
            <a:off x="1" y="-26028"/>
            <a:ext cx="12238624" cy="6857997"/>
          </a:xfrm>
          <a:prstGeom prst="rect">
            <a:avLst/>
          </a:prstGeom>
        </p:spPr>
      </p:pic>
      <p:graphicFrame>
        <p:nvGraphicFramePr>
          <p:cNvPr id="11" name="Table 11">
            <a:extLst>
              <a:ext uri="{FF2B5EF4-FFF2-40B4-BE49-F238E27FC236}">
                <a16:creationId xmlns:a16="http://schemas.microsoft.com/office/drawing/2014/main" id="{FB856CED-9910-4503-BE79-7F8D975A14F2}"/>
              </a:ext>
            </a:extLst>
          </p:cNvPr>
          <p:cNvGraphicFramePr>
            <a:graphicFrameLocks noGrp="1"/>
          </p:cNvGraphicFramePr>
          <p:nvPr>
            <p:extLst>
              <p:ext uri="{D42A27DB-BD31-4B8C-83A1-F6EECF244321}">
                <p14:modId xmlns:p14="http://schemas.microsoft.com/office/powerpoint/2010/main" val="2152018906"/>
              </p:ext>
            </p:extLst>
          </p:nvPr>
        </p:nvGraphicFramePr>
        <p:xfrm>
          <a:off x="1744527" y="1567426"/>
          <a:ext cx="8702945" cy="5000621"/>
        </p:xfrm>
        <a:graphic>
          <a:graphicData uri="http://schemas.openxmlformats.org/drawingml/2006/table">
            <a:tbl>
              <a:tblPr firstRow="1" bandRow="1">
                <a:tableStyleId>{5C22544A-7EE6-4342-B048-85BDC9FD1C3A}</a:tableStyleId>
              </a:tblPr>
              <a:tblGrid>
                <a:gridCol w="2401495">
                  <a:extLst>
                    <a:ext uri="{9D8B030D-6E8A-4147-A177-3AD203B41FA5}">
                      <a16:colId xmlns:a16="http://schemas.microsoft.com/office/drawing/2014/main" val="776241347"/>
                    </a:ext>
                  </a:extLst>
                </a:gridCol>
                <a:gridCol w="6301450">
                  <a:extLst>
                    <a:ext uri="{9D8B030D-6E8A-4147-A177-3AD203B41FA5}">
                      <a16:colId xmlns:a16="http://schemas.microsoft.com/office/drawing/2014/main" val="1816368496"/>
                    </a:ext>
                  </a:extLst>
                </a:gridCol>
              </a:tblGrid>
              <a:tr h="578303">
                <a:tc>
                  <a:txBody>
                    <a:bodyPr/>
                    <a:lstStyle/>
                    <a:p>
                      <a:endParaRPr lang="en-US" sz="2800" dirty="0"/>
                    </a:p>
                  </a:txBody>
                  <a:tcPr>
                    <a:solidFill>
                      <a:schemeClr val="accent6">
                        <a:lumMod val="20000"/>
                        <a:lumOff val="80000"/>
                      </a:schemeClr>
                    </a:solidFill>
                  </a:tcPr>
                </a:tc>
                <a:tc>
                  <a:txBody>
                    <a:bodyPr/>
                    <a:lstStyle/>
                    <a:p>
                      <a:endParaRPr lang="en-US" sz="2800" dirty="0"/>
                    </a:p>
                  </a:txBody>
                  <a:tcPr>
                    <a:solidFill>
                      <a:schemeClr val="accent6">
                        <a:lumMod val="20000"/>
                        <a:lumOff val="80000"/>
                      </a:schemeClr>
                    </a:solidFill>
                  </a:tcPr>
                </a:tc>
                <a:extLst>
                  <a:ext uri="{0D108BD9-81ED-4DB2-BD59-A6C34878D82A}">
                    <a16:rowId xmlns:a16="http://schemas.microsoft.com/office/drawing/2014/main" val="32058475"/>
                  </a:ext>
                </a:extLst>
              </a:tr>
              <a:tr h="578303">
                <a:tc>
                  <a:txBody>
                    <a:bodyPr/>
                    <a:lstStyle/>
                    <a:p>
                      <a:r>
                        <a:rPr lang="en-US" sz="2800" b="1" dirty="0"/>
                        <a:t>I Understand…</a:t>
                      </a:r>
                    </a:p>
                  </a:txBody>
                  <a:tcPr>
                    <a:solidFill>
                      <a:schemeClr val="accent6">
                        <a:lumMod val="20000"/>
                        <a:lumOff val="80000"/>
                      </a:schemeClr>
                    </a:solidFill>
                  </a:tcPr>
                </a:tc>
                <a:tc>
                  <a:txBody>
                    <a:bodyPr/>
                    <a:lstStyle/>
                    <a:p>
                      <a:r>
                        <a:rPr lang="en-US" sz="2800" b="1" dirty="0"/>
                        <a:t>(Something you know to be true)</a:t>
                      </a:r>
                    </a:p>
                  </a:txBody>
                  <a:tcPr>
                    <a:solidFill>
                      <a:schemeClr val="accent6">
                        <a:lumMod val="20000"/>
                        <a:lumOff val="80000"/>
                      </a:schemeClr>
                    </a:solidFill>
                  </a:tcPr>
                </a:tc>
                <a:extLst>
                  <a:ext uri="{0D108BD9-81ED-4DB2-BD59-A6C34878D82A}">
                    <a16:rowId xmlns:a16="http://schemas.microsoft.com/office/drawing/2014/main" val="2211460212"/>
                  </a:ext>
                </a:extLst>
              </a:tr>
              <a:tr h="578303">
                <a:tc>
                  <a:txBody>
                    <a:bodyPr/>
                    <a:lstStyle/>
                    <a:p>
                      <a:r>
                        <a:rPr lang="en-US" sz="2800" b="1" dirty="0"/>
                        <a:t>I Say…</a:t>
                      </a:r>
                    </a:p>
                  </a:txBody>
                  <a:tcPr>
                    <a:solidFill>
                      <a:schemeClr val="accent6">
                        <a:lumMod val="20000"/>
                        <a:lumOff val="80000"/>
                      </a:schemeClr>
                    </a:solidFill>
                  </a:tcPr>
                </a:tc>
                <a:tc>
                  <a:txBody>
                    <a:bodyPr/>
                    <a:lstStyle/>
                    <a:p>
                      <a:r>
                        <a:rPr lang="en-US" sz="2800" b="1" dirty="0"/>
                        <a:t>(Something you believe in)</a:t>
                      </a:r>
                    </a:p>
                  </a:txBody>
                  <a:tcPr>
                    <a:solidFill>
                      <a:schemeClr val="accent6">
                        <a:lumMod val="20000"/>
                        <a:lumOff val="80000"/>
                      </a:schemeClr>
                    </a:solidFill>
                  </a:tcPr>
                </a:tc>
                <a:extLst>
                  <a:ext uri="{0D108BD9-81ED-4DB2-BD59-A6C34878D82A}">
                    <a16:rowId xmlns:a16="http://schemas.microsoft.com/office/drawing/2014/main" val="2380421150"/>
                  </a:ext>
                </a:extLst>
              </a:tr>
              <a:tr h="1054553">
                <a:tc>
                  <a:txBody>
                    <a:bodyPr/>
                    <a:lstStyle/>
                    <a:p>
                      <a:r>
                        <a:rPr lang="en-US" sz="2800" b="1" dirty="0"/>
                        <a:t>I Dream…</a:t>
                      </a:r>
                    </a:p>
                  </a:txBody>
                  <a:tcPr>
                    <a:solidFill>
                      <a:schemeClr val="accent6">
                        <a:lumMod val="20000"/>
                        <a:lumOff val="80000"/>
                      </a:schemeClr>
                    </a:solidFill>
                  </a:tcPr>
                </a:tc>
                <a:tc>
                  <a:txBody>
                    <a:bodyPr/>
                    <a:lstStyle/>
                    <a:p>
                      <a:r>
                        <a:rPr lang="en-US" sz="2800" b="1" dirty="0"/>
                        <a:t>(Something you could or DO actually dream about)</a:t>
                      </a:r>
                    </a:p>
                  </a:txBody>
                  <a:tcPr>
                    <a:solidFill>
                      <a:schemeClr val="accent6">
                        <a:lumMod val="20000"/>
                        <a:lumOff val="80000"/>
                      </a:schemeClr>
                    </a:solidFill>
                  </a:tcPr>
                </a:tc>
                <a:extLst>
                  <a:ext uri="{0D108BD9-81ED-4DB2-BD59-A6C34878D82A}">
                    <a16:rowId xmlns:a16="http://schemas.microsoft.com/office/drawing/2014/main" val="683435917"/>
                  </a:ext>
                </a:extLst>
              </a:tr>
              <a:tr h="1054553">
                <a:tc>
                  <a:txBody>
                    <a:bodyPr/>
                    <a:lstStyle/>
                    <a:p>
                      <a:r>
                        <a:rPr lang="en-US" sz="2800" b="1" dirty="0"/>
                        <a:t>I Try…</a:t>
                      </a:r>
                    </a:p>
                  </a:txBody>
                  <a:tcPr>
                    <a:solidFill>
                      <a:schemeClr val="accent6">
                        <a:lumMod val="20000"/>
                        <a:lumOff val="80000"/>
                      </a:schemeClr>
                    </a:solidFill>
                  </a:tcPr>
                </a:tc>
                <a:tc>
                  <a:txBody>
                    <a:bodyPr/>
                    <a:lstStyle/>
                    <a:p>
                      <a:r>
                        <a:rPr lang="en-US" sz="2800" b="1" dirty="0"/>
                        <a:t>(Something you could or DO make an effort to do )</a:t>
                      </a:r>
                    </a:p>
                  </a:txBody>
                  <a:tcPr>
                    <a:solidFill>
                      <a:schemeClr val="accent6">
                        <a:lumMod val="20000"/>
                        <a:lumOff val="80000"/>
                      </a:schemeClr>
                    </a:solidFill>
                  </a:tcPr>
                </a:tc>
                <a:extLst>
                  <a:ext uri="{0D108BD9-81ED-4DB2-BD59-A6C34878D82A}">
                    <a16:rowId xmlns:a16="http://schemas.microsoft.com/office/drawing/2014/main" val="3833419240"/>
                  </a:ext>
                </a:extLst>
              </a:tr>
              <a:tr h="578303">
                <a:tc>
                  <a:txBody>
                    <a:bodyPr/>
                    <a:lstStyle/>
                    <a:p>
                      <a:r>
                        <a:rPr lang="en-US" sz="2800" b="1" dirty="0"/>
                        <a:t>I Hope…</a:t>
                      </a:r>
                    </a:p>
                  </a:txBody>
                  <a:tcPr>
                    <a:solidFill>
                      <a:schemeClr val="accent6">
                        <a:lumMod val="20000"/>
                        <a:lumOff val="80000"/>
                      </a:schemeClr>
                    </a:solidFill>
                  </a:tcPr>
                </a:tc>
                <a:tc>
                  <a:txBody>
                    <a:bodyPr/>
                    <a:lstStyle/>
                    <a:p>
                      <a:r>
                        <a:rPr lang="en-US" sz="2800" b="1" dirty="0"/>
                        <a:t>(Something you could or DO hope for)</a:t>
                      </a:r>
                    </a:p>
                  </a:txBody>
                  <a:tcPr>
                    <a:solidFill>
                      <a:schemeClr val="accent6">
                        <a:lumMod val="20000"/>
                        <a:lumOff val="80000"/>
                      </a:schemeClr>
                    </a:solidFill>
                  </a:tcPr>
                </a:tc>
                <a:extLst>
                  <a:ext uri="{0D108BD9-81ED-4DB2-BD59-A6C34878D82A}">
                    <a16:rowId xmlns:a16="http://schemas.microsoft.com/office/drawing/2014/main" val="3183542869"/>
                  </a:ext>
                </a:extLst>
              </a:tr>
              <a:tr h="578303">
                <a:tc>
                  <a:txBody>
                    <a:bodyPr/>
                    <a:lstStyle/>
                    <a:p>
                      <a:r>
                        <a:rPr lang="en-US" sz="2800" b="1" dirty="0"/>
                        <a:t>I AM…</a:t>
                      </a:r>
                    </a:p>
                  </a:txBody>
                  <a:tcPr>
                    <a:solidFill>
                      <a:schemeClr val="accent6">
                        <a:lumMod val="20000"/>
                        <a:lumOff val="80000"/>
                      </a:schemeClr>
                    </a:solidFill>
                  </a:tcPr>
                </a:tc>
                <a:tc>
                  <a:txBody>
                    <a:bodyPr/>
                    <a:lstStyle/>
                    <a:p>
                      <a:r>
                        <a:rPr lang="en-US" sz="2800" b="1" dirty="0"/>
                        <a:t>(NOT SIMPLY YOUR NAME)</a:t>
                      </a:r>
                    </a:p>
                  </a:txBody>
                  <a:tcPr>
                    <a:solidFill>
                      <a:schemeClr val="accent6">
                        <a:lumMod val="20000"/>
                        <a:lumOff val="80000"/>
                      </a:schemeClr>
                    </a:solidFill>
                  </a:tcPr>
                </a:tc>
                <a:extLst>
                  <a:ext uri="{0D108BD9-81ED-4DB2-BD59-A6C34878D82A}">
                    <a16:rowId xmlns:a16="http://schemas.microsoft.com/office/drawing/2014/main" val="4225825938"/>
                  </a:ext>
                </a:extLst>
              </a:tr>
            </a:tbl>
          </a:graphicData>
        </a:graphic>
      </p:graphicFrame>
      <p:sp>
        <p:nvSpPr>
          <p:cNvPr id="2" name="Title 1">
            <a:extLst>
              <a:ext uri="{FF2B5EF4-FFF2-40B4-BE49-F238E27FC236}">
                <a16:creationId xmlns:a16="http://schemas.microsoft.com/office/drawing/2014/main" id="{6F17EB50-A887-4052-B45D-0A8B1B54A47B}"/>
              </a:ext>
            </a:extLst>
          </p:cNvPr>
          <p:cNvSpPr>
            <a:spLocks noGrp="1"/>
          </p:cNvSpPr>
          <p:nvPr>
            <p:ph type="title"/>
          </p:nvPr>
        </p:nvSpPr>
        <p:spPr>
          <a:xfrm>
            <a:off x="1744526" y="214302"/>
            <a:ext cx="8702945" cy="1160544"/>
          </a:xfrm>
          <a:solidFill>
            <a:schemeClr val="accent6">
              <a:lumMod val="20000"/>
              <a:lumOff val="80000"/>
            </a:schemeClr>
          </a:solidFill>
        </p:spPr>
        <p:txBody>
          <a:bodyPr/>
          <a:lstStyle/>
          <a:p>
            <a:r>
              <a:rPr lang="en-US" dirty="0">
                <a:latin typeface="Cooper Black" panose="0208090404030B020404" pitchFamily="18" charset="0"/>
              </a:rPr>
              <a:t>Poetic Justice</a:t>
            </a:r>
            <a:r>
              <a:rPr lang="en-US" dirty="0"/>
              <a:t>:  If you Knew me…</a:t>
            </a:r>
          </a:p>
        </p:txBody>
      </p:sp>
    </p:spTree>
    <p:extLst>
      <p:ext uri="{BB962C8B-B14F-4D97-AF65-F5344CB8AC3E}">
        <p14:creationId xmlns:p14="http://schemas.microsoft.com/office/powerpoint/2010/main" val="39921374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60" name="Google Shape;260;p39"/>
          <p:cNvSpPr/>
          <p:nvPr/>
        </p:nvSpPr>
        <p:spPr>
          <a:xfrm>
            <a:off x="1214433" y="2345633"/>
            <a:ext cx="4000000" cy="2127600"/>
          </a:xfrm>
          <a:prstGeom prst="rect">
            <a:avLst/>
          </a:prstGeom>
          <a:solidFill>
            <a:srgbClr val="FFFFFF"/>
          </a:solidFill>
          <a:ln>
            <a:noFill/>
          </a:ln>
        </p:spPr>
        <p:txBody>
          <a:bodyPr spcFirstLastPara="1" wrap="square" lIns="121900" tIns="121900" rIns="121900" bIns="121900" anchor="ctr" anchorCtr="0">
            <a:noAutofit/>
          </a:bodyPr>
          <a:lstStyle/>
          <a:p>
            <a:endParaRPr sz="2400"/>
          </a:p>
        </p:txBody>
      </p:sp>
      <p:sp>
        <p:nvSpPr>
          <p:cNvPr id="2" name="Rectangle 1">
            <a:extLst>
              <a:ext uri="{FF2B5EF4-FFF2-40B4-BE49-F238E27FC236}">
                <a16:creationId xmlns:a16="http://schemas.microsoft.com/office/drawing/2014/main" id="{34DD452C-2AFB-4A33-9A88-D44541E9DBE9}"/>
              </a:ext>
            </a:extLst>
          </p:cNvPr>
          <p:cNvSpPr/>
          <p:nvPr/>
        </p:nvSpPr>
        <p:spPr>
          <a:xfrm>
            <a:off x="6402617" y="1238250"/>
            <a:ext cx="5656033" cy="4989315"/>
          </a:xfrm>
          <a:prstGeom prst="rect">
            <a:avLst/>
          </a:prstGeom>
        </p:spPr>
        <p:txBody>
          <a:bodyPr wrap="square">
            <a:spAutoFit/>
          </a:bodyPr>
          <a:lstStyle/>
          <a:p>
            <a:pPr marL="285750" marR="0" lvl="0" indent="-285750">
              <a:lnSpc>
                <a:spcPct val="107000"/>
              </a:lnSpc>
              <a:spcBef>
                <a:spcPts val="0"/>
              </a:spcBef>
              <a:spcAft>
                <a:spcPts val="0"/>
              </a:spcAft>
              <a:buFont typeface="Arial" panose="020B0604020202020204" pitchFamily="34" charset="0"/>
              <a:buChar char="•"/>
            </a:pPr>
            <a:r>
              <a:rPr lang="en-US" sz="1800" b="1" dirty="0">
                <a:effectLst/>
                <a:latin typeface="Georgia" panose="02040502050405020303" pitchFamily="18" charset="0"/>
                <a:ea typeface="Calibri" panose="020F0502020204030204" pitchFamily="34" charset="0"/>
                <a:cs typeface="Times New Roman" panose="02020603050405020304" pitchFamily="18" charset="0"/>
              </a:rPr>
              <a:t>Culturally Responsive Teaching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r>
              <a:rPr lang="en-US" sz="1800" dirty="0">
                <a:effectLst/>
                <a:latin typeface="Georgia" panose="02040502050405020303" pitchFamily="18" charset="0"/>
                <a:ea typeface="Calibri" panose="020F0502020204030204" pitchFamily="34" charset="0"/>
                <a:cs typeface="Times New Roman" panose="02020603050405020304" pitchFamily="18" charset="0"/>
              </a:rPr>
              <a:t>employing effective practices related to Culturally Responsive Teaching. This work aligns with our ongoing efforts to create an inclusive and welcoming school culture in which each student feels a deep sense of belonging</a:t>
            </a:r>
          </a:p>
          <a:p>
            <a:pPr marL="457200" indent="-457200">
              <a:buFont typeface="Arial" panose="020B0604020202020204" pitchFamily="34" charset="0"/>
              <a:buChar char="•"/>
            </a:pPr>
            <a:r>
              <a:rPr lang="en-US" sz="2800" dirty="0"/>
              <a:t>Beginning the journey </a:t>
            </a:r>
          </a:p>
          <a:p>
            <a:pPr marL="457200" indent="-457200">
              <a:buFont typeface="Arial" panose="020B0604020202020204" pitchFamily="34" charset="0"/>
              <a:buChar char="•"/>
            </a:pPr>
            <a:r>
              <a:rPr lang="en-US" sz="2800" dirty="0"/>
              <a:t>Understanding and having a shared definition of DEI terminology </a:t>
            </a:r>
          </a:p>
          <a:p>
            <a:pPr marL="457200" indent="-457200">
              <a:buFont typeface="Arial" panose="020B0604020202020204" pitchFamily="34" charset="0"/>
              <a:buChar char="•"/>
            </a:pPr>
            <a:r>
              <a:rPr lang="en-US" sz="2800" dirty="0">
                <a:latin typeface="Calibri" panose="020F0502020204030204" pitchFamily="34" charset="0"/>
                <a:ea typeface="Times New Roman" panose="02020603050405020304" pitchFamily="18" charset="0"/>
              </a:rPr>
              <a:t>Small group breakout session activity.</a:t>
            </a:r>
            <a:endParaRPr lang="en-US" sz="2800" dirty="0">
              <a:latin typeface="Calibri" panose="020F0502020204030204" pitchFamily="34" charset="0"/>
              <a:ea typeface="Calibri" panose="020F0502020204030204" pitchFamily="34" charset="0"/>
            </a:endParaRPr>
          </a:p>
          <a:p>
            <a:pPr marL="457200" indent="-457200">
              <a:buFont typeface="Arial" panose="020B0604020202020204" pitchFamily="34" charset="0"/>
              <a:buChar char="•"/>
            </a:pPr>
            <a:r>
              <a:rPr lang="en-US" sz="2800" dirty="0">
                <a:latin typeface="Calibri" panose="020F0502020204030204" pitchFamily="34" charset="0"/>
                <a:ea typeface="Times New Roman" panose="02020603050405020304" pitchFamily="18" charset="0"/>
              </a:rPr>
              <a:t>Q&amp;A</a:t>
            </a:r>
          </a:p>
        </p:txBody>
      </p:sp>
      <p:pic>
        <p:nvPicPr>
          <p:cNvPr id="11266" name="Picture 2">
            <a:extLst>
              <a:ext uri="{FF2B5EF4-FFF2-40B4-BE49-F238E27FC236}">
                <a16:creationId xmlns:a16="http://schemas.microsoft.com/office/drawing/2014/main" id="{4AC1A3B9-BED2-4166-807F-BC86391364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01" y="0"/>
            <a:ext cx="6307456" cy="6913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43928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A1C58-2E66-48B7-B946-D88C893C6176}"/>
              </a:ext>
            </a:extLst>
          </p:cNvPr>
          <p:cNvSpPr>
            <a:spLocks noGrp="1"/>
          </p:cNvSpPr>
          <p:nvPr>
            <p:ph type="ctrTitle"/>
          </p:nvPr>
        </p:nvSpPr>
        <p:spPr>
          <a:xfrm>
            <a:off x="9249798" y="-2589217"/>
            <a:ext cx="7652058" cy="27107228"/>
          </a:xfrm>
          <a:noFill/>
        </p:spPr>
        <p:txBody>
          <a:bodyPr>
            <a:normAutofit/>
          </a:bodyPr>
          <a:lstStyle/>
          <a:p>
            <a:pPr algn="l"/>
            <a:endParaRPr lang="en-US" sz="5200" dirty="0"/>
          </a:p>
        </p:txBody>
      </p:sp>
      <p:pic>
        <p:nvPicPr>
          <p:cNvPr id="5" name="Picture 4">
            <a:extLst>
              <a:ext uri="{FF2B5EF4-FFF2-40B4-BE49-F238E27FC236}">
                <a16:creationId xmlns:a16="http://schemas.microsoft.com/office/drawing/2014/main" id="{B46A497B-518D-4B29-8C88-9EF4A50F8F00}"/>
              </a:ext>
            </a:extLst>
          </p:cNvPr>
          <p:cNvPicPr>
            <a:picLocks noChangeAspect="1"/>
          </p:cNvPicPr>
          <p:nvPr/>
        </p:nvPicPr>
        <p:blipFill rotWithShape="1">
          <a:blip r:embed="rId3">
            <a:extLst>
              <a:ext uri="{28A0092B-C50C-407E-A947-70E740481C1C}">
                <a14:useLocalDpi xmlns:a14="http://schemas.microsoft.com/office/drawing/2010/main" val="0"/>
              </a:ext>
            </a:extLst>
          </a:blip>
          <a:srcRect t="1929" r="-1" b="-1"/>
          <a:stretch/>
        </p:blipFill>
        <p:spPr>
          <a:xfrm>
            <a:off x="1" y="-1259633"/>
            <a:ext cx="7652058" cy="8117623"/>
          </a:xfrm>
          <a:prstGeom prst="rect">
            <a:avLst/>
          </a:prstGeom>
        </p:spPr>
      </p:pic>
      <p:pic>
        <p:nvPicPr>
          <p:cNvPr id="8" name="Picture 2" descr="Scout Leader. The Rules….. | theirishscouter">
            <a:extLst>
              <a:ext uri="{FF2B5EF4-FFF2-40B4-BE49-F238E27FC236}">
                <a16:creationId xmlns:a16="http://schemas.microsoft.com/office/drawing/2014/main" id="{510B83B2-254B-466D-BFA7-7FFFB482F62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232" r="13933" b="-2"/>
          <a:stretch/>
        </p:blipFill>
        <p:spPr bwMode="auto">
          <a:xfrm>
            <a:off x="7652059" y="0"/>
            <a:ext cx="453689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04553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3FA1E19-1384-4636-A689-3D822B2B1C9C}"/>
              </a:ext>
            </a:extLst>
          </p:cNvPr>
          <p:cNvSpPr>
            <a:spLocks noGrp="1"/>
          </p:cNvSpPr>
          <p:nvPr>
            <p:ph idx="1"/>
          </p:nvPr>
        </p:nvSpPr>
        <p:spPr/>
        <p:txBody>
          <a:bodyPr>
            <a:normAutofit/>
          </a:bodyPr>
          <a:lstStyle/>
          <a:p>
            <a:pPr marL="0" indent="0" algn="ctr">
              <a:buNone/>
            </a:pPr>
            <a:endParaRPr lang="en-US" sz="4400" dirty="0"/>
          </a:p>
          <a:p>
            <a:pPr marL="0" indent="0" algn="ctr">
              <a:buNone/>
            </a:pPr>
            <a:r>
              <a:rPr lang="en-US" sz="4400" dirty="0"/>
              <a:t>Equitable Practices</a:t>
            </a:r>
          </a:p>
        </p:txBody>
      </p:sp>
    </p:spTree>
    <p:extLst>
      <p:ext uri="{BB962C8B-B14F-4D97-AF65-F5344CB8AC3E}">
        <p14:creationId xmlns:p14="http://schemas.microsoft.com/office/powerpoint/2010/main" val="16682557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est Your Awareness  Do The Test_640x480.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78000" y="139525"/>
            <a:ext cx="8636000" cy="5769245"/>
          </a:xfrm>
          <a:prstGeom prst="rect">
            <a:avLst/>
          </a:prstGeom>
        </p:spPr>
      </p:pic>
    </p:spTree>
    <p:extLst>
      <p:ext uri="{BB962C8B-B14F-4D97-AF65-F5344CB8AC3E}">
        <p14:creationId xmlns:p14="http://schemas.microsoft.com/office/powerpoint/2010/main" val="21211965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72A6C0-DEF7-404A-ABB0-534E3C2798ED}"/>
              </a:ext>
            </a:extLst>
          </p:cNvPr>
          <p:cNvSpPr>
            <a:spLocks noGrp="1"/>
          </p:cNvSpPr>
          <p:nvPr>
            <p:ph idx="1"/>
          </p:nvPr>
        </p:nvSpPr>
        <p:spPr/>
        <p:txBody>
          <a:bodyPr/>
          <a:lstStyle/>
          <a:p>
            <a:pPr marL="0" indent="0">
              <a:buNone/>
            </a:pPr>
            <a:endParaRPr lang="en-US" dirty="0"/>
          </a:p>
          <a:p>
            <a:pPr marL="0" indent="0">
              <a:buNone/>
            </a:pPr>
            <a:r>
              <a:rPr lang="en-US" sz="3600" b="1" dirty="0"/>
              <a:t>WHAT IS YOUR PERSONAL EXPERIENCE OF BELONGING </a:t>
            </a:r>
            <a:r>
              <a:rPr lang="en-US" sz="3600" b="1" i="1" dirty="0"/>
              <a:t>(Positive or Negative) </a:t>
            </a:r>
            <a:r>
              <a:rPr lang="en-US" sz="3600" b="1" dirty="0"/>
              <a:t>AND HOW DOES THAT INFLUENCE HOW YOU SERVE STUDENTS IN YOUR BUILDING. </a:t>
            </a:r>
          </a:p>
        </p:txBody>
      </p:sp>
    </p:spTree>
    <p:extLst>
      <p:ext uri="{BB962C8B-B14F-4D97-AF65-F5344CB8AC3E}">
        <p14:creationId xmlns:p14="http://schemas.microsoft.com/office/powerpoint/2010/main" val="29404547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5442" y="365125"/>
            <a:ext cx="10948358" cy="1325563"/>
          </a:xfrm>
        </p:spPr>
        <p:txBody>
          <a:bodyPr/>
          <a:lstStyle/>
          <a:p>
            <a:pPr algn="l"/>
            <a:r>
              <a:rPr lang="en-US" b="1">
                <a:solidFill>
                  <a:srgbClr val="FF0000"/>
                </a:solidFill>
              </a:rPr>
              <a:t>Mindful Inquiry: </a:t>
            </a:r>
          </a:p>
        </p:txBody>
      </p:sp>
      <p:sp>
        <p:nvSpPr>
          <p:cNvPr id="3" name="Content Placeholder 2"/>
          <p:cNvSpPr>
            <a:spLocks noGrp="1"/>
          </p:cNvSpPr>
          <p:nvPr>
            <p:ph idx="1"/>
          </p:nvPr>
        </p:nvSpPr>
        <p:spPr>
          <a:xfrm>
            <a:off x="224288" y="1844041"/>
            <a:ext cx="10092904" cy="4710424"/>
          </a:xfrm>
        </p:spPr>
        <p:txBody>
          <a:bodyPr>
            <a:normAutofit/>
          </a:bodyPr>
          <a:lstStyle/>
          <a:p>
            <a:pPr>
              <a:buFont typeface="Arial" panose="020B0604020202020204" pitchFamily="34" charset="0"/>
              <a:buChar char="•"/>
            </a:pPr>
            <a:r>
              <a:rPr lang="en-US" sz="2600" b="1" dirty="0"/>
              <a:t>How it works:</a:t>
            </a:r>
          </a:p>
          <a:p>
            <a:pPr lvl="1">
              <a:buFont typeface="Arial" panose="020B0604020202020204" pitchFamily="34" charset="0"/>
              <a:buChar char="•"/>
            </a:pPr>
            <a:r>
              <a:rPr lang="en-US" sz="2200" b="1" dirty="0">
                <a:solidFill>
                  <a:srgbClr val="00B050"/>
                </a:solidFill>
              </a:rPr>
              <a:t>Speaker</a:t>
            </a:r>
            <a:r>
              <a:rPr lang="en-US" sz="2200" dirty="0"/>
              <a:t> shares thoughts on the topic of focus without interruption </a:t>
            </a:r>
            <a:r>
              <a:rPr lang="en-US" sz="2200" dirty="0">
                <a:solidFill>
                  <a:srgbClr val="FF0000"/>
                </a:solidFill>
              </a:rPr>
              <a:t>(2 min)</a:t>
            </a:r>
          </a:p>
          <a:p>
            <a:pPr lvl="1">
              <a:buFont typeface="Arial" panose="020B0604020202020204" pitchFamily="34" charset="0"/>
              <a:buChar char="•"/>
            </a:pPr>
            <a:r>
              <a:rPr lang="en-US" sz="2200" dirty="0"/>
              <a:t>Listener </a:t>
            </a:r>
            <a:r>
              <a:rPr lang="en-US" sz="2200" b="1" dirty="0">
                <a:solidFill>
                  <a:srgbClr val="FFC000"/>
                </a:solidFill>
                <a:effectLst>
                  <a:outerShdw blurRad="38100" dist="38100" dir="2700000" algn="tl">
                    <a:srgbClr val="000000">
                      <a:alpha val="43137"/>
                    </a:srgbClr>
                  </a:outerShdw>
                </a:effectLst>
              </a:rPr>
              <a:t>completely focuses </a:t>
            </a:r>
            <a:r>
              <a:rPr lang="en-US" sz="2200" dirty="0"/>
              <a:t>on the speaker and </a:t>
            </a:r>
            <a:r>
              <a:rPr lang="en-US" sz="2200" b="1" dirty="0">
                <a:solidFill>
                  <a:srgbClr val="FFC000"/>
                </a:solidFill>
                <a:effectLst>
                  <a:outerShdw blurRad="38100" dist="38100" dir="2700000" algn="tl">
                    <a:srgbClr val="000000">
                      <a:alpha val="43137"/>
                    </a:srgbClr>
                  </a:outerShdw>
                </a:effectLst>
              </a:rPr>
              <a:t>resists</a:t>
            </a:r>
            <a:r>
              <a:rPr lang="en-US" sz="2200" dirty="0">
                <a:solidFill>
                  <a:srgbClr val="FFC000"/>
                </a:solidFill>
                <a:effectLst>
                  <a:outerShdw blurRad="38100" dist="38100" dir="2700000" algn="tl">
                    <a:srgbClr val="000000">
                      <a:alpha val="43137"/>
                    </a:srgbClr>
                  </a:outerShdw>
                </a:effectLst>
              </a:rPr>
              <a:t> </a:t>
            </a:r>
            <a:r>
              <a:rPr lang="en-US" sz="2200" dirty="0"/>
              <a:t>the urge to share his/her own ideas, even ones that are affirming </a:t>
            </a:r>
          </a:p>
          <a:p>
            <a:pPr lvl="1"/>
            <a:r>
              <a:rPr lang="en-US" sz="2200" dirty="0"/>
              <a:t>Listener processes information/prepares to share summary </a:t>
            </a:r>
            <a:r>
              <a:rPr lang="en-US" sz="2200" dirty="0">
                <a:solidFill>
                  <a:srgbClr val="FF0000"/>
                </a:solidFill>
              </a:rPr>
              <a:t>(30 seconds)</a:t>
            </a:r>
          </a:p>
          <a:p>
            <a:pPr lvl="1"/>
            <a:r>
              <a:rPr lang="en-US" sz="2200" dirty="0"/>
              <a:t>Listener </a:t>
            </a:r>
            <a:r>
              <a:rPr lang="en-US" sz="2200" b="1" dirty="0">
                <a:solidFill>
                  <a:srgbClr val="FFC000"/>
                </a:solidFill>
                <a:effectLst>
                  <a:outerShdw blurRad="38100" dist="38100" dir="2700000" algn="tl">
                    <a:srgbClr val="000000">
                      <a:alpha val="43137"/>
                    </a:srgbClr>
                  </a:outerShdw>
                </a:effectLst>
              </a:rPr>
              <a:t>summarizes, asks questions or seeks clarity, </a:t>
            </a:r>
          </a:p>
          <a:p>
            <a:pPr marL="457200" lvl="1" indent="0">
              <a:buNone/>
            </a:pPr>
            <a:r>
              <a:rPr lang="en-US" sz="2200" dirty="0">
                <a:solidFill>
                  <a:srgbClr val="FFC000"/>
                </a:solidFill>
                <a:effectLst>
                  <a:outerShdw blurRad="38100" dist="38100" dir="2700000" algn="tl">
                    <a:srgbClr val="000000">
                      <a:alpha val="43137"/>
                    </a:srgbClr>
                  </a:outerShdw>
                </a:effectLst>
              </a:rPr>
              <a:t>    </a:t>
            </a:r>
            <a:r>
              <a:rPr lang="en-US" sz="2200" dirty="0">
                <a:solidFill>
                  <a:srgbClr val="00B050"/>
                </a:solidFill>
              </a:rPr>
              <a:t>Speaker</a:t>
            </a:r>
            <a:r>
              <a:rPr lang="en-US" sz="2200" dirty="0"/>
              <a:t> may respond during this time </a:t>
            </a:r>
            <a:r>
              <a:rPr lang="en-US" sz="2200" dirty="0">
                <a:solidFill>
                  <a:srgbClr val="FF0000"/>
                </a:solidFill>
                <a:effectLst>
                  <a:outerShdw blurRad="38100" dist="38100" dir="2700000" algn="tl">
                    <a:srgbClr val="000000">
                      <a:alpha val="43137"/>
                    </a:srgbClr>
                  </a:outerShdw>
                </a:effectLst>
              </a:rPr>
              <a:t>(2 min)</a:t>
            </a:r>
            <a:endParaRPr lang="en-US" sz="2200" dirty="0"/>
          </a:p>
          <a:p>
            <a:pPr>
              <a:buFont typeface="Arial" panose="020B0604020202020204" pitchFamily="34" charset="0"/>
              <a:buChar char="•"/>
            </a:pPr>
            <a:r>
              <a:rPr lang="en-US" sz="2600" b="1" dirty="0">
                <a:solidFill>
                  <a:schemeClr val="tx1"/>
                </a:solidFill>
              </a:rPr>
              <a:t>Listener can say:  </a:t>
            </a:r>
          </a:p>
          <a:p>
            <a:pPr lvl="1">
              <a:buFont typeface="Arial" panose="020B0604020202020204" pitchFamily="34" charset="0"/>
              <a:buChar char="•"/>
            </a:pPr>
            <a:r>
              <a:rPr lang="en-US" sz="2200" dirty="0"/>
              <a:t>What I heard you say was…</a:t>
            </a:r>
          </a:p>
          <a:p>
            <a:pPr lvl="1">
              <a:buFont typeface="Arial" panose="020B0604020202020204" pitchFamily="34" charset="0"/>
              <a:buChar char="•"/>
            </a:pPr>
            <a:r>
              <a:rPr lang="en-US" sz="2200" dirty="0"/>
              <a:t>Tell me more about what you meant by…</a:t>
            </a:r>
          </a:p>
          <a:p>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84555" y="4590046"/>
            <a:ext cx="1917514" cy="2045349"/>
          </a:xfrm>
          <a:prstGeom prst="rect">
            <a:avLst/>
          </a:prstGeom>
        </p:spPr>
      </p:pic>
      <p:sp>
        <p:nvSpPr>
          <p:cNvPr id="8" name="Oval Callout 7"/>
          <p:cNvSpPr/>
          <p:nvPr/>
        </p:nvSpPr>
        <p:spPr>
          <a:xfrm rot="18739931">
            <a:off x="7345169" y="4913503"/>
            <a:ext cx="1819017" cy="1398435"/>
          </a:xfrm>
          <a:prstGeom prst="wedgeEllipseCallout">
            <a:avLst>
              <a:gd name="adj1" fmla="val 18361"/>
              <a:gd name="adj2" fmla="val 83009"/>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000" b="1" i="1">
                <a:solidFill>
                  <a:prstClr val="black"/>
                </a:solidFill>
                <a:effectLst>
                  <a:outerShdw blurRad="38100" dist="38100" dir="2700000" algn="tl">
                    <a:srgbClr val="000000">
                      <a:alpha val="43137"/>
                    </a:srgbClr>
                  </a:outerShdw>
                </a:effectLst>
              </a:rPr>
              <a:t>What I heard you say was…</a:t>
            </a:r>
          </a:p>
        </p:txBody>
      </p:sp>
      <p:sp>
        <p:nvSpPr>
          <p:cNvPr id="9" name="Oval Callout 8"/>
          <p:cNvSpPr/>
          <p:nvPr/>
        </p:nvSpPr>
        <p:spPr>
          <a:xfrm>
            <a:off x="10006150" y="2343212"/>
            <a:ext cx="1917514" cy="2045349"/>
          </a:xfrm>
          <a:prstGeom prst="wedgeEllipseCallout">
            <a:avLst>
              <a:gd name="adj1" fmla="val -51715"/>
              <a:gd name="adj2" fmla="val 72545"/>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000" b="1" i="1">
                <a:solidFill>
                  <a:prstClr val="black"/>
                </a:solidFill>
                <a:effectLst>
                  <a:outerShdw blurRad="38100" dist="38100" dir="2700000" algn="tl">
                    <a:srgbClr val="000000">
                      <a:alpha val="43137"/>
                    </a:srgbClr>
                  </a:outerShdw>
                </a:effectLst>
              </a:rPr>
              <a:t>Tell me more about what you meant by…</a:t>
            </a:r>
          </a:p>
        </p:txBody>
      </p:sp>
    </p:spTree>
    <p:extLst>
      <p:ext uri="{BB962C8B-B14F-4D97-AF65-F5344CB8AC3E}">
        <p14:creationId xmlns:p14="http://schemas.microsoft.com/office/powerpoint/2010/main" val="4412713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5B2D0-9AE2-4FFF-8975-62006C0D1338}"/>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8E8E5A4C-BFED-47F4-8212-BE0908FEA3BF}"/>
              </a:ext>
            </a:extLst>
          </p:cNvPr>
          <p:cNvSpPr>
            <a:spLocks noGrp="1"/>
          </p:cNvSpPr>
          <p:nvPr>
            <p:ph type="subTitle" idx="1"/>
          </p:nvPr>
        </p:nvSpPr>
        <p:spPr/>
        <p:txBody>
          <a:bodyPr/>
          <a:lstStyle/>
          <a:p>
            <a:endParaRPr lang="en-US" dirty="0"/>
          </a:p>
        </p:txBody>
      </p:sp>
      <p:pic>
        <p:nvPicPr>
          <p:cNvPr id="5" name="Picture 4">
            <a:extLst>
              <a:ext uri="{FF2B5EF4-FFF2-40B4-BE49-F238E27FC236}">
                <a16:creationId xmlns:a16="http://schemas.microsoft.com/office/drawing/2014/main" id="{30E1AEDD-3DA9-4BE8-83FE-678475C0E3A9}"/>
              </a:ext>
            </a:extLst>
          </p:cNvPr>
          <p:cNvPicPr>
            <a:picLocks noChangeAspect="1"/>
          </p:cNvPicPr>
          <p:nvPr/>
        </p:nvPicPr>
        <p:blipFill>
          <a:blip r:embed="rId3"/>
          <a:stretch>
            <a:fillRect/>
          </a:stretch>
        </p:blipFill>
        <p:spPr>
          <a:xfrm>
            <a:off x="2975580" y="368820"/>
            <a:ext cx="6240839" cy="6120359"/>
          </a:xfrm>
          <a:prstGeom prst="rect">
            <a:avLst/>
          </a:prstGeom>
        </p:spPr>
      </p:pic>
    </p:spTree>
    <p:extLst>
      <p:ext uri="{BB962C8B-B14F-4D97-AF65-F5344CB8AC3E}">
        <p14:creationId xmlns:p14="http://schemas.microsoft.com/office/powerpoint/2010/main" val="33891968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111</TotalTime>
  <Words>787</Words>
  <Application>Microsoft Office PowerPoint</Application>
  <PresentationFormat>Widescreen</PresentationFormat>
  <Paragraphs>89</Paragraphs>
  <Slides>22</Slides>
  <Notes>8</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22</vt:i4>
      </vt:variant>
    </vt:vector>
  </HeadingPairs>
  <TitlesOfParts>
    <vt:vector size="35" baseType="lpstr">
      <vt:lpstr>Arial</vt:lpstr>
      <vt:lpstr>Bodoni MT Black</vt:lpstr>
      <vt:lpstr>Calibri</vt:lpstr>
      <vt:lpstr>Calibri Light</vt:lpstr>
      <vt:lpstr>Cooper Black</vt:lpstr>
      <vt:lpstr>EB Garamond</vt:lpstr>
      <vt:lpstr>EB Garamond Regular</vt:lpstr>
      <vt:lpstr>Georgia</vt:lpstr>
      <vt:lpstr>Open Sans</vt:lpstr>
      <vt:lpstr>Proxima Nova Extrabold</vt:lpstr>
      <vt:lpstr>Proxima Nova Semibold</vt:lpstr>
      <vt:lpstr>Sansation</vt:lpstr>
      <vt:lpstr>Office Theme</vt:lpstr>
      <vt:lpstr>Define and consider: What do I NEED, to feel (or to be) courageous in today’s conversation?</vt:lpstr>
      <vt:lpstr>SHOMARI JONES EQUITY AND ORGANIZATION TRANSFORMATION LEADER </vt:lpstr>
      <vt:lpstr>PowerPoint Presentation</vt:lpstr>
      <vt:lpstr>PowerPoint Presentation</vt:lpstr>
      <vt:lpstr>PowerPoint Presentation</vt:lpstr>
      <vt:lpstr>PowerPoint Presentation</vt:lpstr>
      <vt:lpstr>PowerPoint Presentation</vt:lpstr>
      <vt:lpstr>Mindful Inquiry: </vt:lpstr>
      <vt:lpstr>PowerPoint Presentation</vt:lpstr>
      <vt:lpstr>DIVERSITY</vt:lpstr>
      <vt:lpstr>What are 3 things you believe will create a more equitable environment for our students?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 PLEDGE…</vt:lpstr>
      <vt:lpstr>PowerPoint Presentation</vt:lpstr>
      <vt:lpstr>Poetic Justice:  If you Knew me…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Define and consider: What do I NEED, to feel (or to be) courageous in today’s conversation?</dc:title>
  <dc:creator>Jones, Shomari M</dc:creator>
  <cp:lastModifiedBy>Balla, Lance J.</cp:lastModifiedBy>
  <cp:revision>2</cp:revision>
  <dcterms:created xsi:type="dcterms:W3CDTF">2022-08-31T11:09:57Z</dcterms:created>
  <dcterms:modified xsi:type="dcterms:W3CDTF">2022-09-02T19:57:55Z</dcterms:modified>
</cp:coreProperties>
</file>