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68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EFB165-264C-40CA-99A1-5F15F110998F}" v="2489" dt="2021-08-16T17:51:51.899"/>
    <p1510:client id="{DD7ADCD3-03D4-4DE9-B545-76FE696CC899}" v="62" dt="2021-08-16T17:40:53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F507E-40B3-4614-9CB6-0A5646F84E15}" type="datetimeFigureOut">
              <a:rPr lang="en-US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47391-C3CF-4E42-B58C-2999229AC4E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7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Points to touch on:</a:t>
            </a:r>
          </a:p>
          <a:p>
            <a:r>
              <a:rPr lang="en-US">
                <a:cs typeface="Calibri"/>
              </a:rPr>
              <a:t>-Here to introduce a new SEL Program being implemented district wide</a:t>
            </a:r>
          </a:p>
          <a:p>
            <a:r>
              <a:rPr lang="en-US">
                <a:cs typeface="Calibri"/>
              </a:rPr>
              <a:t>-Emphasize this is core goal for district strategic plan to improve the district for EVERYONE</a:t>
            </a:r>
          </a:p>
          <a:p>
            <a:r>
              <a:rPr lang="en-US">
                <a:cs typeface="Calibri"/>
              </a:rPr>
              <a:t>-Creating shared language and culture to support students and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47391-C3CF-4E42-B58C-2999229AC4E1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36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Points to touch on:</a:t>
            </a:r>
          </a:p>
          <a:p>
            <a:r>
              <a:rPr lang="en-US"/>
              <a:t>-We (HMJHS) were trained during 2020-2021 school year on RULER. We learned about SEL, how RULER supports SEL for students AND staff, and how to plan for successful implementation.</a:t>
            </a:r>
            <a:endParaRPr lang="en-US">
              <a:cs typeface="Calibri"/>
            </a:endParaRPr>
          </a:p>
          <a:p>
            <a:r>
              <a:rPr lang="en-US"/>
              <a:t>-2021-2022 is devoted ENTIRELY to educating ALL staff on RULER and helping our adult community feel comfortable within our school culture. Additionally, we want staff to have true buy-in with this as not just a passing initiative, but as something that is supportive for adults as well as students.</a:t>
            </a:r>
            <a:endParaRPr lang="en-US">
              <a:cs typeface="Calibri"/>
            </a:endParaRPr>
          </a:p>
          <a:p>
            <a:r>
              <a:rPr lang="en-US"/>
              <a:t>-After this year, the goal is to roll this out school-wide to students and eventually families, community members, and all stakeholders to HMJHS.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47391-C3CF-4E42-B58C-2999229AC4E1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06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https://youtu.be/YUkAF8oPYtw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47391-C3CF-4E42-B58C-2999229AC4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57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Points to touch on:</a:t>
            </a:r>
          </a:p>
          <a:p>
            <a:r>
              <a:rPr lang="en-US"/>
              <a:t>-SEL learning and intelligence is important for all. It also connects to success in all areas of life. </a:t>
            </a:r>
          </a:p>
          <a:p>
            <a:r>
              <a:rPr lang="en-US"/>
              <a:t>-When we are better equipped to understand the manifestation of different emotions, we can communicate, support, and interact more efficiently with fellow adults AND our students.</a:t>
            </a:r>
            <a:endParaRPr lang="en-US">
              <a:cs typeface="Calibri"/>
            </a:endParaRPr>
          </a:p>
          <a:p>
            <a:r>
              <a:rPr lang="en-US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47391-C3CF-4E42-B58C-2999229AC4E1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23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Points to touch on:</a:t>
            </a:r>
          </a:p>
          <a:p>
            <a:r>
              <a:rPr lang="en-US"/>
              <a:t>-There is a gap between how school community members feel and how they WANT to feel – with this, we are called to enhance our emotional climate.</a:t>
            </a:r>
            <a:endParaRPr lang="en-US">
              <a:cs typeface="Calibri"/>
            </a:endParaRPr>
          </a:p>
          <a:p>
            <a:r>
              <a:rPr lang="en-US"/>
              <a:t>-Charter – Core RULER activity - community members work together to decide what needs to happen or change for emotional support to be consistently present</a:t>
            </a:r>
            <a:endParaRPr lang="en-US">
              <a:cs typeface="Calibri"/>
            </a:endParaRPr>
          </a:p>
          <a:p>
            <a:r>
              <a:rPr lang="en-US"/>
              <a:t>-2 main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47391-C3CF-4E42-B58C-2999229AC4E1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3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6B14A-CB4E-4571-94AF-499E50BF6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9DADAB-CE20-4CBC-95E6-E6248FD13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3E8CF-D8C2-4085-81BD-C247D052E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0A22C-101C-4907-8D0C-3C26A3AD226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732FA-476F-4696-AF66-AC6B300B9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C7EC5-8A75-4B38-9EC5-E66826C0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9007-9938-45A6-A8AB-1618F0B4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5B3F-B98D-467C-8846-C0895C505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52F633-C167-47AE-96BD-80EE103BC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46CA8-9A35-45C6-B7D8-F9574C15C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0A22C-101C-4907-8D0C-3C26A3AD226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9AB6E-AAF0-4228-89C5-79E58CB6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2A1E9-C28D-4225-9467-EF0B5EB3F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9007-9938-45A6-A8AB-1618F0B4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CEE8CF-3737-45C4-A098-64490930D8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F0EAC9-E381-4F1C-82B2-4111A969B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CEE6F-7034-412B-A4AF-B0132B05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0A22C-101C-4907-8D0C-3C26A3AD226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547A1-40AF-42A4-A7D0-6FD22946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42023-0131-4DEA-8524-5B6242EE9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9007-9938-45A6-A8AB-1618F0B4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7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1C241-9202-4048-99FC-DEC40929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3E156-4EE3-463B-B003-3CD172EF2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310E4-6D4D-4102-BFD9-D73116099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0A22C-101C-4907-8D0C-3C26A3AD226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AE0C3-4926-4FBE-BC9E-8B23E065E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91366-0F5A-4EB9-83B4-73311CB0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9007-9938-45A6-A8AB-1618F0B4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8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FE84-9B45-46A2-8842-09306AA94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6E186-DCEB-4E91-9783-A2F13CA98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6958C-0BBB-4888-BCF5-4EE24E8A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0A22C-101C-4907-8D0C-3C26A3AD226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DBA0-4B72-4763-91AE-ACAB21C1B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B6D6A-1FDB-4746-B26E-C40055EC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9007-9938-45A6-A8AB-1618F0B4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2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340AB-CCA7-4643-ADD1-0B82D51F4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FDE34-2394-4684-98A4-4A3E61655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2C06F-7446-4A71-959A-A3F27A21B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E3395-8F3F-47B4-A282-A3DD2CB3B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0A22C-101C-4907-8D0C-3C26A3AD226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8B29D-7476-4512-910A-D37567B2C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54562-180B-432D-AF29-DA03058A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9007-9938-45A6-A8AB-1618F0B4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96ECC-95B4-4A96-8D57-A6D98D90E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52F3B-D526-465E-AFE4-5E00C7DA6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0E1BA-1D5C-46E4-A91D-B593318B1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C7B293-2835-4639-9761-CCE1277A9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F36A59-05C4-492D-928E-B6B22AB1A9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203DE7-32F8-4687-87A6-37CF8819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0A22C-101C-4907-8D0C-3C26A3AD226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3621E3-40CD-41F1-B0B9-AD2E0BED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A369D5-8CD0-4C96-9602-2B4675B1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9007-9938-45A6-A8AB-1618F0B4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0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79AD-D538-4640-916C-209F60BA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66369A-CF58-4362-A811-A0B47260D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0A22C-101C-4907-8D0C-3C26A3AD226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469AE-43B3-4772-BB5C-3A9EFD762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203A25-4903-46B2-A710-A5FEE93B4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9007-9938-45A6-A8AB-1618F0B4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0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3180FA-99A8-45A2-BCF5-6E137AA94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0A22C-101C-4907-8D0C-3C26A3AD226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AA1471-8B53-42A6-9D12-F77F0DABC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AC4EE-B14B-4948-A8FD-08E66670D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9007-9938-45A6-A8AB-1618F0B4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4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B03EC-446B-4BAE-B50C-28122AB77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88DD5-230C-496B-9F4F-8EBBD20EE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D199FF-85B7-439D-BFED-0F844DAD5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A79F9-F384-4792-8030-61242C9B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0A22C-101C-4907-8D0C-3C26A3AD226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B9731-150C-47D6-9748-72B77FB3D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BE51A2-220E-4C6E-851B-D6E567CEA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9007-9938-45A6-A8AB-1618F0B4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5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50FF-A7FD-4133-A1E9-74DE6CB0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2BC16-A4BD-49BF-BDF3-AA6B46BD0F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B6E81-06C4-4C18-B527-B5AE69306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7D12A-0458-43F5-80C8-2C336E999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0A22C-101C-4907-8D0C-3C26A3AD226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1007F-678A-498D-8A45-8B04A0E41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54BB7-FDE1-462B-A554-44DFA4363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A9007-9938-45A6-A8AB-1618F0B4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58C47-7A40-45BB-982D-5E5F1041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21706-367A-4CDA-AD0B-6F9EAC7BA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C2E21-F237-4E0C-A1DD-DB1E4F8E5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0A22C-101C-4907-8D0C-3C26A3AD226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276F8-F690-413C-B2AB-D0F0FE47D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51A93-DED4-4C93-A8BB-B4074A37B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A9007-9938-45A6-A8AB-1618F0B42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UkAF8oPYtw?feature=oembed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3024C0-5C9B-43B7-8BB5-7A856F904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3577456"/>
            <a:ext cx="10909640" cy="1687814"/>
          </a:xfrm>
        </p:spPr>
        <p:txBody>
          <a:bodyPr anchor="b">
            <a:normAutofit/>
          </a:bodyPr>
          <a:lstStyle/>
          <a:p>
            <a:r>
              <a:rPr lang="en-US" sz="6600" dirty="0"/>
              <a:t>September 2, 2021</a:t>
            </a:r>
          </a:p>
        </p:txBody>
      </p:sp>
      <p:pic>
        <p:nvPicPr>
          <p:cNvPr id="1028" name="Picture 4" descr="RULER Yale Center For Emotional Intelligence">
            <a:extLst>
              <a:ext uri="{FF2B5EF4-FFF2-40B4-BE49-F238E27FC236}">
                <a16:creationId xmlns:a16="http://schemas.microsoft.com/office/drawing/2014/main" id="{75661882-26AC-4BDE-BBD2-826A3DF58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51" b="14415"/>
          <a:stretch/>
        </p:blipFill>
        <p:spPr bwMode="auto">
          <a:xfrm>
            <a:off x="1710525" y="1734244"/>
            <a:ext cx="8770950" cy="256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91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82463-CA9C-43D9-BDB1-19FC8BB93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Developing a Charter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FF03-C79B-4819-B499-6B8D9365C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Step 2: Consolidate your answers</a:t>
            </a:r>
          </a:p>
          <a:p>
            <a:pPr lvl="1"/>
            <a:r>
              <a:rPr lang="en-US">
                <a:cs typeface="Calibri"/>
              </a:rPr>
              <a:t>In small groups, combine lists to create a shared list of 5-8 feeling words</a:t>
            </a:r>
          </a:p>
          <a:p>
            <a:pPr lvl="2"/>
            <a:r>
              <a:rPr lang="en-US">
                <a:cs typeface="Calibri"/>
              </a:rPr>
              <a:t>Are there words that are similar? If so, group them together and determine which one(s) are most important to include</a:t>
            </a:r>
          </a:p>
          <a:p>
            <a:pPr lvl="1"/>
            <a:endParaRPr lang="en-US">
              <a:cs typeface="Calibri"/>
            </a:endParaRPr>
          </a:p>
          <a:p>
            <a:pPr lvl="1"/>
            <a:r>
              <a:rPr lang="en-US">
                <a:cs typeface="Calibri"/>
              </a:rPr>
              <a:t>This process would continue (combining groups and their words) until the whole team (school) has developed a final list of 5-8 words.</a:t>
            </a:r>
          </a:p>
          <a:p>
            <a:pPr lvl="2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7149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864C2-2DBB-4431-99B8-6DF60361C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Developing a Charter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5CB9C-8376-4E9E-AE19-2A77B3080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Step 3: How will we help each other experience these feelings?</a:t>
            </a:r>
          </a:p>
          <a:p>
            <a:pPr lvl="1"/>
            <a:r>
              <a:rPr lang="en-US">
                <a:cs typeface="Calibri"/>
              </a:rPr>
              <a:t>Each group (small groups as before) identifies 1-3 specific and observable behaviors for EACH feeling</a:t>
            </a:r>
          </a:p>
          <a:p>
            <a:pPr lvl="2"/>
            <a:r>
              <a:rPr lang="en-US">
                <a:ea typeface="+mn-lt"/>
                <a:cs typeface="+mn-lt"/>
              </a:rPr>
              <a:t>This process would continue (combining groups and specific and observable behaviors) until the whole team (school) has developed a final list of 1-3 behaviors for each previously identified feeling.</a:t>
            </a:r>
          </a:p>
          <a:p>
            <a:pPr lvl="2"/>
            <a:endParaRPr lang="en-US">
              <a:cs typeface="Calibri"/>
            </a:endParaRPr>
          </a:p>
          <a:p>
            <a:pPr lvl="1"/>
            <a:r>
              <a:rPr lang="en-US">
                <a:cs typeface="Calibri"/>
              </a:rPr>
              <a:t>For each feeling, agree upon what specific and observable behavior YOU can/will be able to engage in on a daily/weekly basis.</a:t>
            </a:r>
          </a:p>
          <a:p>
            <a:pPr lvl="1"/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9912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A47F5-F6CE-4FF0-B5D4-22755B920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Developing a Charter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C0F15-9DAD-4D6A-9578-DF4A63F5E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Step 4: Share the Charter</a:t>
            </a:r>
          </a:p>
          <a:p>
            <a:pPr lvl="1"/>
            <a:r>
              <a:rPr lang="en-US">
                <a:cs typeface="Calibri"/>
              </a:rPr>
              <a:t>Once complete, print, sign, and Charter somewhere visible so it can be referred to and revisited as needed.</a:t>
            </a:r>
          </a:p>
          <a:p>
            <a:pPr lvl="1"/>
            <a:r>
              <a:rPr lang="en-US">
                <a:cs typeface="Calibri"/>
              </a:rPr>
              <a:t>Designate a Charter committee who will be responsible for creating, sharing, and maintaining the charter.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Step 5: Discuss keeping the Charter alive</a:t>
            </a:r>
          </a:p>
          <a:p>
            <a:pPr lvl="1"/>
            <a:r>
              <a:rPr lang="en-US">
                <a:cs typeface="Calibri"/>
              </a:rPr>
              <a:t>The Charter is a living document and should be kept ALIVE!!</a:t>
            </a:r>
          </a:p>
        </p:txBody>
      </p:sp>
    </p:spTree>
    <p:extLst>
      <p:ext uri="{BB962C8B-B14F-4D97-AF65-F5344CB8AC3E}">
        <p14:creationId xmlns:p14="http://schemas.microsoft.com/office/powerpoint/2010/main" val="2039560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BD8BCA4-15E6-4368-9E58-69C4329C4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169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A43CAF7-57DA-4063-BE37-473A92A0B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28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RULER Informational Video">
            <a:hlinkClick r:id="" action="ppaction://media"/>
            <a:extLst>
              <a:ext uri="{FF2B5EF4-FFF2-40B4-BE49-F238E27FC236}">
                <a16:creationId xmlns:a16="http://schemas.microsoft.com/office/drawing/2014/main" id="{C2EED1FF-A3D8-4656-BE49-AF5FE0E734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4085" y="256876"/>
            <a:ext cx="11656381" cy="633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4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724B6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7387937-C56C-4D55-BAA3-6C13DB335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" r="-2" b="12089"/>
          <a:stretch/>
        </p:blipFill>
        <p:spPr bwMode="auto">
          <a:xfrm>
            <a:off x="2551176" y="448056"/>
            <a:ext cx="9180576" cy="595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17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E67C8D1-4857-4CE7-A621-911CBE830D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" r="-2" b="12797"/>
          <a:stretch/>
        </p:blipFill>
        <p:spPr bwMode="auto">
          <a:xfrm>
            <a:off x="466343" y="448055"/>
            <a:ext cx="9180576" cy="595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31496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93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CF4A686-3671-40CA-85C0-A68EC439D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" b="752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658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8B78A58-7DE0-462A-95AE-462DAAC98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066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038F4-A8F9-4F4F-93F2-D3352716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Developing a Charter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313F1-D1A8-4D1E-9723-E2CBBC191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Step 1: How do you want to feel?</a:t>
            </a:r>
          </a:p>
          <a:p>
            <a:pPr lvl="1"/>
            <a:r>
              <a:rPr lang="en-US">
                <a:cs typeface="Calibri"/>
              </a:rPr>
              <a:t>List 3-5 feeling you want to experience each day while at school (HMJHS)</a:t>
            </a:r>
          </a:p>
          <a:p>
            <a:pPr lvl="2"/>
            <a:r>
              <a:rPr lang="en-US">
                <a:cs typeface="Calibri"/>
              </a:rPr>
              <a:t>What specific emotions would you like to experience each day?</a:t>
            </a:r>
          </a:p>
          <a:p>
            <a:pPr lvl="2"/>
            <a:r>
              <a:rPr lang="en-US">
                <a:cs typeface="Calibri"/>
              </a:rPr>
              <a:t>Do some words have similar meanings? If so, group them together and choose the distinct words that best represent your feelings</a:t>
            </a:r>
          </a:p>
          <a:p>
            <a:pPr lvl="1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5165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BF17C08FFBA248A99D4C68B669FB3F" ma:contentTypeVersion="12" ma:contentTypeDescription="Create a new document." ma:contentTypeScope="" ma:versionID="77b3be2c8a1116b4ed8df60eea403d0d">
  <xsd:schema xmlns:xsd="http://www.w3.org/2001/XMLSchema" xmlns:xs="http://www.w3.org/2001/XMLSchema" xmlns:p="http://schemas.microsoft.com/office/2006/metadata/properties" xmlns:ns3="f97b2b24-a1b7-4202-8dac-5255e33b7caf" xmlns:ns4="fa23e770-536a-44de-ba8a-371a94ee3463" targetNamespace="http://schemas.microsoft.com/office/2006/metadata/properties" ma:root="true" ma:fieldsID="c1ecd4aea6dd58f2e930def3a13128f8" ns3:_="" ns4:_="">
    <xsd:import namespace="f97b2b24-a1b7-4202-8dac-5255e33b7caf"/>
    <xsd:import namespace="fa23e770-536a-44de-ba8a-371a94ee34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7b2b24-a1b7-4202-8dac-5255e33b7c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23e770-536a-44de-ba8a-371a94ee346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085459-9D7C-48F1-907D-8E3F439ABE36}">
  <ds:schemaRefs>
    <ds:schemaRef ds:uri="f97b2b24-a1b7-4202-8dac-5255e33b7caf"/>
    <ds:schemaRef ds:uri="fa23e770-536a-44de-ba8a-371a94ee34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64EF0DD-8321-45AB-AD73-CDA0195102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B24838-D476-4FFA-A6EC-A81D515BBA0F}">
  <ds:schemaRefs>
    <ds:schemaRef ds:uri="f97b2b24-a1b7-4202-8dac-5255e33b7caf"/>
    <ds:schemaRef ds:uri="fa23e770-536a-44de-ba8a-371a94ee346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607</Words>
  <Application>Microsoft Office PowerPoint</Application>
  <PresentationFormat>Widescreen</PresentationFormat>
  <Paragraphs>48</Paragraphs>
  <Slides>12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September 2,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Developing a Charter</vt:lpstr>
      <vt:lpstr>Developing a Charter</vt:lpstr>
      <vt:lpstr>Developing a Charter</vt:lpstr>
      <vt:lpstr>Developing a Charter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Renee, Michelle E.</dc:creator>
  <cp:lastModifiedBy>Davis, Keelin</cp:lastModifiedBy>
  <cp:revision>4</cp:revision>
  <dcterms:created xsi:type="dcterms:W3CDTF">2021-08-11T16:00:49Z</dcterms:created>
  <dcterms:modified xsi:type="dcterms:W3CDTF">2021-09-03T21:33:42Z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0x010100AFBF17C08FFBA248A99D4C68B669FB3F</vt:lpwstr>
  </property>
</Properties>
</file>