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 id="2147483668"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embeddedFontLst>
    <p:embeddedFont>
      <p:font typeface="Lustria"/>
      <p:regular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Lustria-regular.fntdata"/><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1377dd3175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1377dd317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Pass paper as participants enter</a:t>
            </a:r>
            <a:endParaRPr/>
          </a:p>
          <a:p>
            <a:pPr indent="0" lvl="0" marL="0" rtl="0" algn="l">
              <a:spcBef>
                <a:spcPts val="0"/>
              </a:spcBef>
              <a:spcAft>
                <a:spcPts val="0"/>
              </a:spcAft>
              <a:buNone/>
            </a:pPr>
            <a:r>
              <a:rPr lang="en"/>
              <a:t>Slides 1-3: 5 minutes</a:t>
            </a:r>
            <a:endParaRPr/>
          </a:p>
          <a:p>
            <a:pPr indent="0" lvl="0" marL="0" rtl="0" algn="l">
              <a:spcBef>
                <a:spcPts val="0"/>
              </a:spcBef>
              <a:spcAft>
                <a:spcPts val="0"/>
              </a:spcAft>
              <a:buNone/>
            </a:pPr>
            <a:r>
              <a:rPr lang="en"/>
              <a:t>Jenn introduce us,other will pass out FN paper, Jenn have participants fill in the EQ. Expectation is to take notes as we work today, pausing to allow you to put down ideas (modeling use of FN)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1320c46f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1320c46f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Rose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320c46fa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1320c46fa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Chiu-Hsin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135747e2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135747e2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Chiu-Hsin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1320c46fa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1320c46fa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Gail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1377dd3175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1377dd3175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7" name="Shape 57"/>
        <p:cNvGrpSpPr/>
        <p:nvPr/>
      </p:nvGrpSpPr>
      <p:grpSpPr>
        <a:xfrm>
          <a:off x="0" y="0"/>
          <a:ext cx="0" cy="0"/>
          <a:chOff x="0" y="0"/>
          <a:chExt cx="0" cy="0"/>
        </a:xfrm>
      </p:grpSpPr>
      <p:sp>
        <p:nvSpPr>
          <p:cNvPr id="58" name="Google Shape;58;p14"/>
          <p:cNvSpPr txBox="1"/>
          <p:nvPr>
            <p:ph type="title"/>
          </p:nvPr>
        </p:nvSpPr>
        <p:spPr>
          <a:xfrm>
            <a:off x="2438400" y="457200"/>
            <a:ext cx="6248400" cy="857400"/>
          </a:xfrm>
          <a:prstGeom prst="rect">
            <a:avLst/>
          </a:prstGeom>
          <a:solidFill>
            <a:srgbClr val="375CFB"/>
          </a:solid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9" name="Google Shape;59;p14"/>
          <p:cNvSpPr txBox="1"/>
          <p:nvPr>
            <p:ph idx="1" type="body"/>
          </p:nvPr>
        </p:nvSpPr>
        <p:spPr>
          <a:xfrm>
            <a:off x="457200" y="1749028"/>
            <a:ext cx="8229600" cy="29373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60" name="Google Shape;60;p14"/>
          <p:cNvSpPr txBox="1"/>
          <p:nvPr>
            <p:ph idx="11" type="ftr"/>
          </p:nvPr>
        </p:nvSpPr>
        <p:spPr>
          <a:xfrm>
            <a:off x="457200" y="4698206"/>
            <a:ext cx="8229600" cy="273900"/>
          </a:xfrm>
          <a:prstGeom prst="rect">
            <a:avLst/>
          </a:prstGeom>
          <a:solidFill>
            <a:srgbClr val="FFC000"/>
          </a:solid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20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1" name="Google Shape;61;p14"/>
          <p:cNvSpPr txBox="1"/>
          <p:nvPr>
            <p:ph idx="12" type="sldNum"/>
          </p:nvPr>
        </p:nvSpPr>
        <p:spPr>
          <a:xfrm>
            <a:off x="6553200" y="468630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5"/>
          <p:cNvSpPr txBox="1"/>
          <p:nvPr>
            <p:ph type="title"/>
          </p:nvPr>
        </p:nvSpPr>
        <p:spPr>
          <a:xfrm>
            <a:off x="1792288" y="3600450"/>
            <a:ext cx="5486400" cy="425100"/>
          </a:xfrm>
          <a:prstGeom prst="rect">
            <a:avLst/>
          </a:prstGeom>
          <a:solidFill>
            <a:srgbClr val="375CFB"/>
          </a:solid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4" name="Google Shape;64;p15"/>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sz="3200">
                <a:solidFill>
                  <a:schemeClr val="dk1"/>
                </a:solidFill>
                <a:latin typeface="Lustria"/>
                <a:ea typeface="Lustria"/>
                <a:cs typeface="Lustria"/>
                <a:sym typeface="Lustria"/>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Lustria"/>
                <a:ea typeface="Lustria"/>
                <a:cs typeface="Lustria"/>
                <a:sym typeface="Lustria"/>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Lustria"/>
                <a:ea typeface="Lustria"/>
                <a:cs typeface="Lustria"/>
                <a:sym typeface="Lustria"/>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Lustria"/>
                <a:ea typeface="Lustria"/>
                <a:cs typeface="Lustria"/>
                <a:sym typeface="Lustria"/>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Lustria"/>
                <a:ea typeface="Lustria"/>
                <a:cs typeface="Lustria"/>
                <a:sym typeface="Lustria"/>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 name="Google Shape;65;p15"/>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66" name="Google Shape;66;p15"/>
          <p:cNvSpPr txBox="1"/>
          <p:nvPr>
            <p:ph idx="11" type="ftr"/>
          </p:nvPr>
        </p:nvSpPr>
        <p:spPr>
          <a:xfrm>
            <a:off x="457200" y="4698206"/>
            <a:ext cx="8229600" cy="273900"/>
          </a:xfrm>
          <a:prstGeom prst="rect">
            <a:avLst/>
          </a:prstGeom>
          <a:solidFill>
            <a:srgbClr val="FFC000"/>
          </a:solid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20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7" name="Google Shape;67;p15"/>
          <p:cNvSpPr txBox="1"/>
          <p:nvPr>
            <p:ph idx="12" type="sldNum"/>
          </p:nvPr>
        </p:nvSpPr>
        <p:spPr>
          <a:xfrm>
            <a:off x="6553200" y="468630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16"/>
          <p:cNvSpPr txBox="1"/>
          <p:nvPr>
            <p:ph type="title"/>
          </p:nvPr>
        </p:nvSpPr>
        <p:spPr>
          <a:xfrm>
            <a:off x="457200" y="1714500"/>
            <a:ext cx="3008400" cy="871500"/>
          </a:xfrm>
          <a:prstGeom prst="rect">
            <a:avLst/>
          </a:prstGeom>
          <a:solidFill>
            <a:srgbClr val="375CFB"/>
          </a:solid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0" name="Google Shape;70;p16"/>
          <p:cNvSpPr txBox="1"/>
          <p:nvPr>
            <p:ph idx="1" type="body"/>
          </p:nvPr>
        </p:nvSpPr>
        <p:spPr>
          <a:xfrm>
            <a:off x="3575050" y="204788"/>
            <a:ext cx="5111700" cy="43899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71" name="Google Shape;71;p16"/>
          <p:cNvSpPr txBox="1"/>
          <p:nvPr>
            <p:ph idx="2" type="body"/>
          </p:nvPr>
        </p:nvSpPr>
        <p:spPr>
          <a:xfrm>
            <a:off x="457200" y="2686050"/>
            <a:ext cx="3008400" cy="19086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72" name="Google Shape;72;p16"/>
          <p:cNvSpPr txBox="1"/>
          <p:nvPr>
            <p:ph idx="11" type="ftr"/>
          </p:nvPr>
        </p:nvSpPr>
        <p:spPr>
          <a:xfrm>
            <a:off x="457200" y="4698206"/>
            <a:ext cx="8229600" cy="273900"/>
          </a:xfrm>
          <a:prstGeom prst="rect">
            <a:avLst/>
          </a:prstGeom>
          <a:solidFill>
            <a:srgbClr val="FFC000"/>
          </a:solid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20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3" name="Google Shape;73;p16"/>
          <p:cNvSpPr txBox="1"/>
          <p:nvPr>
            <p:ph idx="12" type="sldNum"/>
          </p:nvPr>
        </p:nvSpPr>
        <p:spPr>
          <a:xfrm>
            <a:off x="6553200" y="468630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
        <p:nvSpPr>
          <p:cNvPr id="75" name="Google Shape;75;p17"/>
          <p:cNvSpPr txBox="1"/>
          <p:nvPr>
            <p:ph idx="11" type="ftr"/>
          </p:nvPr>
        </p:nvSpPr>
        <p:spPr>
          <a:xfrm>
            <a:off x="457200" y="4698206"/>
            <a:ext cx="8229600" cy="273900"/>
          </a:xfrm>
          <a:prstGeom prst="rect">
            <a:avLst/>
          </a:prstGeom>
          <a:solidFill>
            <a:srgbClr val="FFC000"/>
          </a:solid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20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6" name="Google Shape;76;p17"/>
          <p:cNvSpPr txBox="1"/>
          <p:nvPr>
            <p:ph idx="12" type="sldNum"/>
          </p:nvPr>
        </p:nvSpPr>
        <p:spPr>
          <a:xfrm>
            <a:off x="6553200" y="468630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8"/>
          <p:cNvSpPr txBox="1"/>
          <p:nvPr>
            <p:ph type="title"/>
          </p:nvPr>
        </p:nvSpPr>
        <p:spPr>
          <a:xfrm>
            <a:off x="2438400" y="457200"/>
            <a:ext cx="6248400" cy="857400"/>
          </a:xfrm>
          <a:prstGeom prst="rect">
            <a:avLst/>
          </a:prstGeom>
          <a:solidFill>
            <a:srgbClr val="375CFB"/>
          </a:solid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9" name="Google Shape;79;p18"/>
          <p:cNvSpPr txBox="1"/>
          <p:nvPr>
            <p:ph idx="11" type="ftr"/>
          </p:nvPr>
        </p:nvSpPr>
        <p:spPr>
          <a:xfrm>
            <a:off x="457200" y="4698206"/>
            <a:ext cx="8229600" cy="273900"/>
          </a:xfrm>
          <a:prstGeom prst="rect">
            <a:avLst/>
          </a:prstGeom>
          <a:solidFill>
            <a:srgbClr val="FFC000"/>
          </a:solid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20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0" name="Google Shape;80;p18"/>
          <p:cNvSpPr txBox="1"/>
          <p:nvPr>
            <p:ph idx="12" type="sldNum"/>
          </p:nvPr>
        </p:nvSpPr>
        <p:spPr>
          <a:xfrm>
            <a:off x="6553200" y="468630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1" name="Shape 81"/>
        <p:cNvGrpSpPr/>
        <p:nvPr/>
      </p:nvGrpSpPr>
      <p:grpSpPr>
        <a:xfrm>
          <a:off x="0" y="0"/>
          <a:ext cx="0" cy="0"/>
          <a:chOff x="0" y="0"/>
          <a:chExt cx="0" cy="0"/>
        </a:xfrm>
      </p:grpSpPr>
      <p:sp>
        <p:nvSpPr>
          <p:cNvPr id="82" name="Google Shape;82;p19"/>
          <p:cNvSpPr txBox="1"/>
          <p:nvPr>
            <p:ph type="title"/>
          </p:nvPr>
        </p:nvSpPr>
        <p:spPr>
          <a:xfrm>
            <a:off x="2438400" y="457200"/>
            <a:ext cx="6248400" cy="857400"/>
          </a:xfrm>
          <a:prstGeom prst="rect">
            <a:avLst/>
          </a:prstGeom>
          <a:solidFill>
            <a:srgbClr val="375CFB"/>
          </a:solid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3" name="Google Shape;83;p19"/>
          <p:cNvSpPr txBox="1"/>
          <p:nvPr>
            <p:ph idx="1" type="body"/>
          </p:nvPr>
        </p:nvSpPr>
        <p:spPr>
          <a:xfrm>
            <a:off x="457200" y="1657350"/>
            <a:ext cx="4038600" cy="29373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84" name="Google Shape;84;p19"/>
          <p:cNvSpPr txBox="1"/>
          <p:nvPr>
            <p:ph idx="2" type="body"/>
          </p:nvPr>
        </p:nvSpPr>
        <p:spPr>
          <a:xfrm>
            <a:off x="4648200" y="1657350"/>
            <a:ext cx="4038600" cy="29373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85" name="Google Shape;85;p19"/>
          <p:cNvSpPr txBox="1"/>
          <p:nvPr>
            <p:ph idx="11" type="ftr"/>
          </p:nvPr>
        </p:nvSpPr>
        <p:spPr>
          <a:xfrm>
            <a:off x="457200" y="4698206"/>
            <a:ext cx="8229600" cy="273900"/>
          </a:xfrm>
          <a:prstGeom prst="rect">
            <a:avLst/>
          </a:prstGeom>
          <a:solidFill>
            <a:srgbClr val="FFC000"/>
          </a:solid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20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6" name="Google Shape;86;p19"/>
          <p:cNvSpPr txBox="1"/>
          <p:nvPr>
            <p:ph idx="12" type="sldNum"/>
          </p:nvPr>
        </p:nvSpPr>
        <p:spPr>
          <a:xfrm>
            <a:off x="6553200" y="468630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20"/>
          <p:cNvSpPr txBox="1"/>
          <p:nvPr>
            <p:ph type="title"/>
          </p:nvPr>
        </p:nvSpPr>
        <p:spPr>
          <a:xfrm>
            <a:off x="722313" y="3305175"/>
            <a:ext cx="7772400" cy="1021500"/>
          </a:xfrm>
          <a:prstGeom prst="rect">
            <a:avLst/>
          </a:prstGeom>
          <a:solidFill>
            <a:srgbClr val="375CFB"/>
          </a:solidFill>
          <a:ln>
            <a:noFill/>
          </a:ln>
        </p:spPr>
        <p:txBody>
          <a:bodyPr anchorCtr="0" anchor="t" bIns="45700" lIns="91425" spcFirstLastPara="1" rIns="91425" wrap="square" tIns="45700">
            <a:noAutofit/>
          </a:bodyPr>
          <a:lstStyle>
            <a:lvl1pPr lvl="0" rtl="0" algn="l">
              <a:spcBef>
                <a:spcPts val="0"/>
              </a:spcBef>
              <a:spcAft>
                <a:spcPts val="0"/>
              </a:spcAft>
              <a:buSzPts val="1400"/>
              <a:buNone/>
              <a:defRPr b="1" sz="4000" cap="none"/>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9" name="Google Shape;89;p20"/>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90" name="Google Shape;90;p20"/>
          <p:cNvSpPr txBox="1"/>
          <p:nvPr>
            <p:ph idx="11" type="ftr"/>
          </p:nvPr>
        </p:nvSpPr>
        <p:spPr>
          <a:xfrm>
            <a:off x="457200" y="4698206"/>
            <a:ext cx="8229600" cy="273900"/>
          </a:xfrm>
          <a:prstGeom prst="rect">
            <a:avLst/>
          </a:prstGeom>
          <a:solidFill>
            <a:srgbClr val="FFC000"/>
          </a:solid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20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20"/>
          <p:cNvSpPr txBox="1"/>
          <p:nvPr>
            <p:ph idx="12" type="sldNum"/>
          </p:nvPr>
        </p:nvSpPr>
        <p:spPr>
          <a:xfrm>
            <a:off x="6553200" y="468630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2" name="Shape 92"/>
        <p:cNvGrpSpPr/>
        <p:nvPr/>
      </p:nvGrpSpPr>
      <p:grpSpPr>
        <a:xfrm>
          <a:off x="0" y="0"/>
          <a:ext cx="0" cy="0"/>
          <a:chOff x="0" y="0"/>
          <a:chExt cx="0" cy="0"/>
        </a:xfrm>
      </p:grpSpPr>
      <p:sp>
        <p:nvSpPr>
          <p:cNvPr id="93" name="Google Shape;93;p21"/>
          <p:cNvSpPr txBox="1"/>
          <p:nvPr>
            <p:ph type="ctrTitle"/>
          </p:nvPr>
        </p:nvSpPr>
        <p:spPr>
          <a:xfrm>
            <a:off x="685800" y="1697831"/>
            <a:ext cx="7772400" cy="1102500"/>
          </a:xfrm>
          <a:prstGeom prst="rect">
            <a:avLst/>
          </a:prstGeom>
          <a:solidFill>
            <a:srgbClr val="375CFB"/>
          </a:solid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94" name="Google Shape;94;p21"/>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95" name="Google Shape;95;p21"/>
          <p:cNvSpPr txBox="1"/>
          <p:nvPr>
            <p:ph idx="11" type="ftr"/>
          </p:nvPr>
        </p:nvSpPr>
        <p:spPr>
          <a:xfrm>
            <a:off x="457200" y="4698206"/>
            <a:ext cx="8229600" cy="273900"/>
          </a:xfrm>
          <a:prstGeom prst="rect">
            <a:avLst/>
          </a:prstGeom>
          <a:solidFill>
            <a:srgbClr val="FFC000"/>
          </a:solid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20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p21"/>
          <p:cNvSpPr txBox="1"/>
          <p:nvPr>
            <p:ph idx="12" type="sldNum"/>
          </p:nvPr>
        </p:nvSpPr>
        <p:spPr>
          <a:xfrm>
            <a:off x="6553200" y="468630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0" Type="http://schemas.openxmlformats.org/officeDocument/2006/relationships/theme" Target="../theme/theme1.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438400" y="457200"/>
            <a:ext cx="6248400" cy="857400"/>
          </a:xfrm>
          <a:prstGeom prst="rect">
            <a:avLst/>
          </a:prstGeom>
          <a:solidFill>
            <a:srgbClr val="375CFB"/>
          </a:solid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Lustria"/>
                <a:ea typeface="Lustria"/>
                <a:cs typeface="Lustria"/>
                <a:sym typeface="Lustria"/>
              </a:defRPr>
            </a:lvl1pPr>
            <a:lvl2pPr lvl="1" marR="0" rtl="0" algn="ctr">
              <a:spcBef>
                <a:spcPts val="0"/>
              </a:spcBef>
              <a:spcAft>
                <a:spcPts val="0"/>
              </a:spcAft>
              <a:buSzPts val="1400"/>
              <a:buNone/>
              <a:defRPr b="0" i="0" sz="4400" u="none" cap="none" strike="noStrike">
                <a:solidFill>
                  <a:schemeClr val="dk1"/>
                </a:solidFill>
                <a:latin typeface="Lustria"/>
                <a:ea typeface="Lustria"/>
                <a:cs typeface="Lustria"/>
                <a:sym typeface="Lustria"/>
              </a:defRPr>
            </a:lvl2pPr>
            <a:lvl3pPr lvl="2" marR="0" rtl="0" algn="ctr">
              <a:spcBef>
                <a:spcPts val="0"/>
              </a:spcBef>
              <a:spcAft>
                <a:spcPts val="0"/>
              </a:spcAft>
              <a:buSzPts val="1400"/>
              <a:buNone/>
              <a:defRPr b="0" i="0" sz="4400" u="none" cap="none" strike="noStrike">
                <a:solidFill>
                  <a:schemeClr val="dk1"/>
                </a:solidFill>
                <a:latin typeface="Lustria"/>
                <a:ea typeface="Lustria"/>
                <a:cs typeface="Lustria"/>
                <a:sym typeface="Lustria"/>
              </a:defRPr>
            </a:lvl3pPr>
            <a:lvl4pPr lvl="3" marR="0" rtl="0" algn="ctr">
              <a:spcBef>
                <a:spcPts val="0"/>
              </a:spcBef>
              <a:spcAft>
                <a:spcPts val="0"/>
              </a:spcAft>
              <a:buSzPts val="1400"/>
              <a:buNone/>
              <a:defRPr b="0" i="0" sz="4400" u="none" cap="none" strike="noStrike">
                <a:solidFill>
                  <a:schemeClr val="dk1"/>
                </a:solidFill>
                <a:latin typeface="Lustria"/>
                <a:ea typeface="Lustria"/>
                <a:cs typeface="Lustria"/>
                <a:sym typeface="Lustria"/>
              </a:defRPr>
            </a:lvl4pPr>
            <a:lvl5pPr lvl="4" marR="0" rtl="0" algn="ctr">
              <a:spcBef>
                <a:spcPts val="0"/>
              </a:spcBef>
              <a:spcAft>
                <a:spcPts val="0"/>
              </a:spcAft>
              <a:buSzPts val="1400"/>
              <a:buNone/>
              <a:defRPr b="0" i="0" sz="4400" u="none" cap="none" strike="noStrike">
                <a:solidFill>
                  <a:schemeClr val="dk1"/>
                </a:solidFill>
                <a:latin typeface="Lustria"/>
                <a:ea typeface="Lustria"/>
                <a:cs typeface="Lustria"/>
                <a:sym typeface="Lustria"/>
              </a:defRPr>
            </a:lvl5pPr>
            <a:lvl6pPr lvl="5" marR="0" rtl="0" algn="ctr">
              <a:spcBef>
                <a:spcPts val="0"/>
              </a:spcBef>
              <a:spcAft>
                <a:spcPts val="0"/>
              </a:spcAft>
              <a:buSzPts val="1400"/>
              <a:buNone/>
              <a:defRPr b="0" i="0" sz="4400" u="none" cap="none" strike="noStrike">
                <a:solidFill>
                  <a:schemeClr val="dk1"/>
                </a:solidFill>
                <a:latin typeface="Lustria"/>
                <a:ea typeface="Lustria"/>
                <a:cs typeface="Lustria"/>
                <a:sym typeface="Lustria"/>
              </a:defRPr>
            </a:lvl6pPr>
            <a:lvl7pPr lvl="6" marR="0" rtl="0" algn="ctr">
              <a:spcBef>
                <a:spcPts val="0"/>
              </a:spcBef>
              <a:spcAft>
                <a:spcPts val="0"/>
              </a:spcAft>
              <a:buSzPts val="1400"/>
              <a:buNone/>
              <a:defRPr b="0" i="0" sz="4400" u="none" cap="none" strike="noStrike">
                <a:solidFill>
                  <a:schemeClr val="dk1"/>
                </a:solidFill>
                <a:latin typeface="Lustria"/>
                <a:ea typeface="Lustria"/>
                <a:cs typeface="Lustria"/>
                <a:sym typeface="Lustria"/>
              </a:defRPr>
            </a:lvl7pPr>
            <a:lvl8pPr lvl="7" marR="0" rtl="0" algn="ctr">
              <a:spcBef>
                <a:spcPts val="0"/>
              </a:spcBef>
              <a:spcAft>
                <a:spcPts val="0"/>
              </a:spcAft>
              <a:buSzPts val="1400"/>
              <a:buNone/>
              <a:defRPr b="0" i="0" sz="4400" u="none" cap="none" strike="noStrike">
                <a:solidFill>
                  <a:schemeClr val="dk1"/>
                </a:solidFill>
                <a:latin typeface="Lustria"/>
                <a:ea typeface="Lustria"/>
                <a:cs typeface="Lustria"/>
                <a:sym typeface="Lustria"/>
              </a:defRPr>
            </a:lvl8pPr>
            <a:lvl9pPr lvl="8" marR="0" rtl="0" algn="ctr">
              <a:spcBef>
                <a:spcPts val="0"/>
              </a:spcBef>
              <a:spcAft>
                <a:spcPts val="0"/>
              </a:spcAft>
              <a:buSzPts val="1400"/>
              <a:buNone/>
              <a:defRPr b="0" i="0" sz="4400" u="none" cap="none" strike="noStrike">
                <a:solidFill>
                  <a:schemeClr val="dk1"/>
                </a:solidFill>
                <a:latin typeface="Lustria"/>
                <a:ea typeface="Lustria"/>
                <a:cs typeface="Lustria"/>
                <a:sym typeface="Lustria"/>
              </a:defRPr>
            </a:lvl9pPr>
          </a:lstStyle>
          <a:p/>
        </p:txBody>
      </p:sp>
      <p:sp>
        <p:nvSpPr>
          <p:cNvPr id="52" name="Google Shape;52;p13"/>
          <p:cNvSpPr txBox="1"/>
          <p:nvPr>
            <p:ph idx="1" type="body"/>
          </p:nvPr>
        </p:nvSpPr>
        <p:spPr>
          <a:xfrm>
            <a:off x="457200" y="1749028"/>
            <a:ext cx="8229600" cy="29373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Lustria"/>
                <a:ea typeface="Lustria"/>
                <a:cs typeface="Lustria"/>
                <a:sym typeface="Lustri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Lustria"/>
                <a:ea typeface="Lustria"/>
                <a:cs typeface="Lustria"/>
                <a:sym typeface="Lustria"/>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Lustria"/>
                <a:ea typeface="Lustria"/>
                <a:cs typeface="Lustria"/>
                <a:sym typeface="Lustri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1" type="ftr"/>
          </p:nvPr>
        </p:nvSpPr>
        <p:spPr>
          <a:xfrm>
            <a:off x="457200" y="4698206"/>
            <a:ext cx="8229600" cy="273900"/>
          </a:xfrm>
          <a:prstGeom prst="rect">
            <a:avLst/>
          </a:prstGeom>
          <a:solidFill>
            <a:srgbClr val="FFC000"/>
          </a:solid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20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4" name="Google Shape;54;p13"/>
          <p:cNvSpPr txBox="1"/>
          <p:nvPr>
            <p:ph idx="12" type="sldNum"/>
          </p:nvPr>
        </p:nvSpPr>
        <p:spPr>
          <a:xfrm>
            <a:off x="6553200" y="468630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
        <p:nvSpPr>
          <p:cNvPr id="55" name="Google Shape;55;p13"/>
          <p:cNvSpPr txBox="1"/>
          <p:nvPr/>
        </p:nvSpPr>
        <p:spPr>
          <a:xfrm>
            <a:off x="122237" y="91678"/>
            <a:ext cx="8869500" cy="4937400"/>
          </a:xfrm>
          <a:prstGeom prst="rect">
            <a:avLst/>
          </a:prstGeom>
          <a:noFill/>
          <a:ln cap="flat" cmpd="sng" w="63500">
            <a:solidFill>
              <a:srgbClr val="375CF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56" name="Google Shape;56;p13"/>
          <p:cNvPicPr preferRelativeResize="0"/>
          <p:nvPr/>
        </p:nvPicPr>
        <p:blipFill rotWithShape="1">
          <a:blip r:embed="rId1">
            <a:alphaModFix/>
          </a:blip>
          <a:srcRect b="0" l="0" r="0" t="0"/>
          <a:stretch/>
        </p:blipFill>
        <p:spPr>
          <a:xfrm>
            <a:off x="304800" y="197644"/>
            <a:ext cx="1103709" cy="66317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2"/>
          <p:cNvSpPr txBox="1"/>
          <p:nvPr>
            <p:ph idx="4294967295" type="subTitle"/>
          </p:nvPr>
        </p:nvSpPr>
        <p:spPr>
          <a:xfrm>
            <a:off x="275550" y="2841100"/>
            <a:ext cx="8520600" cy="7926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rPr b="1" lang="en" sz="5100"/>
              <a:t>(Re) Building Community</a:t>
            </a:r>
            <a:endParaRPr b="1" sz="5100"/>
          </a:p>
        </p:txBody>
      </p:sp>
      <p:sp>
        <p:nvSpPr>
          <p:cNvPr id="102" name="Google Shape;102;p22"/>
          <p:cNvSpPr txBox="1"/>
          <p:nvPr/>
        </p:nvSpPr>
        <p:spPr>
          <a:xfrm>
            <a:off x="3035850" y="786150"/>
            <a:ext cx="3000000" cy="178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977">
                <a:solidFill>
                  <a:schemeClr val="dk1"/>
                </a:solidFill>
              </a:rPr>
              <a:t>PCAD</a:t>
            </a:r>
            <a:endParaRPr sz="6977">
              <a:solidFill>
                <a:schemeClr val="dk1"/>
              </a:solidFill>
            </a:endParaRPr>
          </a:p>
          <a:p>
            <a:pPr indent="0" lvl="0" marL="0" rtl="0" algn="ctr">
              <a:spcBef>
                <a:spcPts val="0"/>
              </a:spcBef>
              <a:spcAft>
                <a:spcPts val="0"/>
              </a:spcAft>
              <a:buNone/>
            </a:pPr>
            <a:r>
              <a:rPr lang="en" sz="3422">
                <a:solidFill>
                  <a:schemeClr val="dk1"/>
                </a:solidFill>
              </a:rPr>
              <a:t>2/9/2022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220"/>
              <a:t>Who am I? and Seasonal Groups</a:t>
            </a:r>
            <a:endParaRPr sz="4220"/>
          </a:p>
        </p:txBody>
      </p:sp>
      <p:sp>
        <p:nvSpPr>
          <p:cNvPr id="108" name="Google Shape;108;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9" name="Google Shape;109;p23"/>
          <p:cNvPicPr preferRelativeResize="0"/>
          <p:nvPr/>
        </p:nvPicPr>
        <p:blipFill>
          <a:blip r:embed="rId3">
            <a:alphaModFix/>
          </a:blip>
          <a:stretch>
            <a:fillRect/>
          </a:stretch>
        </p:blipFill>
        <p:spPr>
          <a:xfrm>
            <a:off x="311700" y="1152475"/>
            <a:ext cx="8520600" cy="3535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4"/>
          <p:cNvSpPr txBox="1"/>
          <p:nvPr>
            <p:ph type="title"/>
          </p:nvPr>
        </p:nvSpPr>
        <p:spPr>
          <a:xfrm>
            <a:off x="404650" y="305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620"/>
              <a:t>Would you rather? Acrostic Poem</a:t>
            </a:r>
            <a:endParaRPr sz="3620"/>
          </a:p>
        </p:txBody>
      </p:sp>
      <p:sp>
        <p:nvSpPr>
          <p:cNvPr id="115" name="Google Shape;115;p24"/>
          <p:cNvSpPr txBox="1"/>
          <p:nvPr>
            <p:ph idx="1" type="body"/>
          </p:nvPr>
        </p:nvSpPr>
        <p:spPr>
          <a:xfrm>
            <a:off x="311700" y="1152475"/>
            <a:ext cx="8520600" cy="3727800"/>
          </a:xfrm>
          <a:prstGeom prst="rect">
            <a:avLst/>
          </a:prstGeom>
        </p:spPr>
        <p:txBody>
          <a:bodyPr anchorCtr="0" anchor="t" bIns="91425" lIns="91425" spcFirstLastPara="1" rIns="91425" wrap="square" tIns="91425">
            <a:noAutofit/>
          </a:bodyPr>
          <a:lstStyle/>
          <a:p>
            <a:pPr indent="-360490" lvl="0" marL="457200" rtl="0" algn="l">
              <a:spcBef>
                <a:spcPts val="0"/>
              </a:spcBef>
              <a:spcAft>
                <a:spcPts val="0"/>
              </a:spcAft>
              <a:buSzPts val="2077"/>
              <a:buAutoNum type="arabicPeriod"/>
            </a:pPr>
            <a:r>
              <a:rPr b="1" lang="en" sz="2077"/>
              <a:t>Vote on your feet: </a:t>
            </a:r>
            <a:endParaRPr b="1" sz="2077"/>
          </a:p>
          <a:p>
            <a:pPr indent="0" lvl="0" marL="457200" rtl="0" algn="l">
              <a:spcBef>
                <a:spcPts val="1200"/>
              </a:spcBef>
              <a:spcAft>
                <a:spcPts val="0"/>
              </a:spcAft>
              <a:buNone/>
            </a:pPr>
            <a:r>
              <a:rPr lang="en" sz="2077"/>
              <a:t>Prepare a few </a:t>
            </a:r>
            <a:r>
              <a:rPr b="1" lang="en" sz="2077"/>
              <a:t>Would You Rather </a:t>
            </a:r>
            <a:r>
              <a:rPr lang="en" sz="2077"/>
              <a:t>statements </a:t>
            </a:r>
            <a:endParaRPr sz="2077"/>
          </a:p>
          <a:p>
            <a:pPr indent="-360490" lvl="0" marL="457200" rtl="0" algn="l">
              <a:spcBef>
                <a:spcPts val="1200"/>
              </a:spcBef>
              <a:spcAft>
                <a:spcPts val="0"/>
              </a:spcAft>
              <a:buSzPts val="2077"/>
              <a:buAutoNum type="arabicPeriod"/>
            </a:pPr>
            <a:r>
              <a:rPr b="1" lang="en" sz="2077"/>
              <a:t>Acrostic Poem </a:t>
            </a:r>
            <a:endParaRPr b="1" sz="2077"/>
          </a:p>
          <a:p>
            <a:pPr indent="-366840" lvl="0" marL="914400" rtl="0" algn="l">
              <a:spcBef>
                <a:spcPts val="0"/>
              </a:spcBef>
              <a:spcAft>
                <a:spcPts val="0"/>
              </a:spcAft>
              <a:buSzPts val="2177"/>
              <a:buChar char="●"/>
            </a:pPr>
            <a:r>
              <a:rPr lang="en" sz="2177"/>
              <a:t>Have students shout out seven letters and avoid using less </a:t>
            </a:r>
            <a:r>
              <a:rPr lang="en" sz="2177"/>
              <a:t>commonly</a:t>
            </a:r>
            <a:r>
              <a:rPr lang="en" sz="2177"/>
              <a:t> used </a:t>
            </a:r>
            <a:r>
              <a:rPr lang="en" sz="2177"/>
              <a:t>letters</a:t>
            </a:r>
            <a:r>
              <a:rPr lang="en" sz="2177"/>
              <a:t> such as Q,X, and Z. Group the letters into two groups.  </a:t>
            </a:r>
            <a:endParaRPr sz="2177"/>
          </a:p>
          <a:p>
            <a:pPr indent="-366840" lvl="0" marL="914400" rtl="0" algn="l">
              <a:spcBef>
                <a:spcPts val="0"/>
              </a:spcBef>
              <a:spcAft>
                <a:spcPts val="0"/>
              </a:spcAft>
              <a:buSzPts val="2177"/>
              <a:buChar char="●"/>
            </a:pPr>
            <a:r>
              <a:rPr lang="en" sz="2177"/>
              <a:t>Have students create poems using the letter provided as the first letter of each line.</a:t>
            </a:r>
            <a:endParaRPr sz="2177"/>
          </a:p>
          <a:p>
            <a:pPr indent="0" lvl="0" marL="45720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5"/>
          <p:cNvSpPr txBox="1"/>
          <p:nvPr>
            <p:ph type="title"/>
          </p:nvPr>
        </p:nvSpPr>
        <p:spPr>
          <a:xfrm>
            <a:off x="404650" y="305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620"/>
              <a:t>Would you rather? Acrostic Poem</a:t>
            </a:r>
            <a:endParaRPr sz="3620"/>
          </a:p>
        </p:txBody>
      </p:sp>
      <p:sp>
        <p:nvSpPr>
          <p:cNvPr id="121" name="Google Shape;121;p25"/>
          <p:cNvSpPr txBox="1"/>
          <p:nvPr>
            <p:ph idx="1" type="body"/>
          </p:nvPr>
        </p:nvSpPr>
        <p:spPr>
          <a:xfrm>
            <a:off x="311700" y="1152475"/>
            <a:ext cx="8520600" cy="3805200"/>
          </a:xfrm>
          <a:prstGeom prst="rect">
            <a:avLst/>
          </a:prstGeom>
        </p:spPr>
        <p:txBody>
          <a:bodyPr anchorCtr="0" anchor="t" bIns="91425" lIns="91425" spcFirstLastPara="1" rIns="91425" wrap="square" tIns="91425">
            <a:noAutofit/>
          </a:bodyPr>
          <a:lstStyle/>
          <a:p>
            <a:pPr indent="-436690" lvl="0" marL="457200" rtl="0" algn="l">
              <a:spcBef>
                <a:spcPts val="0"/>
              </a:spcBef>
              <a:spcAft>
                <a:spcPts val="0"/>
              </a:spcAft>
              <a:buSzPts val="3277"/>
              <a:buChar char="●"/>
            </a:pPr>
            <a:r>
              <a:rPr lang="en" sz="3277"/>
              <a:t>Connect the poem to the course content students are learning. </a:t>
            </a:r>
            <a:endParaRPr sz="3277"/>
          </a:p>
          <a:p>
            <a:pPr indent="-430340" lvl="0" marL="457200" rtl="0" algn="l">
              <a:spcBef>
                <a:spcPts val="0"/>
              </a:spcBef>
              <a:spcAft>
                <a:spcPts val="0"/>
              </a:spcAft>
              <a:buSzPts val="3177"/>
              <a:buChar char="●"/>
            </a:pPr>
            <a:r>
              <a:rPr lang="en" sz="3177"/>
              <a:t>No rhyming or poetic protocols needed</a:t>
            </a:r>
            <a:endParaRPr sz="3177"/>
          </a:p>
          <a:p>
            <a:pPr indent="-436690" lvl="0" marL="457200" rtl="0" algn="l">
              <a:spcBef>
                <a:spcPts val="0"/>
              </a:spcBef>
              <a:spcAft>
                <a:spcPts val="0"/>
              </a:spcAft>
              <a:buSzPts val="3277"/>
              <a:buChar char="●"/>
            </a:pPr>
            <a:r>
              <a:rPr lang="en" sz="3277"/>
              <a:t>Two stanzas </a:t>
            </a:r>
            <a:endParaRPr sz="3277"/>
          </a:p>
          <a:p>
            <a:pPr indent="0" lvl="0" marL="0" rtl="0" algn="l">
              <a:spcBef>
                <a:spcPts val="1200"/>
              </a:spcBef>
              <a:spcAft>
                <a:spcPts val="0"/>
              </a:spcAft>
              <a:buNone/>
            </a:pPr>
            <a:r>
              <a:t/>
            </a:r>
            <a:endParaRPr sz="3277"/>
          </a:p>
          <a:p>
            <a:pPr indent="0" lvl="0" marL="457200" rtl="0" algn="l">
              <a:spcBef>
                <a:spcPts val="1200"/>
              </a:spcBef>
              <a:spcAft>
                <a:spcPts val="1200"/>
              </a:spcAft>
              <a:buNone/>
            </a:pPr>
            <a:r>
              <a:t/>
            </a:r>
            <a:endParaRPr/>
          </a:p>
        </p:txBody>
      </p:sp>
      <p:pic>
        <p:nvPicPr>
          <p:cNvPr id="122" name="Google Shape;122;p25"/>
          <p:cNvPicPr preferRelativeResize="0"/>
          <p:nvPr/>
        </p:nvPicPr>
        <p:blipFill>
          <a:blip r:embed="rId3">
            <a:alphaModFix/>
          </a:blip>
          <a:stretch>
            <a:fillRect/>
          </a:stretch>
        </p:blipFill>
        <p:spPr>
          <a:xfrm>
            <a:off x="4765925" y="2863625"/>
            <a:ext cx="3555198" cy="21605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020"/>
              <a:t>Challenge by Teams</a:t>
            </a:r>
            <a:endParaRPr sz="4020"/>
          </a:p>
        </p:txBody>
      </p:sp>
      <p:sp>
        <p:nvSpPr>
          <p:cNvPr id="128" name="Google Shape;128;p26"/>
          <p:cNvSpPr txBox="1"/>
          <p:nvPr/>
        </p:nvSpPr>
        <p:spPr>
          <a:xfrm>
            <a:off x="444050" y="1361725"/>
            <a:ext cx="5151000" cy="2878200"/>
          </a:xfrm>
          <a:prstGeom prst="rect">
            <a:avLst/>
          </a:prstGeom>
          <a:noFill/>
          <a:ln>
            <a:noFill/>
          </a:ln>
        </p:spPr>
        <p:txBody>
          <a:bodyPr anchorCtr="0" anchor="t" bIns="91425" lIns="91425" spcFirstLastPara="1" rIns="91425" wrap="square" tIns="91425">
            <a:spAutoFit/>
          </a:bodyPr>
          <a:lstStyle/>
          <a:p>
            <a:pPr indent="-374650" lvl="0" marL="457200" rtl="0" algn="l">
              <a:spcBef>
                <a:spcPts val="0"/>
              </a:spcBef>
              <a:spcAft>
                <a:spcPts val="0"/>
              </a:spcAft>
              <a:buSzPts val="2300"/>
              <a:buChar char="●"/>
            </a:pPr>
            <a:r>
              <a:rPr lang="en" sz="2300"/>
              <a:t>Attendance points</a:t>
            </a:r>
            <a:endParaRPr sz="2300"/>
          </a:p>
          <a:p>
            <a:pPr indent="-374650" lvl="0" marL="457200" rtl="0" algn="l">
              <a:spcBef>
                <a:spcPts val="0"/>
              </a:spcBef>
              <a:spcAft>
                <a:spcPts val="0"/>
              </a:spcAft>
              <a:buSzPts val="2300"/>
              <a:buChar char="●"/>
            </a:pPr>
            <a:r>
              <a:rPr lang="en" sz="2300"/>
              <a:t>Group Brainstorm (most ideas, most unique ideas)</a:t>
            </a:r>
            <a:endParaRPr sz="2300"/>
          </a:p>
          <a:p>
            <a:pPr indent="-374650" lvl="0" marL="457200" rtl="0" algn="l">
              <a:spcBef>
                <a:spcPts val="0"/>
              </a:spcBef>
              <a:spcAft>
                <a:spcPts val="0"/>
              </a:spcAft>
              <a:buSzPts val="2300"/>
              <a:buChar char="●"/>
            </a:pPr>
            <a:r>
              <a:rPr lang="en" sz="2300"/>
              <a:t>“Engineering” or “Minute to Win It” activities</a:t>
            </a:r>
            <a:endParaRPr sz="2300"/>
          </a:p>
          <a:p>
            <a:pPr indent="-374650" lvl="0" marL="457200" rtl="0" algn="l">
              <a:spcBef>
                <a:spcPts val="0"/>
              </a:spcBef>
              <a:spcAft>
                <a:spcPts val="0"/>
              </a:spcAft>
              <a:buSzPts val="2300"/>
              <a:buChar char="●"/>
            </a:pPr>
            <a:r>
              <a:rPr lang="en" sz="2300"/>
              <a:t>Prizes each week/month for winners</a:t>
            </a:r>
            <a:endParaRPr sz="2300"/>
          </a:p>
          <a:p>
            <a:pPr indent="0" lvl="0" marL="0" rtl="0" algn="l">
              <a:spcBef>
                <a:spcPts val="0"/>
              </a:spcBef>
              <a:spcAft>
                <a:spcPts val="0"/>
              </a:spcAft>
              <a:buNone/>
            </a:pPr>
            <a:r>
              <a:t/>
            </a:r>
            <a:endParaRPr/>
          </a:p>
        </p:txBody>
      </p:sp>
      <p:pic>
        <p:nvPicPr>
          <p:cNvPr id="129" name="Google Shape;129;p26"/>
          <p:cNvPicPr preferRelativeResize="0"/>
          <p:nvPr/>
        </p:nvPicPr>
        <p:blipFill>
          <a:blip r:embed="rId3">
            <a:alphaModFix/>
          </a:blip>
          <a:stretch>
            <a:fillRect/>
          </a:stretch>
        </p:blipFill>
        <p:spPr>
          <a:xfrm>
            <a:off x="5721575" y="1361725"/>
            <a:ext cx="3325398" cy="24940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Ideas from PCAD Attendees	</a:t>
            </a:r>
            <a:endParaRPr/>
          </a:p>
        </p:txBody>
      </p:sp>
      <p:sp>
        <p:nvSpPr>
          <p:cNvPr id="135" name="Google Shape;135;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“Cocktail Party” as personalities within a lesson. (This idea came from Bridget Shee, who uses it for history, but could also be fun for an English or language class!)</a:t>
            </a:r>
            <a:endParaRPr/>
          </a:p>
          <a:p>
            <a:pPr indent="-342900" lvl="0" marL="457200" rtl="0" algn="l">
              <a:spcBef>
                <a:spcPts val="0"/>
              </a:spcBef>
              <a:spcAft>
                <a:spcPts val="0"/>
              </a:spcAft>
              <a:buSzPts val="1800"/>
              <a:buChar char="●"/>
            </a:pPr>
            <a:r>
              <a:rPr lang="en"/>
              <a:t>Variation on “Would you rather” - create a spectrum of agree/disagree and then fold the line for discussion. (This idea came from another group, but I believe I heard it came from Lance - I could see it work well for a wide range of classes!)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