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rme"/>
      <p:regular r:id="rId16"/>
    </p:embeddedFont>
    <p:embeddedFont>
      <p:font typeface="Proxima Nova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font" Target="fonts/Carm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e3a7d49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de3a7d49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10e35fd8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f10e35fd8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e3a7d4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de3a7d4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aa6037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91aa6037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a6037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91aa6037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e3a7d49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de3a7d49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e3a7d49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de3a7d49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11e66efd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911e66efd0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e3a7d49e_0_3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de3a7d49e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b="0" i="0" sz="1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1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b="0" i="0" sz="2800" u="none" cap="none" strike="noStrike">
                <a:solidFill>
                  <a:srgbClr val="1D75BC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8890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11"/>
              <a:buFont typeface="Proxima Nova"/>
              <a:buNone/>
              <a:defRPr b="0" i="0" sz="2200" u="none" cap="none" strike="noStrike">
                <a:solidFill>
                  <a:srgbClr val="3F4042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607"/>
              <a:buFont typeface="Proxima Nova"/>
              <a:buNone/>
              <a:defRPr b="0" i="0" sz="1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2902374" y="4964036"/>
            <a:ext cx="14589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rme"/>
              <a:buNone/>
              <a:defRPr b="0" i="0" sz="8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76200" lvl="1" marL="177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520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19100" lvl="5" marL="863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1028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1206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4873433" y="4964036"/>
            <a:ext cx="10596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rme"/>
              <a:buNone/>
              <a:defRPr b="0" i="0" sz="800" u="sng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76200" lvl="1" marL="177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520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19100" lvl="5" marL="863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1028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1206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05833" y="4853558"/>
            <a:ext cx="15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b="0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None/>
              <a:defRPr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9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9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3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429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0" i="0" sz="4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b="0" i="0" sz="4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3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177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520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863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1028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1206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Proxima Nova"/>
              <a:buNone/>
              <a:defRPr b="0" i="0" sz="2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60349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60349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60349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60349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60349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60349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60349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60349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5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s://admin.panoramaed.com/everett/survey/demo_templates/123548?administration_id=75298&amp;term_id=0" TargetMode="External"/><Relationship Id="rId5" Type="http://schemas.openxmlformats.org/officeDocument/2006/relationships/hyperlink" Target="https://admin.panoramaed.com/everett/survey/demo_templates/123547?administration_id=75298&amp;term_id=0" TargetMode="External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academy.panoramaed.com/article/690-survey-taking-help-for-students" TargetMode="External"/><Relationship Id="rId10" Type="http://schemas.openxmlformats.org/officeDocument/2006/relationships/hyperlink" Target="https://academy.panoramaed.com/article/690-survey-taking-help-for-students" TargetMode="External"/><Relationship Id="rId13" Type="http://schemas.openxmlformats.org/officeDocument/2006/relationships/hyperlink" Target="https://panoramaed.wistia.com/medias/p8itnicskl" TargetMode="External"/><Relationship Id="rId12" Type="http://schemas.openxmlformats.org/officeDocument/2006/relationships/hyperlink" Target="https://panoramaed.wistia.com/medias/53j8w059k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hyperlink" Target="https://docs.google.com/presentation/d/11iaiV6w06aj-hrAX_3quEpGKxrblcCmPqYrVlcmT5Wo/edit#slide=id.p1" TargetMode="External"/><Relationship Id="rId9" Type="http://schemas.openxmlformats.org/officeDocument/2006/relationships/hyperlink" Target="https://docs.google.com/presentation/d/1GyT4RTGktChRUCWZiEXmOoWbobPxe0NvGfqxiAixbng/edit#slide=id.g1f33d602fc_0_122" TargetMode="External"/><Relationship Id="rId5" Type="http://schemas.openxmlformats.org/officeDocument/2006/relationships/hyperlink" Target="https://docs.google.com/presentation/d/11AEBFcvNM3mw20RKLVYnzFDkQFuAdl8X1FaZyFlzGKA/edit#slide=id.p1" TargetMode="External"/><Relationship Id="rId6" Type="http://schemas.openxmlformats.org/officeDocument/2006/relationships/hyperlink" Target="https://docs.google.com/document/d/1Gb6MPWzDCt2DmNlqT1UJCQQ8c0JUt9H-xZPMXHuDbAc/edit" TargetMode="External"/><Relationship Id="rId7" Type="http://schemas.openxmlformats.org/officeDocument/2006/relationships/hyperlink" Target="https://docs.google.com/document/d/106VnXXNa7_Atyc5oClNwHNUHTtpgKbDGkLQPskPdnAo/edit" TargetMode="External"/><Relationship Id="rId8" Type="http://schemas.openxmlformats.org/officeDocument/2006/relationships/hyperlink" Target="https://docs.google.com/document/d/1AWSzLR764WnJWxTsSvXvQs0uNGluDY4pTCncPJ1Qkpw/ed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9" y="3"/>
            <a:ext cx="9144000" cy="5143500"/>
          </a:xfrm>
          <a:prstGeom prst="rect">
            <a:avLst/>
          </a:prstGeom>
          <a:solidFill>
            <a:srgbClr val="1D75BC">
              <a:alpha val="6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9959" y="1504887"/>
            <a:ext cx="9044100" cy="3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</a:pPr>
            <a:r>
              <a:rPr b="1" lang="en" sz="2700">
                <a:solidFill>
                  <a:srgbClr val="FFFFFF"/>
                </a:solidFill>
              </a:rPr>
              <a:t>Survey Coordinator Toolkit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Proxima Nova"/>
              <a:buNone/>
            </a:pPr>
            <a:r>
              <a:rPr lang="en">
                <a:solidFill>
                  <a:srgbClr val="FFFFFF"/>
                </a:solidFill>
              </a:rPr>
              <a:t>Administering Surveys with</a:t>
            </a:r>
            <a:r>
              <a:rPr i="0" lang="en" sz="1800" u="none" cap="none" strike="noStrike">
                <a:solidFill>
                  <a:srgbClr val="FFFFFF"/>
                </a:solidFill>
              </a:rPr>
              <a:t> Panorama Education</a:t>
            </a:r>
            <a:br>
              <a:rPr i="0" lang="en" sz="1800" u="none" cap="none" strike="noStrike">
                <a:solidFill>
                  <a:srgbClr val="FFFFFF"/>
                </a:solidFill>
              </a:rPr>
            </a:br>
            <a:endParaRPr i="0" sz="1500" u="none" cap="none" strike="noStrike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2665" y="604075"/>
            <a:ext cx="1124394" cy="688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5"/>
          <p:cNvCxnSpPr/>
          <p:nvPr/>
        </p:nvCxnSpPr>
        <p:spPr>
          <a:xfrm>
            <a:off x="1792595" y="2726603"/>
            <a:ext cx="5558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/>
        </p:nvSpPr>
        <p:spPr>
          <a:xfrm>
            <a:off x="298750" y="353075"/>
            <a:ext cx="74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What if I have future questions?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3" name="Google Shape;203;p3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316550" y="1049250"/>
            <a:ext cx="855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Don’t hesitate to reach out with any questions or concerns!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316550" y="1694100"/>
            <a:ext cx="81117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Panorama Support Desk Email:</a:t>
            </a:r>
            <a:endParaRPr b="1"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support+everett@panoramaed.com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What are we surveying students?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" name="Google Shape;108;p2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 rot="10800000">
            <a:off x="428500" y="1093675"/>
            <a:ext cx="1579500" cy="3887400"/>
          </a:xfrm>
          <a:prstGeom prst="rect">
            <a:avLst/>
          </a:prstGeom>
          <a:solidFill>
            <a:srgbClr val="70A4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588922" y="2959900"/>
            <a:ext cx="125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SAMPLE SURVEYS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6930950" y="1271050"/>
            <a:ext cx="1900200" cy="1520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Click below to see sample surveys:</a:t>
            </a:r>
            <a:br>
              <a:rPr lang="en" sz="1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3-5 SEL</a:t>
            </a:r>
            <a:br>
              <a:rPr lang="en"/>
            </a:b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6-12 SEL</a:t>
            </a:r>
            <a:r>
              <a:rPr lang="en" sz="1200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"/>
            </a:br>
            <a:endParaRPr sz="1200" u="sng">
              <a:solidFill>
                <a:schemeClr val="hlink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2452750" y="2141805"/>
            <a:ext cx="31692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SEL Survey: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Self-Management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Social Awareness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Growth Mindset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Emotion Regulation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Student Relationships 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Sense of Belonging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Cultural Awareness and Action (6-12)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5788" y="3375775"/>
            <a:ext cx="2328932" cy="16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>
            <a:off x="6812063" y="2791325"/>
            <a:ext cx="2124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SEL Translations</a:t>
            </a:r>
            <a:endParaRPr i="1"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How will students take the survey?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2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316550" y="1049250"/>
            <a:ext cx="855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Students will take the survey during class. Please plan to allocate one class period to this effort.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7"/>
          <p:cNvSpPr/>
          <p:nvPr/>
        </p:nvSpPr>
        <p:spPr>
          <a:xfrm rot="10800000">
            <a:off x="428500" y="1868025"/>
            <a:ext cx="1579500" cy="3134700"/>
          </a:xfrm>
          <a:prstGeom prst="rect">
            <a:avLst/>
          </a:prstGeom>
          <a:solidFill>
            <a:srgbClr val="70A4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588922" y="2959900"/>
            <a:ext cx="125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TAKING THE SURVEY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2203500" y="1867900"/>
            <a:ext cx="494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❏"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will go to: </a:t>
            </a:r>
            <a:r>
              <a:rPr b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surveys.panoramaed.com/everett</a:t>
            </a:r>
            <a:endParaRPr b="1"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2203500" y="2616775"/>
            <a:ext cx="49434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❏"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will enter their </a:t>
            </a:r>
            <a:r>
              <a:rPr b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ID number </a:t>
            </a: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 their access code. Students will then see a list of the survey(s) they need to take.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2203500" y="3623025"/>
            <a:ext cx="51402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❏"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will hit the blue “Submit” button to enter their survey. If they do not hit this, their responses will not be saved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Student Survey Log In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4" name="Google Shape;134;p2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5" name="Google Shape;1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63" y="1417024"/>
            <a:ext cx="8171023" cy="334615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8"/>
          <p:cNvSpPr/>
          <p:nvPr/>
        </p:nvSpPr>
        <p:spPr>
          <a:xfrm>
            <a:off x="2309200" y="1634875"/>
            <a:ext cx="2467500" cy="769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457200" y="914400"/>
            <a:ext cx="47766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surveys.panoramaed.com/everett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Survey Taking Experience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4" name="Google Shape;144;p2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2226" y="1155900"/>
            <a:ext cx="4173300" cy="2831700"/>
          </a:xfrm>
          <a:prstGeom prst="rect">
            <a:avLst/>
          </a:prstGeom>
          <a:noFill/>
          <a:ln>
            <a:noFill/>
          </a:ln>
          <a:effectLst>
            <a:outerShdw blurRad="101600" rotWithShape="0" dir="2700000" dist="38100">
              <a:srgbClr val="CCCCCC"/>
            </a:outerShdw>
          </a:effectLst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3837" y="2348560"/>
            <a:ext cx="1314000" cy="265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788"/>
                </a:lnTo>
                <a:lnTo>
                  <a:pt x="0" y="15583"/>
                </a:lnTo>
                <a:lnTo>
                  <a:pt x="483" y="15294"/>
                </a:lnTo>
                <a:lnTo>
                  <a:pt x="972" y="15005"/>
                </a:lnTo>
                <a:lnTo>
                  <a:pt x="1055" y="10994"/>
                </a:lnTo>
                <a:lnTo>
                  <a:pt x="1144" y="6983"/>
                </a:lnTo>
                <a:lnTo>
                  <a:pt x="1711" y="6122"/>
                </a:lnTo>
                <a:cubicBezTo>
                  <a:pt x="2733" y="4588"/>
                  <a:pt x="3838" y="3666"/>
                  <a:pt x="5933" y="2605"/>
                </a:cubicBezTo>
                <a:cubicBezTo>
                  <a:pt x="7466" y="1827"/>
                  <a:pt x="8205" y="1538"/>
                  <a:pt x="9872" y="1072"/>
                </a:cubicBezTo>
                <a:cubicBezTo>
                  <a:pt x="11033" y="750"/>
                  <a:pt x="14277" y="166"/>
                  <a:pt x="15433" y="72"/>
                </a:cubicBezTo>
                <a:cubicBezTo>
                  <a:pt x="15711" y="50"/>
                  <a:pt x="12355" y="22"/>
                  <a:pt x="7972" y="16"/>
                </a:cubicBezTo>
                <a:lnTo>
                  <a:pt x="0" y="0"/>
                </a:lnTo>
                <a:close/>
                <a:moveTo>
                  <a:pt x="120000" y="0"/>
                </a:moveTo>
                <a:lnTo>
                  <a:pt x="112227" y="5"/>
                </a:lnTo>
                <a:lnTo>
                  <a:pt x="104472" y="11"/>
                </a:lnTo>
                <a:lnTo>
                  <a:pt x="105938" y="200"/>
                </a:lnTo>
                <a:cubicBezTo>
                  <a:pt x="109288" y="638"/>
                  <a:pt x="111377" y="1205"/>
                  <a:pt x="113800" y="2333"/>
                </a:cubicBezTo>
                <a:cubicBezTo>
                  <a:pt x="116500" y="3588"/>
                  <a:pt x="118150" y="4994"/>
                  <a:pt x="118933" y="6727"/>
                </a:cubicBezTo>
                <a:cubicBezTo>
                  <a:pt x="119238" y="7394"/>
                  <a:pt x="119277" y="8488"/>
                  <a:pt x="119333" y="16466"/>
                </a:cubicBezTo>
                <a:cubicBezTo>
                  <a:pt x="119366" y="21411"/>
                  <a:pt x="119433" y="25511"/>
                  <a:pt x="119483" y="25583"/>
                </a:cubicBezTo>
                <a:cubicBezTo>
                  <a:pt x="119944" y="26211"/>
                  <a:pt x="120000" y="24944"/>
                  <a:pt x="120000" y="12855"/>
                </a:cubicBezTo>
                <a:lnTo>
                  <a:pt x="120000" y="0"/>
                </a:lnTo>
                <a:close/>
                <a:moveTo>
                  <a:pt x="60033" y="1005"/>
                </a:moveTo>
                <a:cubicBezTo>
                  <a:pt x="23222" y="1005"/>
                  <a:pt x="16461" y="1027"/>
                  <a:pt x="15194" y="1150"/>
                </a:cubicBezTo>
                <a:cubicBezTo>
                  <a:pt x="9305" y="1716"/>
                  <a:pt x="4461" y="4111"/>
                  <a:pt x="3333" y="7011"/>
                </a:cubicBezTo>
                <a:cubicBezTo>
                  <a:pt x="2894" y="8133"/>
                  <a:pt x="2905" y="111950"/>
                  <a:pt x="3344" y="113072"/>
                </a:cubicBezTo>
                <a:cubicBezTo>
                  <a:pt x="4072" y="114955"/>
                  <a:pt x="6605" y="116777"/>
                  <a:pt x="9950" y="117833"/>
                </a:cubicBezTo>
                <a:cubicBezTo>
                  <a:pt x="11544" y="118338"/>
                  <a:pt x="13750" y="118788"/>
                  <a:pt x="15127" y="118894"/>
                </a:cubicBezTo>
                <a:cubicBezTo>
                  <a:pt x="15688" y="118933"/>
                  <a:pt x="36244" y="118961"/>
                  <a:pt x="60816" y="118955"/>
                </a:cubicBezTo>
                <a:cubicBezTo>
                  <a:pt x="96322" y="118944"/>
                  <a:pt x="105633" y="118916"/>
                  <a:pt x="106233" y="118811"/>
                </a:cubicBezTo>
                <a:cubicBezTo>
                  <a:pt x="107000" y="118683"/>
                  <a:pt x="109561" y="118094"/>
                  <a:pt x="110461" y="117838"/>
                </a:cubicBezTo>
                <a:cubicBezTo>
                  <a:pt x="111366" y="117583"/>
                  <a:pt x="113500" y="116577"/>
                  <a:pt x="114372" y="115994"/>
                </a:cubicBezTo>
                <a:cubicBezTo>
                  <a:pt x="115611" y="115172"/>
                  <a:pt x="116305" y="114450"/>
                  <a:pt x="116866" y="113388"/>
                </a:cubicBezTo>
                <a:lnTo>
                  <a:pt x="117361" y="112444"/>
                </a:lnTo>
                <a:lnTo>
                  <a:pt x="117361" y="60005"/>
                </a:lnTo>
                <a:lnTo>
                  <a:pt x="117361" y="7572"/>
                </a:lnTo>
                <a:lnTo>
                  <a:pt x="116922" y="6722"/>
                </a:lnTo>
                <a:cubicBezTo>
                  <a:pt x="116144" y="5194"/>
                  <a:pt x="114583" y="3894"/>
                  <a:pt x="112344" y="2922"/>
                </a:cubicBezTo>
                <a:cubicBezTo>
                  <a:pt x="110138" y="1961"/>
                  <a:pt x="107455" y="1316"/>
                  <a:pt x="104833" y="1116"/>
                </a:cubicBezTo>
                <a:cubicBezTo>
                  <a:pt x="103794" y="1038"/>
                  <a:pt x="90788" y="1005"/>
                  <a:pt x="60033" y="1005"/>
                </a:cubicBezTo>
                <a:close/>
                <a:moveTo>
                  <a:pt x="0" y="19988"/>
                </a:moveTo>
                <a:lnTo>
                  <a:pt x="0" y="69994"/>
                </a:lnTo>
                <a:lnTo>
                  <a:pt x="0" y="120000"/>
                </a:lnTo>
                <a:lnTo>
                  <a:pt x="7972" y="119983"/>
                </a:lnTo>
                <a:cubicBezTo>
                  <a:pt x="12355" y="119977"/>
                  <a:pt x="15711" y="119950"/>
                  <a:pt x="15433" y="119927"/>
                </a:cubicBezTo>
                <a:cubicBezTo>
                  <a:pt x="14277" y="119833"/>
                  <a:pt x="11033" y="119244"/>
                  <a:pt x="9872" y="118922"/>
                </a:cubicBezTo>
                <a:cubicBezTo>
                  <a:pt x="8205" y="118455"/>
                  <a:pt x="7466" y="118172"/>
                  <a:pt x="5933" y="117388"/>
                </a:cubicBezTo>
                <a:cubicBezTo>
                  <a:pt x="3850" y="116333"/>
                  <a:pt x="2755" y="115427"/>
                  <a:pt x="1694" y="113872"/>
                </a:cubicBezTo>
                <a:lnTo>
                  <a:pt x="1116" y="113016"/>
                </a:lnTo>
                <a:lnTo>
                  <a:pt x="1066" y="79211"/>
                </a:lnTo>
                <a:cubicBezTo>
                  <a:pt x="1011" y="45594"/>
                  <a:pt x="1011" y="45388"/>
                  <a:pt x="611" y="45283"/>
                </a:cubicBezTo>
                <a:cubicBezTo>
                  <a:pt x="216" y="45183"/>
                  <a:pt x="200" y="45066"/>
                  <a:pt x="200" y="40972"/>
                </a:cubicBezTo>
                <a:cubicBezTo>
                  <a:pt x="200" y="36861"/>
                  <a:pt x="211" y="36755"/>
                  <a:pt x="611" y="36650"/>
                </a:cubicBezTo>
                <a:cubicBezTo>
                  <a:pt x="977" y="36555"/>
                  <a:pt x="1016" y="36438"/>
                  <a:pt x="1016" y="35455"/>
                </a:cubicBezTo>
                <a:cubicBezTo>
                  <a:pt x="1016" y="34450"/>
                  <a:pt x="983" y="34361"/>
                  <a:pt x="611" y="34316"/>
                </a:cubicBezTo>
                <a:cubicBezTo>
                  <a:pt x="211" y="34261"/>
                  <a:pt x="200" y="34177"/>
                  <a:pt x="200" y="30038"/>
                </a:cubicBezTo>
                <a:cubicBezTo>
                  <a:pt x="200" y="25916"/>
                  <a:pt x="211" y="25811"/>
                  <a:pt x="611" y="25711"/>
                </a:cubicBezTo>
                <a:cubicBezTo>
                  <a:pt x="1000" y="25605"/>
                  <a:pt x="1016" y="25500"/>
                  <a:pt x="1016" y="23050"/>
                </a:cubicBezTo>
                <a:lnTo>
                  <a:pt x="1016" y="20494"/>
                </a:lnTo>
                <a:lnTo>
                  <a:pt x="505" y="20244"/>
                </a:lnTo>
                <a:lnTo>
                  <a:pt x="0" y="19988"/>
                </a:lnTo>
                <a:close/>
                <a:moveTo>
                  <a:pt x="119694" y="34344"/>
                </a:moveTo>
                <a:cubicBezTo>
                  <a:pt x="119427" y="34344"/>
                  <a:pt x="119388" y="38905"/>
                  <a:pt x="119333" y="73483"/>
                </a:cubicBezTo>
                <a:cubicBezTo>
                  <a:pt x="119277" y="108088"/>
                  <a:pt x="119227" y="112694"/>
                  <a:pt x="118950" y="113266"/>
                </a:cubicBezTo>
                <a:cubicBezTo>
                  <a:pt x="118572" y="114072"/>
                  <a:pt x="117411" y="115533"/>
                  <a:pt x="117027" y="115688"/>
                </a:cubicBezTo>
                <a:cubicBezTo>
                  <a:pt x="116872" y="115755"/>
                  <a:pt x="116755" y="115844"/>
                  <a:pt x="116755" y="115900"/>
                </a:cubicBezTo>
                <a:cubicBezTo>
                  <a:pt x="116755" y="116066"/>
                  <a:pt x="115183" y="117027"/>
                  <a:pt x="113983" y="117600"/>
                </a:cubicBezTo>
                <a:cubicBezTo>
                  <a:pt x="111433" y="118800"/>
                  <a:pt x="108844" y="119483"/>
                  <a:pt x="105277" y="119888"/>
                </a:cubicBezTo>
                <a:cubicBezTo>
                  <a:pt x="104733" y="119950"/>
                  <a:pt x="107011" y="119977"/>
                  <a:pt x="112227" y="119983"/>
                </a:cubicBezTo>
                <a:lnTo>
                  <a:pt x="120000" y="120000"/>
                </a:lnTo>
                <a:lnTo>
                  <a:pt x="120000" y="77166"/>
                </a:lnTo>
                <a:cubicBezTo>
                  <a:pt x="120000" y="39311"/>
                  <a:pt x="119961" y="34344"/>
                  <a:pt x="119694" y="34344"/>
                </a:cubicBezTo>
                <a:close/>
              </a:path>
            </a:pathLst>
          </a:custGeom>
          <a:noFill/>
          <a:ln>
            <a:noFill/>
          </a:ln>
          <a:effectLst>
            <a:outerShdw blurRad="101600" rotWithShape="0" dir="2700000" dist="38100">
              <a:srgbClr val="CCCCCC"/>
            </a:outerShdw>
          </a:effectLst>
        </p:spPr>
      </p:pic>
      <p:pic>
        <p:nvPicPr>
          <p:cNvPr id="148" name="Google Shape;1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325" y="1155900"/>
            <a:ext cx="4032000" cy="2831700"/>
          </a:xfrm>
          <a:prstGeom prst="rect">
            <a:avLst/>
          </a:prstGeom>
          <a:noFill/>
          <a:ln>
            <a:noFill/>
          </a:ln>
          <a:effectLst>
            <a:outerShdw blurRad="101600" rotWithShape="0" dir="2700000" dist="38100">
              <a:srgbClr val="CCCCCC"/>
            </a:outerShdw>
          </a:effectLst>
        </p:spPr>
      </p:pic>
      <p:pic>
        <p:nvPicPr>
          <p:cNvPr id="149" name="Google Shape;14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769" y="1426568"/>
            <a:ext cx="3889030" cy="236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1784750" y="1474675"/>
            <a:ext cx="2045100" cy="5079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Students can access other languages here</a:t>
            </a:r>
            <a:endParaRPr b="1"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9"/>
          <p:cNvSpPr/>
          <p:nvPr/>
        </p:nvSpPr>
        <p:spPr>
          <a:xfrm rot="6836585">
            <a:off x="1440292" y="1555978"/>
            <a:ext cx="269818" cy="338720"/>
          </a:xfrm>
          <a:prstGeom prst="downArrow">
            <a:avLst>
              <a:gd fmla="val 50000" name="adj1"/>
              <a:gd fmla="val 53493" name="adj2"/>
            </a:avLst>
          </a:prstGeom>
          <a:solidFill>
            <a:srgbClr val="92D05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/>
        </p:nvSpPr>
        <p:spPr>
          <a:xfrm>
            <a:off x="6010575" y="1398475"/>
            <a:ext cx="923700" cy="3663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Or </a:t>
            </a: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here</a:t>
            </a:r>
            <a:endParaRPr b="1"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9"/>
          <p:cNvSpPr/>
          <p:nvPr/>
        </p:nvSpPr>
        <p:spPr>
          <a:xfrm rot="6836585">
            <a:off x="5631292" y="1327378"/>
            <a:ext cx="269818" cy="338720"/>
          </a:xfrm>
          <a:prstGeom prst="downArrow">
            <a:avLst>
              <a:gd fmla="val 50000" name="adj1"/>
              <a:gd fmla="val 53493" name="adj2"/>
            </a:avLst>
          </a:prstGeom>
          <a:solidFill>
            <a:srgbClr val="92D05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0096" y="1304725"/>
            <a:ext cx="664897" cy="1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298750" y="353075"/>
            <a:ext cx="74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How do I support students taking the survey?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0" name="Google Shape;160;p3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316550" y="896850"/>
            <a:ext cx="855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The resources below provide detailed information about how to support students taking the survey.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30"/>
          <p:cNvSpPr/>
          <p:nvPr/>
        </p:nvSpPr>
        <p:spPr>
          <a:xfrm rot="10800000">
            <a:off x="428500" y="1562075"/>
            <a:ext cx="1579500" cy="3168600"/>
          </a:xfrm>
          <a:prstGeom prst="rect">
            <a:avLst/>
          </a:prstGeom>
          <a:solidFill>
            <a:srgbClr val="70A4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588922" y="2731300"/>
            <a:ext cx="125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rme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RESOURCES</a:t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6215300" y="3195225"/>
            <a:ext cx="2838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Mini Vocabulary Lessons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◆"/>
            </a:pPr>
            <a:r>
              <a:rPr lang="en" sz="15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English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◆"/>
            </a:pPr>
            <a:r>
              <a:rPr lang="en" sz="15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English &amp; Spanish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3270300" y="1485875"/>
            <a:ext cx="4521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Detailed Proctor Guide for Student Survey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Proxima Nova"/>
                <a:ea typeface="Proxima Nova"/>
                <a:cs typeface="Proxima Nova"/>
                <a:sym typeface="Proxima Nova"/>
              </a:rPr>
              <a:t>(best for synchronous surveys live with a teacher)</a:t>
            </a:r>
            <a:endParaRPr i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◆"/>
            </a:pPr>
            <a:r>
              <a:rPr lang="en" sz="15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English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(in person)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◆"/>
            </a:pPr>
            <a:r>
              <a:rPr lang="en" sz="15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English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(distance learning)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◆"/>
            </a:pPr>
            <a:r>
              <a:rPr lang="en" sz="15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Spanish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roxima Nova"/>
              <a:buChar char="◆"/>
            </a:pPr>
            <a:r>
              <a:rPr lang="en" sz="15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Everett Student Survey Taking Slides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2127300" y="2867025"/>
            <a:ext cx="39687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Brief Videos outlining Student Survey Taking</a:t>
            </a:r>
            <a:r>
              <a:rPr lang="en" sz="15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in English and Spanish</a:t>
            </a:r>
            <a:r>
              <a:rPr lang="en"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(best for asynchronous surveys as independent assignments</a:t>
            </a:r>
            <a:r>
              <a:rPr i="1" lang="en" sz="1100">
                <a:latin typeface="Proxima Nova"/>
                <a:ea typeface="Proxima Nova"/>
                <a:cs typeface="Proxima Nova"/>
                <a:sym typeface="Proxima Nova"/>
              </a:rPr>
              <a:t>;</a:t>
            </a:r>
            <a:r>
              <a:rPr i="1"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need to make sure students know survey url and their student ID)</a:t>
            </a:r>
            <a:br>
              <a:rPr i="1" lang="en" sz="1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i="1" sz="1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◆"/>
            </a:pPr>
            <a:r>
              <a:rPr i="1" lang="en" sz="13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 Video Direct Link</a:t>
            </a:r>
            <a:endParaRPr i="1"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◆"/>
            </a:pPr>
            <a:r>
              <a:rPr i="1" lang="en" sz="13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Spanish Video Direct Link</a:t>
            </a:r>
            <a:endParaRPr i="1" sz="15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298750" y="353075"/>
            <a:ext cx="74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How do I track response rates?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3" name="Google Shape;173;p3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316550" y="1049250"/>
            <a:ext cx="855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Below are brief descriptions of how to track student response rates. You can log in to access the response rates at secure.panoramaed.com/everett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276125" y="1844125"/>
            <a:ext cx="3750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 to </a:t>
            </a:r>
            <a:r>
              <a:rPr b="1"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secure.panoramaed.com/everett</a:t>
            </a:r>
            <a:b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b="1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Response Rates Dashboard</a:t>
            </a:r>
            <a:r>
              <a:rPr b="0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track how many students have completed the survey online.</a:t>
            </a:r>
            <a:endParaRPr b="0" i="0" sz="1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Completion Lists</a:t>
            </a:r>
            <a:r>
              <a:rPr b="0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see who has/hasn’t submitted a survey, and encourage specific </a:t>
            </a: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</a:t>
            </a:r>
            <a:r>
              <a:rPr b="0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b="0" i="0" lang="en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! </a:t>
            </a:r>
            <a:endParaRPr b="0" i="0" sz="1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800" y="1687464"/>
            <a:ext cx="4787348" cy="3001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298750" y="353075"/>
            <a:ext cx="74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How do I Access Completion Lists?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(for student surveys)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3" name="Google Shape;183;p3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295725" y="1095925"/>
            <a:ext cx="30285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1: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Log in to Panorama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2: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on “Response Rates” 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3: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“Download” button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4: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which completion list to download (for example, Student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Culture/Climate Survey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5: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Wait for file to download (may take a minute or so!)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6: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Open file from downloads folder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7: </a:t>
            </a:r>
            <a:r>
              <a:rPr b="0" i="0" lang="en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Filter Column “Survey Completed” for ‘FALSE’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600" y="3343900"/>
            <a:ext cx="5196775" cy="15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1875" y="1011542"/>
            <a:ext cx="3892451" cy="1034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1875" y="2177733"/>
            <a:ext cx="1871417" cy="1034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9" name="Google Shape;189;p32"/>
          <p:cNvCxnSpPr/>
          <p:nvPr/>
        </p:nvCxnSpPr>
        <p:spPr>
          <a:xfrm flipH="1" rot="10800000">
            <a:off x="2989525" y="4070804"/>
            <a:ext cx="4880700" cy="5004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b="1" lang="en" sz="2700">
                <a:latin typeface="Proxima Nova"/>
                <a:ea typeface="Proxima Nova"/>
                <a:cs typeface="Proxima Nova"/>
                <a:sym typeface="Proxima Nova"/>
              </a:rPr>
              <a:t>Frequently Asked Questions</a:t>
            </a:r>
            <a:endParaRPr b="1" i="0" sz="27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5" name="Google Shape;195;p3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idx="4294967295" type="body"/>
          </p:nvPr>
        </p:nvSpPr>
        <p:spPr>
          <a:xfrm>
            <a:off x="311700" y="987575"/>
            <a:ext cx="85917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</a:pPr>
            <a: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devices can surveys be taken on?</a:t>
            </a:r>
            <a:b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Panorama surveys can be taken on any device with an internet browser, including laptops, Chromebooks, tablets, iPads, and smartphones.</a:t>
            </a:r>
            <a:b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</a:pPr>
            <a: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</a:t>
            </a:r>
            <a: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accommodations</a:t>
            </a:r>
            <a: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should we give students to take this survey?</a:t>
            </a:r>
            <a:b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We recommend giving students the same </a:t>
            </a:r>
            <a: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accommodations</a:t>
            </a:r>
            <a: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they would have in the classroom. At a minimum, teachers should provide the same accommodations for students with disabilities or English Language Learners that they are eligible for when taking state or district assessments.</a:t>
            </a:r>
            <a:br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b="1"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