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</p:sldIdLst>
  <p:sldSz cy="5143500" cx="9144000"/>
  <p:notesSz cx="6858000" cy="9144000"/>
  <p:embeddedFontLst>
    <p:embeddedFont>
      <p:font typeface="Proxima Nova"/>
      <p:regular r:id="rId27"/>
      <p:bold r:id="rId28"/>
      <p:italic r:id="rId29"/>
      <p:boldItalic r:id="rId30"/>
    </p:embeddedFont>
    <p:embeddedFont>
      <p:font typeface="Roboto"/>
      <p:regular r:id="rId31"/>
      <p:bold r:id="rId32"/>
      <p:italic r:id="rId33"/>
      <p:boldItalic r:id="rId34"/>
    </p:embeddedFont>
    <p:embeddedFont>
      <p:font typeface="Open Sans"/>
      <p:regular r:id="rId35"/>
      <p:bold r:id="rId36"/>
      <p:italic r:id="rId37"/>
      <p:boldItalic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ED5D03C-3FD8-4FE2-A9C4-6AE0EA4C6CA4}">
  <a:tblStyle styleId="{3ED5D03C-3FD8-4FE2-A9C4-6AE0EA4C6CA4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font" Target="fonts/ProximaNova-bold.fntdata"/><Relationship Id="rId27" Type="http://schemas.openxmlformats.org/officeDocument/2006/relationships/font" Target="fonts/ProximaNova-regular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ProximaNova-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Roboto-regular.fntdata"/><Relationship Id="rId30" Type="http://schemas.openxmlformats.org/officeDocument/2006/relationships/font" Target="fonts/ProximaNova-boldItalic.fntdata"/><Relationship Id="rId11" Type="http://schemas.openxmlformats.org/officeDocument/2006/relationships/slide" Target="slides/slide5.xml"/><Relationship Id="rId33" Type="http://schemas.openxmlformats.org/officeDocument/2006/relationships/font" Target="fonts/Roboto-italic.fntdata"/><Relationship Id="rId10" Type="http://schemas.openxmlformats.org/officeDocument/2006/relationships/slide" Target="slides/slide4.xml"/><Relationship Id="rId32" Type="http://schemas.openxmlformats.org/officeDocument/2006/relationships/font" Target="fonts/Roboto-bold.fntdata"/><Relationship Id="rId13" Type="http://schemas.openxmlformats.org/officeDocument/2006/relationships/slide" Target="slides/slide7.xml"/><Relationship Id="rId35" Type="http://schemas.openxmlformats.org/officeDocument/2006/relationships/font" Target="fonts/OpenSans-regular.fntdata"/><Relationship Id="rId12" Type="http://schemas.openxmlformats.org/officeDocument/2006/relationships/slide" Target="slides/slide6.xml"/><Relationship Id="rId34" Type="http://schemas.openxmlformats.org/officeDocument/2006/relationships/font" Target="fonts/Roboto-boldItalic.fntdata"/><Relationship Id="rId15" Type="http://schemas.openxmlformats.org/officeDocument/2006/relationships/slide" Target="slides/slide9.xml"/><Relationship Id="rId37" Type="http://schemas.openxmlformats.org/officeDocument/2006/relationships/font" Target="fonts/OpenSans-italic.fntdata"/><Relationship Id="rId14" Type="http://schemas.openxmlformats.org/officeDocument/2006/relationships/slide" Target="slides/slide8.xml"/><Relationship Id="rId36" Type="http://schemas.openxmlformats.org/officeDocument/2006/relationships/font" Target="fonts/OpenSans-bold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38" Type="http://schemas.openxmlformats.org/officeDocument/2006/relationships/font" Target="fonts/OpenSans-boldItalic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46924fe3e3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146924fe3e3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Sechin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491607ff2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1491607ff2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Sechin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491607ff25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1491607ff25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Sechin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491607ff25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1491607ff25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Sechin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491607ff25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1491607ff25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Sechin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4841654a54_2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14841654a54_2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Sechin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46924fe3e3_2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146924fe3e3_2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Sechin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46924fe3e3_2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146924fe3e3_2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Sechin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14841654a54_2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14841654a54_2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14589600e13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14589600e13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Joe introduce and explain your background and experience with co-teaching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4589600e13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4589600e13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Need descriptions of each but note that it is not a one size fits all. 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4589600e13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14589600e13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44/50 in inclusion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are learning and behavior specialists not content specialists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4841654a5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4841654a5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Joe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4589600e13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14589600e13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Katie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50e8a1f0be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50e8a1f0be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Katie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4589600e13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14589600e13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Marisa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Pull up/pass out example of an IEP at a glance and go through it, explaining what each component means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47660cb6ea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147660cb6ea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47660cb6ea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147660cb6ea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Review the printed copy of an IEP at a glance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4589600e13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14589600e13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Give us some examples of inclusive practices in your classroom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Where you have them seated in class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you group students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Using multiple modalities when teaching/assessing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" name="Google Shape;11;p2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991475"/>
            <a:ext cx="8520600" cy="19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071300"/>
            <a:ext cx="8520600" cy="90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Google Shape;15;p3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" name="Google Shape;16;p3"/>
          <p:cNvSpPr txBox="1"/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205825"/>
            <a:ext cx="4045200" cy="150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1700" y="42368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pearmin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●"/>
              <a:defRPr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drive.google.com/file/d/16DI2rXtjvNJulUrOEMapcQwwxIVpWkZg/view?usp=sharing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modernteacher.net/accommodations-vs-modifications/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g"/><Relationship Id="rId4" Type="http://schemas.openxmlformats.org/officeDocument/2006/relationships/image" Target="../media/image7.jpg"/><Relationship Id="rId5" Type="http://schemas.openxmlformats.org/officeDocument/2006/relationships/image" Target="../media/image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JHS Inclusive Practices</a:t>
            </a:r>
            <a:endParaRPr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Marisa Cundy, Katie Senouillet, Joe Rue &amp; Sechin Tower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2"/>
          <p:cNvSpPr txBox="1"/>
          <p:nvPr>
            <p:ph type="ctrTitle"/>
          </p:nvPr>
        </p:nvSpPr>
        <p:spPr>
          <a:xfrm>
            <a:off x="311825" y="87550"/>
            <a:ext cx="2073900" cy="2736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355"/>
              <a:t>What</a:t>
            </a:r>
            <a:r>
              <a:rPr lang="en"/>
              <a:t> </a:t>
            </a:r>
            <a:r>
              <a:rPr lang="en" sz="4355"/>
              <a:t>do the data say?</a:t>
            </a:r>
            <a:endParaRPr sz="4355"/>
          </a:p>
        </p:txBody>
      </p:sp>
      <p:sp>
        <p:nvSpPr>
          <p:cNvPr id="123" name="Google Shape;123;p22"/>
          <p:cNvSpPr txBox="1"/>
          <p:nvPr/>
        </p:nvSpPr>
        <p:spPr>
          <a:xfrm>
            <a:off x="4034125" y="1524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  <p:graphicFrame>
        <p:nvGraphicFramePr>
          <p:cNvPr id="124" name="Google Shape;124;p22"/>
          <p:cNvGraphicFramePr/>
          <p:nvPr/>
        </p:nvGraphicFramePr>
        <p:xfrm>
          <a:off x="2443275" y="875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{3ED5D03C-3FD8-4FE2-A9C4-6AE0EA4C6CA4}</a:tableStyleId>
              </a:tblPr>
              <a:tblGrid>
                <a:gridCol w="2224300"/>
                <a:gridCol w="1536225"/>
                <a:gridCol w="2016275"/>
              </a:tblGrid>
              <a:tr h="666750">
                <a:tc>
                  <a:txBody>
                    <a:bodyPr/>
                    <a:lstStyle/>
                    <a:p>
                      <a:pPr indent="0" lvl="0" marL="88900" marR="8890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" sz="2800">
                          <a:solidFill>
                            <a:srgbClr val="FFFFFF"/>
                          </a:solidFill>
                        </a:rPr>
                        <a:t>​</a:t>
                      </a:r>
                      <a:endParaRPr b="1" sz="2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EA0B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" sz="2800">
                          <a:solidFill>
                            <a:srgbClr val="FFFFFF"/>
                          </a:solidFill>
                        </a:rPr>
                        <a:t>ELA​</a:t>
                      </a:r>
                      <a:endParaRPr b="1" sz="2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EA0B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" sz="2800">
                          <a:solidFill>
                            <a:srgbClr val="FFFFFF"/>
                          </a:solidFill>
                        </a:rPr>
                        <a:t>MATH​</a:t>
                      </a:r>
                      <a:endParaRPr b="1" sz="2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EA0B0"/>
                    </a:solidFill>
                  </a:tcPr>
                </a:tc>
              </a:tr>
              <a:tr h="666750">
                <a:tc>
                  <a:txBody>
                    <a:bodyPr/>
                    <a:lstStyle/>
                    <a:p>
                      <a:pPr indent="0" lvl="0" marL="88900" marR="8890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/>
                        <a:t>Spring 2019​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DFE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/>
                        <a:t>77%​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DFE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/>
                        <a:t>49%​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DFE4"/>
                    </a:solidFill>
                  </a:tcPr>
                </a:tc>
              </a:tr>
              <a:tr h="666750">
                <a:tc>
                  <a:txBody>
                    <a:bodyPr/>
                    <a:lstStyle/>
                    <a:p>
                      <a:pPr indent="0" lvl="0" marL="88900" marR="8890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/>
                        <a:t>Fall 2021​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0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0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0F2"/>
                    </a:solidFill>
                  </a:tcPr>
                </a:tc>
              </a:tr>
              <a:tr h="666750">
                <a:tc>
                  <a:txBody>
                    <a:bodyPr/>
                    <a:lstStyle/>
                    <a:p>
                      <a:pPr indent="0" lvl="0" marL="88900" marR="8890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/>
                        <a:t>Spring 2022​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DFE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2200"/>
                        <a:t>​</a:t>
                      </a:r>
                      <a:endParaRPr sz="2200"/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DFE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t/>
                      </a:r>
                      <a:endParaRPr sz="2200"/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DFE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3"/>
          <p:cNvSpPr txBox="1"/>
          <p:nvPr>
            <p:ph type="ctrTitle"/>
          </p:nvPr>
        </p:nvSpPr>
        <p:spPr>
          <a:xfrm>
            <a:off x="311825" y="87550"/>
            <a:ext cx="2073900" cy="2736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355"/>
              <a:t>What</a:t>
            </a:r>
            <a:r>
              <a:rPr lang="en"/>
              <a:t> </a:t>
            </a:r>
            <a:r>
              <a:rPr lang="en" sz="4355"/>
              <a:t>do the data say?</a:t>
            </a:r>
            <a:endParaRPr sz="4355"/>
          </a:p>
        </p:txBody>
      </p:sp>
      <p:sp>
        <p:nvSpPr>
          <p:cNvPr id="130" name="Google Shape;130;p23"/>
          <p:cNvSpPr txBox="1"/>
          <p:nvPr/>
        </p:nvSpPr>
        <p:spPr>
          <a:xfrm>
            <a:off x="4034125" y="1524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  <p:graphicFrame>
        <p:nvGraphicFramePr>
          <p:cNvPr id="131" name="Google Shape;131;p23"/>
          <p:cNvGraphicFramePr/>
          <p:nvPr/>
        </p:nvGraphicFramePr>
        <p:xfrm>
          <a:off x="2443275" y="875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{3ED5D03C-3FD8-4FE2-A9C4-6AE0EA4C6CA4}</a:tableStyleId>
              </a:tblPr>
              <a:tblGrid>
                <a:gridCol w="2224300"/>
                <a:gridCol w="1536225"/>
                <a:gridCol w="2016275"/>
              </a:tblGrid>
              <a:tr h="666750">
                <a:tc>
                  <a:txBody>
                    <a:bodyPr/>
                    <a:lstStyle/>
                    <a:p>
                      <a:pPr indent="0" lvl="0" marL="88900" marR="8890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" sz="2800">
                          <a:solidFill>
                            <a:srgbClr val="FFFFFF"/>
                          </a:solidFill>
                        </a:rPr>
                        <a:t>​</a:t>
                      </a:r>
                      <a:endParaRPr b="1" sz="2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EA0B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" sz="2800">
                          <a:solidFill>
                            <a:srgbClr val="FFFFFF"/>
                          </a:solidFill>
                        </a:rPr>
                        <a:t>ELA​</a:t>
                      </a:r>
                      <a:endParaRPr b="1" sz="2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EA0B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" sz="2800">
                          <a:solidFill>
                            <a:srgbClr val="FFFFFF"/>
                          </a:solidFill>
                        </a:rPr>
                        <a:t>MATH​</a:t>
                      </a:r>
                      <a:endParaRPr b="1" sz="2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EA0B0"/>
                    </a:solidFill>
                  </a:tcPr>
                </a:tc>
              </a:tr>
              <a:tr h="666750">
                <a:tc>
                  <a:txBody>
                    <a:bodyPr/>
                    <a:lstStyle/>
                    <a:p>
                      <a:pPr indent="0" lvl="0" marL="88900" marR="8890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/>
                        <a:t>Spring 2019​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DFE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/>
                        <a:t>77%​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DFE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/>
                        <a:t>49%​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DFE4"/>
                    </a:solidFill>
                  </a:tcPr>
                </a:tc>
              </a:tr>
              <a:tr h="666750">
                <a:tc>
                  <a:txBody>
                    <a:bodyPr/>
                    <a:lstStyle/>
                    <a:p>
                      <a:pPr indent="0" lvl="0" marL="88900" marR="8890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/>
                        <a:t>Fall 2021​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0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/>
                        <a:t>74%​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0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/>
                        <a:t>46%​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0F2"/>
                    </a:solidFill>
                  </a:tcPr>
                </a:tc>
              </a:tr>
              <a:tr h="666750">
                <a:tc>
                  <a:txBody>
                    <a:bodyPr/>
                    <a:lstStyle/>
                    <a:p>
                      <a:pPr indent="0" lvl="0" marL="88900" marR="8890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/>
                        <a:t>Spring 2022​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DFE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2200"/>
                        <a:t>​</a:t>
                      </a:r>
                      <a:endParaRPr sz="2200"/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DFE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t/>
                      </a:r>
                      <a:endParaRPr sz="2200"/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DFE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4"/>
          <p:cNvSpPr txBox="1"/>
          <p:nvPr>
            <p:ph type="ctrTitle"/>
          </p:nvPr>
        </p:nvSpPr>
        <p:spPr>
          <a:xfrm>
            <a:off x="311825" y="87550"/>
            <a:ext cx="2073900" cy="2736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355"/>
              <a:t>What</a:t>
            </a:r>
            <a:r>
              <a:rPr lang="en"/>
              <a:t> </a:t>
            </a:r>
            <a:r>
              <a:rPr lang="en" sz="4355"/>
              <a:t>do the data say?</a:t>
            </a:r>
            <a:endParaRPr sz="4355"/>
          </a:p>
        </p:txBody>
      </p:sp>
      <p:sp>
        <p:nvSpPr>
          <p:cNvPr id="137" name="Google Shape;137;p24"/>
          <p:cNvSpPr txBox="1"/>
          <p:nvPr/>
        </p:nvSpPr>
        <p:spPr>
          <a:xfrm>
            <a:off x="4034125" y="1524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  <p:graphicFrame>
        <p:nvGraphicFramePr>
          <p:cNvPr id="138" name="Google Shape;138;p24"/>
          <p:cNvGraphicFramePr/>
          <p:nvPr/>
        </p:nvGraphicFramePr>
        <p:xfrm>
          <a:off x="2443275" y="875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{3ED5D03C-3FD8-4FE2-A9C4-6AE0EA4C6CA4}</a:tableStyleId>
              </a:tblPr>
              <a:tblGrid>
                <a:gridCol w="2224300"/>
                <a:gridCol w="1536225"/>
                <a:gridCol w="2016275"/>
              </a:tblGrid>
              <a:tr h="666750">
                <a:tc>
                  <a:txBody>
                    <a:bodyPr/>
                    <a:lstStyle/>
                    <a:p>
                      <a:pPr indent="0" lvl="0" marL="88900" marR="8890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" sz="2800">
                          <a:solidFill>
                            <a:srgbClr val="FFFFFF"/>
                          </a:solidFill>
                        </a:rPr>
                        <a:t>​</a:t>
                      </a:r>
                      <a:endParaRPr b="1" sz="2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EA0B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" sz="2800">
                          <a:solidFill>
                            <a:srgbClr val="FFFFFF"/>
                          </a:solidFill>
                        </a:rPr>
                        <a:t>ELA​</a:t>
                      </a:r>
                      <a:endParaRPr b="1" sz="2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EA0B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" sz="2800">
                          <a:solidFill>
                            <a:srgbClr val="FFFFFF"/>
                          </a:solidFill>
                        </a:rPr>
                        <a:t>MATH​</a:t>
                      </a:r>
                      <a:endParaRPr b="1" sz="2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EA0B0"/>
                    </a:solidFill>
                  </a:tcPr>
                </a:tc>
              </a:tr>
              <a:tr h="666750">
                <a:tc>
                  <a:txBody>
                    <a:bodyPr/>
                    <a:lstStyle/>
                    <a:p>
                      <a:pPr indent="0" lvl="0" marL="88900" marR="8890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/>
                        <a:t>Spring 2019​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DFE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/>
                        <a:t>77%​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DFE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/>
                        <a:t>49%​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DFE4"/>
                    </a:solidFill>
                  </a:tcPr>
                </a:tc>
              </a:tr>
              <a:tr h="666750">
                <a:tc>
                  <a:txBody>
                    <a:bodyPr/>
                    <a:lstStyle/>
                    <a:p>
                      <a:pPr indent="0" lvl="0" marL="88900" marR="8890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/>
                        <a:t>Fall 2021​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0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/>
                        <a:t>74%​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0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/>
                        <a:t>46%​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0F2"/>
                    </a:solidFill>
                  </a:tcPr>
                </a:tc>
              </a:tr>
              <a:tr h="666750">
                <a:tc>
                  <a:txBody>
                    <a:bodyPr/>
                    <a:lstStyle/>
                    <a:p>
                      <a:pPr indent="0" lvl="0" marL="88900" marR="8890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" sz="2200"/>
                        <a:t>Spring 2022</a:t>
                      </a:r>
                      <a:r>
                        <a:rPr lang="en" sz="2200"/>
                        <a:t>​</a:t>
                      </a:r>
                      <a:endParaRPr sz="2200"/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DFE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" sz="2200"/>
                        <a:t>86%</a:t>
                      </a:r>
                      <a:r>
                        <a:rPr lang="en" sz="2200"/>
                        <a:t>​</a:t>
                      </a:r>
                      <a:endParaRPr sz="2200"/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DFE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" sz="2200"/>
                        <a:t>53%</a:t>
                      </a:r>
                      <a:r>
                        <a:rPr lang="en" sz="2200"/>
                        <a:t>​</a:t>
                      </a:r>
                      <a:endParaRPr sz="2200"/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DFE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5"/>
          <p:cNvSpPr txBox="1"/>
          <p:nvPr>
            <p:ph type="ctrTitle"/>
          </p:nvPr>
        </p:nvSpPr>
        <p:spPr>
          <a:xfrm>
            <a:off x="311825" y="87550"/>
            <a:ext cx="2073900" cy="2736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355"/>
              <a:t>What</a:t>
            </a:r>
            <a:r>
              <a:rPr lang="en"/>
              <a:t> </a:t>
            </a:r>
            <a:r>
              <a:rPr lang="en" sz="4355"/>
              <a:t>do the data say?</a:t>
            </a:r>
            <a:endParaRPr sz="4355"/>
          </a:p>
        </p:txBody>
      </p:sp>
      <p:sp>
        <p:nvSpPr>
          <p:cNvPr id="144" name="Google Shape;144;p25"/>
          <p:cNvSpPr txBox="1"/>
          <p:nvPr/>
        </p:nvSpPr>
        <p:spPr>
          <a:xfrm>
            <a:off x="4034125" y="1524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  <p:graphicFrame>
        <p:nvGraphicFramePr>
          <p:cNvPr id="145" name="Google Shape;145;p25"/>
          <p:cNvGraphicFramePr/>
          <p:nvPr/>
        </p:nvGraphicFramePr>
        <p:xfrm>
          <a:off x="2443275" y="875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{3ED5D03C-3FD8-4FE2-A9C4-6AE0EA4C6CA4}</a:tableStyleId>
              </a:tblPr>
              <a:tblGrid>
                <a:gridCol w="2224300"/>
                <a:gridCol w="1536225"/>
                <a:gridCol w="2016275"/>
              </a:tblGrid>
              <a:tr h="666750">
                <a:tc>
                  <a:txBody>
                    <a:bodyPr/>
                    <a:lstStyle/>
                    <a:p>
                      <a:pPr indent="0" lvl="0" marL="88900" marR="8890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" sz="2800">
                          <a:solidFill>
                            <a:srgbClr val="FFFFFF"/>
                          </a:solidFill>
                        </a:rPr>
                        <a:t>​</a:t>
                      </a:r>
                      <a:endParaRPr b="1" sz="2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EA0B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" sz="2800">
                          <a:solidFill>
                            <a:srgbClr val="FFFFFF"/>
                          </a:solidFill>
                        </a:rPr>
                        <a:t>ELA​</a:t>
                      </a:r>
                      <a:endParaRPr b="1" sz="2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EA0B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" sz="2800">
                          <a:solidFill>
                            <a:srgbClr val="FFFFFF"/>
                          </a:solidFill>
                        </a:rPr>
                        <a:t>MATH​</a:t>
                      </a:r>
                      <a:endParaRPr b="1" sz="2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EA0B0"/>
                    </a:solidFill>
                  </a:tcPr>
                </a:tc>
              </a:tr>
              <a:tr h="666750">
                <a:tc>
                  <a:txBody>
                    <a:bodyPr/>
                    <a:lstStyle/>
                    <a:p>
                      <a:pPr indent="0" lvl="0" marL="88900" marR="8890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/>
                        <a:t>Spring 2019​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DFE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/>
                        <a:t>77%​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DFE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/>
                        <a:t>49%​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DFE4"/>
                    </a:solidFill>
                  </a:tcPr>
                </a:tc>
              </a:tr>
              <a:tr h="666750">
                <a:tc>
                  <a:txBody>
                    <a:bodyPr/>
                    <a:lstStyle/>
                    <a:p>
                      <a:pPr indent="0" lvl="0" marL="88900" marR="8890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/>
                        <a:t>Fall 2021​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0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/>
                        <a:t>74%​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0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/>
                        <a:t>46%​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0F2"/>
                    </a:solidFill>
                  </a:tcPr>
                </a:tc>
              </a:tr>
              <a:tr h="666750">
                <a:tc>
                  <a:txBody>
                    <a:bodyPr/>
                    <a:lstStyle/>
                    <a:p>
                      <a:pPr indent="0" lvl="0" marL="88900" marR="8890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" sz="2200"/>
                        <a:t>Spring 2022</a:t>
                      </a:r>
                      <a:r>
                        <a:rPr lang="en" sz="2200"/>
                        <a:t>​</a:t>
                      </a:r>
                      <a:endParaRPr sz="2200"/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DFE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" sz="2200"/>
                        <a:t>86%</a:t>
                      </a:r>
                      <a:r>
                        <a:rPr lang="en" sz="2200"/>
                        <a:t>​</a:t>
                      </a:r>
                      <a:endParaRPr sz="2200"/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DFE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" sz="2200"/>
                        <a:t>53%</a:t>
                      </a:r>
                      <a:r>
                        <a:rPr lang="en" sz="2200"/>
                        <a:t>​</a:t>
                      </a:r>
                      <a:endParaRPr sz="2200"/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DFE4"/>
                    </a:solidFill>
                  </a:tcPr>
                </a:tc>
              </a:tr>
            </a:tbl>
          </a:graphicData>
        </a:graphic>
      </p:graphicFrame>
      <p:sp>
        <p:nvSpPr>
          <p:cNvPr id="146" name="Google Shape;146;p25"/>
          <p:cNvSpPr txBox="1"/>
          <p:nvPr/>
        </p:nvSpPr>
        <p:spPr>
          <a:xfrm>
            <a:off x="43775" y="3706250"/>
            <a:ext cx="9068700" cy="129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Char char="●"/>
            </a:pPr>
            <a:r>
              <a:rPr lang="en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Higher than State and District average!</a:t>
            </a:r>
            <a:endParaRPr sz="2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Char char="●"/>
            </a:pPr>
            <a:r>
              <a:rPr lang="en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Big improvement– especially after pandemic!</a:t>
            </a:r>
            <a:endParaRPr sz="2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6"/>
          <p:cNvSpPr txBox="1"/>
          <p:nvPr/>
        </p:nvSpPr>
        <p:spPr>
          <a:xfrm>
            <a:off x="4034125" y="1524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  <p:graphicFrame>
        <p:nvGraphicFramePr>
          <p:cNvPr id="152" name="Google Shape;152;p26"/>
          <p:cNvGraphicFramePr/>
          <p:nvPr/>
        </p:nvGraphicFramePr>
        <p:xfrm>
          <a:off x="2443275" y="875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{3ED5D03C-3FD8-4FE2-A9C4-6AE0EA4C6CA4}</a:tableStyleId>
              </a:tblPr>
              <a:tblGrid>
                <a:gridCol w="2224300"/>
                <a:gridCol w="1536225"/>
                <a:gridCol w="2016275"/>
              </a:tblGrid>
              <a:tr h="666750">
                <a:tc>
                  <a:txBody>
                    <a:bodyPr/>
                    <a:lstStyle/>
                    <a:p>
                      <a:pPr indent="0" lvl="0" marL="88900" marR="8890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" sz="2800">
                          <a:solidFill>
                            <a:srgbClr val="FFFFFF"/>
                          </a:solidFill>
                        </a:rPr>
                        <a:t>​</a:t>
                      </a:r>
                      <a:endParaRPr b="1" sz="2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EA0B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" sz="2800">
                          <a:solidFill>
                            <a:srgbClr val="FFFFFF"/>
                          </a:solidFill>
                        </a:rPr>
                        <a:t>ELA​</a:t>
                      </a:r>
                      <a:endParaRPr b="1" sz="2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EA0B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" sz="2800">
                          <a:solidFill>
                            <a:srgbClr val="FFFFFF"/>
                          </a:solidFill>
                        </a:rPr>
                        <a:t>MATH​</a:t>
                      </a:r>
                      <a:endParaRPr b="1" sz="2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EA0B0"/>
                    </a:solidFill>
                  </a:tcPr>
                </a:tc>
              </a:tr>
              <a:tr h="666750">
                <a:tc>
                  <a:txBody>
                    <a:bodyPr/>
                    <a:lstStyle/>
                    <a:p>
                      <a:pPr indent="0" lvl="0" marL="88900" marR="8890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/>
                        <a:t>Spring 2019​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DFE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/>
                        <a:t>77%​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DFE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/>
                        <a:t>49%​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DFE4"/>
                    </a:solidFill>
                  </a:tcPr>
                </a:tc>
              </a:tr>
              <a:tr h="666750">
                <a:tc>
                  <a:txBody>
                    <a:bodyPr/>
                    <a:lstStyle/>
                    <a:p>
                      <a:pPr indent="0" lvl="0" marL="88900" marR="8890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/>
                        <a:t>Fall 2021​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0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/>
                        <a:t>74%​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0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/>
                        <a:t>46%​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0F2"/>
                    </a:solidFill>
                  </a:tcPr>
                </a:tc>
              </a:tr>
              <a:tr h="666750">
                <a:tc>
                  <a:txBody>
                    <a:bodyPr/>
                    <a:lstStyle/>
                    <a:p>
                      <a:pPr indent="0" lvl="0" marL="88900" marR="8890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" sz="2200"/>
                        <a:t>Spring 2022</a:t>
                      </a:r>
                      <a:r>
                        <a:rPr lang="en" sz="2200"/>
                        <a:t>​</a:t>
                      </a:r>
                      <a:endParaRPr sz="2200"/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DFE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" sz="2200"/>
                        <a:t>86%</a:t>
                      </a:r>
                      <a:r>
                        <a:rPr lang="en" sz="2200"/>
                        <a:t>​</a:t>
                      </a:r>
                      <a:endParaRPr sz="2200"/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DFE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" sz="2200"/>
                        <a:t>53%</a:t>
                      </a:r>
                      <a:r>
                        <a:rPr lang="en" sz="2200"/>
                        <a:t>​</a:t>
                      </a:r>
                      <a:endParaRPr sz="2200"/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DFE4"/>
                    </a:solidFill>
                  </a:tcPr>
                </a:tc>
              </a:tr>
            </a:tbl>
          </a:graphicData>
        </a:graphic>
      </p:graphicFrame>
      <p:sp>
        <p:nvSpPr>
          <p:cNvPr id="153" name="Google Shape;153;p26"/>
          <p:cNvSpPr txBox="1"/>
          <p:nvPr/>
        </p:nvSpPr>
        <p:spPr>
          <a:xfrm>
            <a:off x="43775" y="3706250"/>
            <a:ext cx="9068700" cy="129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Char char="●"/>
            </a:pPr>
            <a:r>
              <a:rPr lang="en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Higher than State and District average!</a:t>
            </a:r>
            <a:endParaRPr sz="2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Char char="●"/>
            </a:pPr>
            <a:r>
              <a:rPr lang="en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Big improvement– especially after pandemic!</a:t>
            </a:r>
            <a:endParaRPr sz="2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4" name="Google Shape;15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763" y="444900"/>
            <a:ext cx="2362125" cy="188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9" name="Google Shape;159;p27"/>
          <p:cNvGraphicFramePr/>
          <p:nvPr/>
        </p:nvGraphicFramePr>
        <p:xfrm>
          <a:off x="2666913" y="366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{3ED5D03C-3FD8-4FE2-A9C4-6AE0EA4C6CA4}</a:tableStyleId>
              </a:tblPr>
              <a:tblGrid>
                <a:gridCol w="1365925"/>
                <a:gridCol w="1222125"/>
                <a:gridCol w="1222125"/>
              </a:tblGrid>
              <a:tr h="1021575">
                <a:tc>
                  <a:txBody>
                    <a:bodyPr/>
                    <a:lstStyle/>
                    <a:p>
                      <a:pPr indent="0" lvl="0" marL="88900" marR="889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rgbClr val="FFFFFF"/>
                          </a:solidFill>
                        </a:rPr>
                        <a:t>Students​</a:t>
                      </a:r>
                      <a:endParaRPr b="1" sz="13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12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63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EA0B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rgbClr val="FFFFFF"/>
                          </a:solidFill>
                        </a:rPr>
                        <a:t>ELA ​</a:t>
                      </a:r>
                      <a:endParaRPr b="1" sz="1300">
                        <a:solidFill>
                          <a:srgbClr val="FFFFFF"/>
                        </a:solidFill>
                      </a:endParaRPr>
                    </a:p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FFFFFF"/>
                          </a:solidFill>
                        </a:rPr>
                        <a:t>meet standard</a:t>
                      </a:r>
                      <a:r>
                        <a:rPr b="1" lang="en" sz="1300">
                          <a:solidFill>
                            <a:srgbClr val="FFFFFF"/>
                          </a:solidFill>
                        </a:rPr>
                        <a:t>​</a:t>
                      </a:r>
                      <a:endParaRPr b="1" sz="13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12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63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EA0B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rgbClr val="FFFFFF"/>
                          </a:solidFill>
                        </a:rPr>
                        <a:t>Math ​</a:t>
                      </a:r>
                      <a:endParaRPr b="1" sz="1300">
                        <a:solidFill>
                          <a:srgbClr val="FFFFFF"/>
                        </a:solidFill>
                      </a:endParaRPr>
                    </a:p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FFFFFF"/>
                          </a:solidFill>
                        </a:rPr>
                        <a:t>meet standard</a:t>
                      </a:r>
                      <a:r>
                        <a:rPr b="1" lang="en" sz="1300">
                          <a:solidFill>
                            <a:srgbClr val="FFFFFF"/>
                          </a:solidFill>
                        </a:rPr>
                        <a:t>​</a:t>
                      </a:r>
                      <a:endParaRPr b="1" sz="13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12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63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EA0B0"/>
                    </a:solidFill>
                  </a:tcPr>
                </a:tc>
              </a:tr>
              <a:tr h="401425">
                <a:tc>
                  <a:txBody>
                    <a:bodyPr/>
                    <a:lstStyle/>
                    <a:p>
                      <a:pPr indent="0" lvl="0" marL="88900" marR="889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Overall</a:t>
                      </a:r>
                      <a:endParaRPr sz="1300"/>
                    </a:p>
                  </a:txBody>
                  <a:tcPr marT="91425" marB="91425" marR="91425" marL="91425">
                    <a:lnL cap="flat" cmpd="sng" w="12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63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63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DFE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86%</a:t>
                      </a:r>
                      <a:endParaRPr sz="1300"/>
                    </a:p>
                  </a:txBody>
                  <a:tcPr marT="91425" marB="91425" marR="91425" marL="91425">
                    <a:lnL cap="flat" cmpd="sng" w="12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63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63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DFE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53%</a:t>
                      </a:r>
                      <a:endParaRPr sz="1300"/>
                    </a:p>
                  </a:txBody>
                  <a:tcPr marT="91425" marB="91425" marR="91425" marL="91425">
                    <a:lnL cap="flat" cmpd="sng" w="12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63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63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DFE4"/>
                    </a:solidFill>
                  </a:tcPr>
                </a:tc>
              </a:tr>
              <a:tr h="868350">
                <a:tc>
                  <a:txBody>
                    <a:bodyPr/>
                    <a:lstStyle/>
                    <a:p>
                      <a:pPr indent="0" lvl="0" marL="88900" marR="889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/>
                        <a:t>Served by special Services​</a:t>
                      </a:r>
                      <a:endParaRPr b="1" sz="1300"/>
                    </a:p>
                  </a:txBody>
                  <a:tcPr marT="91425" marB="91425" marR="91425" marL="91425">
                    <a:lnL cap="flat" cmpd="sng" w="12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63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DFE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/>
                        <a:t>32%​</a:t>
                      </a:r>
                      <a:endParaRPr b="1" sz="1300"/>
                    </a:p>
                  </a:txBody>
                  <a:tcPr marT="91425" marB="91425" marR="91425" marL="91425">
                    <a:lnL cap="flat" cmpd="sng" w="12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63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DFE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/>
                        <a:t>11% ​</a:t>
                      </a:r>
                      <a:endParaRPr b="1" sz="1300"/>
                    </a:p>
                  </a:txBody>
                  <a:tcPr marT="91425" marB="91425" marR="91425" marL="91425">
                    <a:lnL cap="flat" cmpd="sng" w="12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63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DFE4"/>
                    </a:solidFill>
                  </a:tcPr>
                </a:tc>
              </a:tr>
              <a:tr h="1106850">
                <a:tc>
                  <a:txBody>
                    <a:bodyPr/>
                    <a:lstStyle/>
                    <a:p>
                      <a:pPr indent="0" lvl="0" marL="88900" marR="889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/>
                        <a:t>Received multiple ​</a:t>
                      </a:r>
                      <a:endParaRPr b="1" sz="1300"/>
                    </a:p>
                    <a:p>
                      <a:pPr indent="0" lvl="0" marL="88900" marR="889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/>
                        <a:t>language ​</a:t>
                      </a:r>
                      <a:endParaRPr b="1" sz="1300"/>
                    </a:p>
                    <a:p>
                      <a:pPr indent="0" lvl="0" marL="88900" marR="889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/>
                        <a:t>services​</a:t>
                      </a:r>
                      <a:endParaRPr b="1" sz="1300"/>
                    </a:p>
                  </a:txBody>
                  <a:tcPr marT="91425" marB="91425" marR="91425" marL="91425">
                    <a:lnL cap="flat" cmpd="sng" w="12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0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/>
                        <a:t>10%​</a:t>
                      </a:r>
                      <a:endParaRPr b="1" sz="1300"/>
                    </a:p>
                  </a:txBody>
                  <a:tcPr marT="91425" marB="91425" marR="91425" marL="91425">
                    <a:lnL cap="flat" cmpd="sng" w="12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0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/>
                        <a:t>6%​</a:t>
                      </a:r>
                      <a:endParaRPr b="1" sz="1300"/>
                    </a:p>
                  </a:txBody>
                  <a:tcPr marT="91425" marB="91425" marR="91425" marL="91425">
                    <a:lnL cap="flat" cmpd="sng" w="12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0F2"/>
                    </a:solidFill>
                  </a:tcPr>
                </a:tc>
              </a:tr>
              <a:tr h="462075">
                <a:tc>
                  <a:txBody>
                    <a:bodyPr/>
                    <a:lstStyle/>
                    <a:p>
                      <a:pPr indent="0" lvl="0" marL="88900" marR="889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/>
                        <a:t>Latinx​</a:t>
                      </a:r>
                      <a:endParaRPr b="1" sz="1300"/>
                    </a:p>
                    <a:p>
                      <a:pPr indent="0" lvl="0" marL="88900" marR="889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/>
                        <a:t>​</a:t>
                      </a:r>
                      <a:endParaRPr b="1" sz="1300"/>
                    </a:p>
                  </a:txBody>
                  <a:tcPr marT="91425" marB="91425" marR="91425" marL="91425">
                    <a:lnL cap="flat" cmpd="sng" w="12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DFE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/>
                        <a:t>52%​</a:t>
                      </a:r>
                      <a:endParaRPr b="1" sz="1300"/>
                    </a:p>
                  </a:txBody>
                  <a:tcPr marT="91425" marB="91425" marR="91425" marL="91425">
                    <a:lnL cap="flat" cmpd="sng" w="12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DFE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/>
                        <a:t>24%​</a:t>
                      </a:r>
                      <a:endParaRPr b="1" sz="1300"/>
                    </a:p>
                  </a:txBody>
                  <a:tcPr marT="91425" marB="91425" marR="91425" marL="91425">
                    <a:lnL cap="flat" cmpd="sng" w="12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DFE4"/>
                    </a:solidFill>
                  </a:tcPr>
                </a:tc>
              </a:tr>
              <a:tr h="1021575">
                <a:tc>
                  <a:txBody>
                    <a:bodyPr/>
                    <a:lstStyle/>
                    <a:p>
                      <a:pPr indent="0" lvl="0" marL="88900" marR="889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/>
                        <a:t>Navigating Poverty​</a:t>
                      </a:r>
                      <a:endParaRPr b="1" sz="1300"/>
                    </a:p>
                    <a:p>
                      <a:pPr indent="0" lvl="0" marL="88900" marR="889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/>
                        <a:t>​</a:t>
                      </a:r>
                      <a:endParaRPr b="1" sz="1300"/>
                    </a:p>
                  </a:txBody>
                  <a:tcPr marT="91425" marB="91425" marR="91425" marL="91425">
                    <a:lnL cap="flat" cmpd="sng" w="12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0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/>
                        <a:t>51%​</a:t>
                      </a:r>
                      <a:endParaRPr b="1" sz="1300"/>
                    </a:p>
                  </a:txBody>
                  <a:tcPr marT="91425" marB="91425" marR="91425" marL="91425">
                    <a:lnL cap="flat" cmpd="sng" w="12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0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/>
                        <a:t>17%​</a:t>
                      </a:r>
                      <a:endParaRPr b="1" sz="1300"/>
                    </a:p>
                  </a:txBody>
                  <a:tcPr marT="91425" marB="91425" marR="91425" marL="91425">
                    <a:lnL cap="flat" cmpd="sng" w="12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0F2"/>
                    </a:solidFill>
                  </a:tcPr>
                </a:tc>
              </a:tr>
            </a:tbl>
          </a:graphicData>
        </a:graphic>
      </p:graphicFrame>
      <p:sp>
        <p:nvSpPr>
          <p:cNvPr id="160" name="Google Shape;160;p27"/>
          <p:cNvSpPr txBox="1"/>
          <p:nvPr>
            <p:ph type="ctrTitle"/>
          </p:nvPr>
        </p:nvSpPr>
        <p:spPr>
          <a:xfrm>
            <a:off x="311825" y="291825"/>
            <a:ext cx="2073900" cy="253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520"/>
              <a:t>Table talk: What do you see here?</a:t>
            </a:r>
            <a:endParaRPr sz="3520"/>
          </a:p>
        </p:txBody>
      </p:sp>
      <p:pic>
        <p:nvPicPr>
          <p:cNvPr id="161" name="Google Shape;16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29475" y="152400"/>
            <a:ext cx="2362125" cy="188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8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28"/>
          <p:cNvSpPr txBox="1"/>
          <p:nvPr>
            <p:ph idx="1" type="subTitle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168" name="Google Shape;168;p28"/>
          <p:cNvGraphicFramePr/>
          <p:nvPr/>
        </p:nvGraphicFramePr>
        <p:xfrm>
          <a:off x="0" y="392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{3ED5D03C-3FD8-4FE2-A9C4-6AE0EA4C6CA4}</a:tableStyleId>
              </a:tblPr>
              <a:tblGrid>
                <a:gridCol w="2584800"/>
                <a:gridCol w="2032500"/>
                <a:gridCol w="2275525"/>
                <a:gridCol w="2187125"/>
              </a:tblGrid>
              <a:tr h="850925">
                <a:tc>
                  <a:txBody>
                    <a:bodyPr/>
                    <a:lstStyle/>
                    <a:p>
                      <a:pPr indent="0" lvl="0" marL="88900" marR="889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>
                          <a:solidFill>
                            <a:srgbClr val="FFFFFF"/>
                          </a:solidFill>
                        </a:rPr>
                        <a:t>Students Served by​​</a:t>
                      </a:r>
                      <a:endParaRPr b="1" sz="17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12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63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EA0B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900">
                          <a:solidFill>
                            <a:srgbClr val="FFFFFF"/>
                          </a:solidFill>
                        </a:rPr>
                        <a:t>3rd Grade​​</a:t>
                      </a:r>
                      <a:endParaRPr b="1" sz="19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12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63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EA0B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900">
                          <a:solidFill>
                            <a:srgbClr val="FFFFFF"/>
                          </a:solidFill>
                        </a:rPr>
                        <a:t>6th Grade​​</a:t>
                      </a:r>
                      <a:endParaRPr b="1" sz="19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12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63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EA0B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>
                          <a:solidFill>
                            <a:srgbClr val="FFFFFF"/>
                          </a:solidFill>
                        </a:rPr>
                        <a:t>10th Grade​​</a:t>
                      </a:r>
                      <a:endParaRPr b="1" sz="17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12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63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EA0B0"/>
                    </a:solidFill>
                  </a:tcPr>
                </a:tc>
              </a:tr>
              <a:tr h="1502650">
                <a:tc>
                  <a:txBody>
                    <a:bodyPr/>
                    <a:lstStyle/>
                    <a:p>
                      <a:pPr indent="0" lvl="0" marL="88900" marR="889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900"/>
                        <a:t>Multiple Language Services​​</a:t>
                      </a:r>
                      <a:endParaRPr b="1" sz="1900"/>
                    </a:p>
                  </a:txBody>
                  <a:tcPr marT="91425" marB="91425" marR="91425" marL="91425">
                    <a:lnL cap="flat" cmpd="sng" w="12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63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DFE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/>
                        <a:t>39% ​​</a:t>
                      </a:r>
                      <a:endParaRPr b="1" sz="1700"/>
                    </a:p>
                  </a:txBody>
                  <a:tcPr marT="91425" marB="91425" marR="91425" marL="91425">
                    <a:lnL cap="flat" cmpd="sng" w="12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63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DFE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/>
                        <a:t>13%​​</a:t>
                      </a:r>
                      <a:endParaRPr b="1" sz="1700"/>
                    </a:p>
                  </a:txBody>
                  <a:tcPr marT="91425" marB="91425" marR="91425" marL="91425">
                    <a:lnL cap="flat" cmpd="sng" w="12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63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DFE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/>
                        <a:t>3%​​</a:t>
                      </a:r>
                      <a:endParaRPr b="1" sz="1700"/>
                    </a:p>
                  </a:txBody>
                  <a:tcPr marT="91425" marB="91425" marR="91425" marL="91425">
                    <a:lnL cap="flat" cmpd="sng" w="12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63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DFE4"/>
                    </a:solidFill>
                  </a:tcPr>
                </a:tc>
              </a:tr>
              <a:tr h="1729225">
                <a:tc>
                  <a:txBody>
                    <a:bodyPr/>
                    <a:lstStyle/>
                    <a:p>
                      <a:pPr indent="0" lvl="0" marL="88900" marR="889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900"/>
                        <a:t>Special Services​​</a:t>
                      </a:r>
                      <a:endParaRPr b="1" sz="1900"/>
                    </a:p>
                  </a:txBody>
                  <a:tcPr marT="91425" marB="91425" marR="91425" marL="91425">
                    <a:lnL cap="flat" cmpd="sng" w="12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0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/>
                        <a:t>40%​​</a:t>
                      </a:r>
                      <a:endParaRPr b="1" sz="1700"/>
                    </a:p>
                  </a:txBody>
                  <a:tcPr marT="91425" marB="91425" marR="91425" marL="91425">
                    <a:lnL cap="flat" cmpd="sng" w="12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0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/>
                        <a:t>12%​​</a:t>
                      </a:r>
                      <a:endParaRPr b="1" sz="1700"/>
                    </a:p>
                  </a:txBody>
                  <a:tcPr marT="91425" marB="91425" marR="91425" marL="91425">
                    <a:lnL cap="flat" cmpd="sng" w="12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0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/>
                        <a:t>5%​​</a:t>
                      </a:r>
                      <a:endParaRPr b="1" sz="1700"/>
                    </a:p>
                  </a:txBody>
                  <a:tcPr marT="91425" marB="91425" marR="91425" marL="91425">
                    <a:lnL cap="flat" cmpd="sng" w="12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0F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9"/>
          <p:cNvSpPr txBox="1"/>
          <p:nvPr>
            <p:ph type="ctrTitle"/>
          </p:nvPr>
        </p:nvSpPr>
        <p:spPr>
          <a:xfrm>
            <a:off x="1050575" y="58375"/>
            <a:ext cx="7781700" cy="78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Least Restrictive Environment</a:t>
            </a:r>
            <a:endParaRPr/>
          </a:p>
        </p:txBody>
      </p:sp>
      <p:pic>
        <p:nvPicPr>
          <p:cNvPr id="174" name="Google Shape;17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0004" y="25538"/>
            <a:ext cx="8223983" cy="5092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0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180" name="Google Shape;180;p30"/>
          <p:cNvGraphicFramePr/>
          <p:nvPr/>
        </p:nvGraphicFramePr>
        <p:xfrm>
          <a:off x="0" y="392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{3ED5D03C-3FD8-4FE2-A9C4-6AE0EA4C6CA4}</a:tableStyleId>
              </a:tblPr>
              <a:tblGrid>
                <a:gridCol w="1447700"/>
                <a:gridCol w="1138375"/>
                <a:gridCol w="1274475"/>
                <a:gridCol w="1224975"/>
              </a:tblGrid>
              <a:tr h="602325">
                <a:tc>
                  <a:txBody>
                    <a:bodyPr/>
                    <a:lstStyle/>
                    <a:p>
                      <a:pPr indent="0" lvl="0" marL="88900" marR="889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>
                          <a:solidFill>
                            <a:srgbClr val="FFFFFF"/>
                          </a:solidFill>
                        </a:rPr>
                        <a:t>Students Served by​​</a:t>
                      </a:r>
                      <a:endParaRPr b="1" sz="17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12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63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EA0B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900">
                          <a:solidFill>
                            <a:srgbClr val="FFFFFF"/>
                          </a:solidFill>
                        </a:rPr>
                        <a:t>3rd Grade​​</a:t>
                      </a:r>
                      <a:endParaRPr b="1" sz="19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12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63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EA0B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900">
                          <a:solidFill>
                            <a:srgbClr val="FFFFFF"/>
                          </a:solidFill>
                        </a:rPr>
                        <a:t>6th Grade​​</a:t>
                      </a:r>
                      <a:endParaRPr b="1" sz="19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12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63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EA0B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88900" marR="889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>
                          <a:solidFill>
                            <a:srgbClr val="FFFFFF"/>
                          </a:solidFill>
                        </a:rPr>
                        <a:t>10th Grade​​</a:t>
                      </a:r>
                      <a:endParaRPr b="1" sz="17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12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63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EA0B0"/>
                    </a:solidFill>
                  </a:tcPr>
                </a:tc>
              </a:tr>
              <a:tr h="1063625">
                <a:tc>
                  <a:txBody>
                    <a:bodyPr/>
                    <a:lstStyle/>
                    <a:p>
                      <a:pPr indent="0" lvl="0" marL="88900" marR="889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/>
                        <a:t>Multiple Language Services​​</a:t>
                      </a:r>
                      <a:endParaRPr b="1" sz="1800"/>
                    </a:p>
                  </a:txBody>
                  <a:tcPr marT="91425" marB="91425" marR="91425" marL="91425">
                    <a:lnL cap="flat" cmpd="sng" w="12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63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DFE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/>
                        <a:t>39% ​​</a:t>
                      </a:r>
                      <a:endParaRPr b="1" sz="1700"/>
                    </a:p>
                  </a:txBody>
                  <a:tcPr marT="91425" marB="91425" marR="91425" marL="91425">
                    <a:lnL cap="flat" cmpd="sng" w="12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63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DFE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/>
                        <a:t>13%​​</a:t>
                      </a:r>
                      <a:endParaRPr b="1" sz="1700"/>
                    </a:p>
                  </a:txBody>
                  <a:tcPr marT="91425" marB="91425" marR="91425" marL="91425">
                    <a:lnL cap="flat" cmpd="sng" w="12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63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DFE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88900" marR="889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/>
                        <a:t>3%​​</a:t>
                      </a:r>
                      <a:endParaRPr b="1" sz="1700"/>
                    </a:p>
                  </a:txBody>
                  <a:tcPr marT="91425" marB="91425" marR="91425" marL="91425">
                    <a:lnL cap="flat" cmpd="sng" w="12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63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DFE4"/>
                    </a:solidFill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indent="0" lvl="0" marL="88900" marR="889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/>
                        <a:t>Special Services​​</a:t>
                      </a:r>
                      <a:endParaRPr b="1" sz="1800"/>
                    </a:p>
                  </a:txBody>
                  <a:tcPr marT="91425" marB="91425" marR="91425" marL="91425">
                    <a:lnL cap="flat" cmpd="sng" w="12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0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/>
                        <a:t>40%​​</a:t>
                      </a:r>
                      <a:endParaRPr b="1" sz="1700"/>
                    </a:p>
                  </a:txBody>
                  <a:tcPr marT="91425" marB="91425" marR="91425" marL="91425">
                    <a:lnL cap="flat" cmpd="sng" w="12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0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/>
                        <a:t>12%​​</a:t>
                      </a:r>
                      <a:endParaRPr b="1" sz="1700"/>
                    </a:p>
                  </a:txBody>
                  <a:tcPr marT="91425" marB="91425" marR="91425" marL="91425">
                    <a:lnL cap="flat" cmpd="sng" w="12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0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88900" marR="889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/>
                        <a:t>5%​​</a:t>
                      </a:r>
                      <a:endParaRPr b="1" sz="1700"/>
                    </a:p>
                  </a:txBody>
                  <a:tcPr marT="91425" marB="91425" marR="91425" marL="91425">
                    <a:lnL cap="flat" cmpd="sng" w="12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0F2"/>
                    </a:solidFill>
                  </a:tcPr>
                </a:tc>
              </a:tr>
            </a:tbl>
          </a:graphicData>
        </a:graphic>
      </p:graphicFrame>
      <p:pic>
        <p:nvPicPr>
          <p:cNvPr id="181" name="Google Shape;181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60550" y="0"/>
            <a:ext cx="5283451" cy="32715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Co-teaching</a:t>
            </a:r>
            <a:endParaRPr/>
          </a:p>
        </p:txBody>
      </p:sp>
      <p:sp>
        <p:nvSpPr>
          <p:cNvPr id="187" name="Google Shape;187;p31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What it is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Implemented by two </a:t>
            </a:r>
            <a:r>
              <a:rPr lang="en"/>
              <a:t>professionals</a:t>
            </a:r>
            <a:r>
              <a:rPr lang="en"/>
              <a:t> with equivalent </a:t>
            </a:r>
            <a:r>
              <a:rPr lang="en"/>
              <a:t>licensure</a:t>
            </a:r>
            <a:r>
              <a:rPr lang="en"/>
              <a:t> but different areas of expertise as a way to ensure that students with disabilities have the same curriculum access and rigorous academic standards as other students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There are many models of co-teaching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Service delivery option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Equity and Social Justice Strategy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/>
              <a:t>	</a:t>
            </a:r>
            <a:endParaRPr b="1"/>
          </a:p>
        </p:txBody>
      </p:sp>
      <p:sp>
        <p:nvSpPr>
          <p:cNvPr id="188" name="Google Shape;188;p31"/>
          <p:cNvSpPr txBox="1"/>
          <p:nvPr>
            <p:ph idx="2" type="body"/>
          </p:nvPr>
        </p:nvSpPr>
        <p:spPr>
          <a:xfrm>
            <a:off x="4832400" y="1152475"/>
            <a:ext cx="3999900" cy="30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What it is not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A class identified to overload with kids who have IEPs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A special education class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A class with a different curriculum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LINK to video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265500" y="1205825"/>
            <a:ext cx="4045200" cy="150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Programs and support at JHS</a:t>
            </a:r>
            <a:endParaRPr/>
          </a:p>
        </p:txBody>
      </p:sp>
      <p:sp>
        <p:nvSpPr>
          <p:cNvPr id="66" name="Google Shape;66;p14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625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Resource-</a:t>
            </a:r>
            <a:r>
              <a:rPr lang="en"/>
              <a:t> Katie Thomson &amp; Orla Korten (Math), Steve Black &amp; Michaelle Frank (English), Joe Rue (History/Science)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Achieve/Resource-</a:t>
            </a:r>
            <a:r>
              <a:rPr lang="en"/>
              <a:t> Susan Walker &amp; Andrea Gackle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Extended Resource-</a:t>
            </a:r>
            <a:r>
              <a:rPr lang="en"/>
              <a:t> Kaye Smith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Life Skills-</a:t>
            </a:r>
            <a:r>
              <a:rPr lang="en"/>
              <a:t> Marisa Cundy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Transition (18-21)- </a:t>
            </a:r>
            <a:r>
              <a:rPr lang="en"/>
              <a:t>Katie Senouillet</a:t>
            </a:r>
            <a:endParaRPr/>
          </a:p>
        </p:txBody>
      </p:sp>
      <p:pic>
        <p:nvPicPr>
          <p:cNvPr id="67" name="Google Shape;6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36225" y="1010027"/>
            <a:ext cx="3489950" cy="278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Who is co-teaching what?</a:t>
            </a:r>
            <a:endParaRPr/>
          </a:p>
        </p:txBody>
      </p:sp>
      <p:sp>
        <p:nvSpPr>
          <p:cNvPr id="194" name="Google Shape;194;p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Algebra 1- Orla Korten &amp; Deb Faber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Chemistry- Orla Korten &amp; Travis Birse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World &amp; US History- Joe Rue &amp; Steve Johnson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Bio/Biotech- Brandon Gallaher, Andrea Gackle, Joe Rue, Ahnya Redman, Susan Walker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Ethnic Studies- Susan Walker &amp; Judy Baker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YAY!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Related Service Providers &amp; Paraeducators </a:t>
            </a:r>
            <a:endParaRPr/>
          </a:p>
        </p:txBody>
      </p:sp>
      <p:sp>
        <p:nvSpPr>
          <p:cNvPr id="73" name="Google Shape;73;p1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Related Service Providers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Ginger Alonzo, Josh Krueger, Stephanie Vincent (School Psychologist)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Rebecca Wynne &amp; Charlotte Richardson (SLP)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Tracy Hartley (PT)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Brenda Felder (Success coordinator)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Bonnie Karim (special education secretary)</a:t>
            </a:r>
            <a:endParaRPr/>
          </a:p>
        </p:txBody>
      </p:sp>
      <p:sp>
        <p:nvSpPr>
          <p:cNvPr id="74" name="Google Shape;74;p1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the role of a paraeducator in general education class?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Support and implement the students IEP program in the general education classroom under guidance of the general education teacher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Some paras are assigned to support individual students who have specific needs on a one to one basis.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There to ensure inclusion into all activities is taking place in a way that meets the needs of the student.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/>
          <p:nvPr>
            <p:ph type="title"/>
          </p:nvPr>
        </p:nvSpPr>
        <p:spPr>
          <a:xfrm>
            <a:off x="237175" y="2046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All the Lingo….</a:t>
            </a:r>
            <a:endParaRPr/>
          </a:p>
        </p:txBody>
      </p:sp>
      <p:sp>
        <p:nvSpPr>
          <p:cNvPr id="80" name="Google Shape;80;p16"/>
          <p:cNvSpPr txBox="1"/>
          <p:nvPr>
            <p:ph idx="4294967295" type="subTitle"/>
          </p:nvPr>
        </p:nvSpPr>
        <p:spPr>
          <a:xfrm>
            <a:off x="237175" y="702750"/>
            <a:ext cx="6135300" cy="432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b="1" lang="en" sz="1150">
                <a:latin typeface="Open Sans"/>
                <a:ea typeface="Open Sans"/>
                <a:cs typeface="Open Sans"/>
                <a:sym typeface="Open Sans"/>
              </a:rPr>
              <a:t>➢ FAPE: Free Appropriate Public Education </a:t>
            </a:r>
            <a:endParaRPr b="1" sz="115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en" sz="1150">
                <a:latin typeface="Open Sans"/>
                <a:ea typeface="Open Sans"/>
                <a:cs typeface="Open Sans"/>
                <a:sym typeface="Open Sans"/>
              </a:rPr>
              <a:t>A</a:t>
            </a:r>
            <a:r>
              <a:rPr lang="en" sz="1150">
                <a:latin typeface="Open Sans"/>
                <a:ea typeface="Open Sans"/>
                <a:cs typeface="Open Sans"/>
                <a:sym typeface="Open Sans"/>
              </a:rPr>
              <a:t>ll students with disabilities have a right to a free appropriate public education. The federal law that gives these rights is the Individuals with Disabilities Education Act (IDEA).</a:t>
            </a:r>
            <a:endParaRPr sz="115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b="1" lang="en" sz="1150">
                <a:latin typeface="Open Sans"/>
                <a:ea typeface="Open Sans"/>
                <a:cs typeface="Open Sans"/>
                <a:sym typeface="Open Sans"/>
              </a:rPr>
              <a:t>➢ LRE: Least Restrictive Environment </a:t>
            </a:r>
            <a:endParaRPr b="1" sz="115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en" sz="1150">
                <a:latin typeface="Open Sans"/>
                <a:ea typeface="Open Sans"/>
                <a:cs typeface="Open Sans"/>
                <a:sym typeface="Open Sans"/>
              </a:rPr>
              <a:t>Students who qualify for special education services should be in the same classrooms as their same aged peers as much as possible.</a:t>
            </a:r>
            <a:endParaRPr sz="115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b="1" lang="en" sz="1150">
                <a:latin typeface="Open Sans"/>
                <a:ea typeface="Open Sans"/>
                <a:cs typeface="Open Sans"/>
                <a:sym typeface="Open Sans"/>
              </a:rPr>
              <a:t>➢ IEP: </a:t>
            </a:r>
            <a:r>
              <a:rPr b="1" lang="en" sz="1150">
                <a:latin typeface="Open Sans"/>
                <a:ea typeface="Open Sans"/>
                <a:cs typeface="Open Sans"/>
                <a:sym typeface="Open Sans"/>
              </a:rPr>
              <a:t>Individualized</a:t>
            </a:r>
            <a:r>
              <a:rPr b="1" lang="en" sz="1150">
                <a:latin typeface="Open Sans"/>
                <a:ea typeface="Open Sans"/>
                <a:cs typeface="Open Sans"/>
                <a:sym typeface="Open Sans"/>
              </a:rPr>
              <a:t> Education Program</a:t>
            </a:r>
            <a:endParaRPr b="1" sz="115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en" sz="1150">
                <a:latin typeface="Open Sans"/>
                <a:ea typeface="Open Sans"/>
                <a:cs typeface="Open Sans"/>
                <a:sym typeface="Open Sans"/>
              </a:rPr>
              <a:t>A written education plan designed to meet a student's learning needs.</a:t>
            </a:r>
            <a:endParaRPr sz="115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b="1" lang="en" sz="1150">
                <a:latin typeface="Open Sans"/>
                <a:ea typeface="Open Sans"/>
                <a:cs typeface="Open Sans"/>
                <a:sym typeface="Open Sans"/>
              </a:rPr>
              <a:t>➢ FBA: </a:t>
            </a:r>
            <a:r>
              <a:rPr b="1" lang="en" sz="1150">
                <a:latin typeface="Open Sans"/>
                <a:ea typeface="Open Sans"/>
                <a:cs typeface="Open Sans"/>
                <a:sym typeface="Open Sans"/>
              </a:rPr>
              <a:t>Functional</a:t>
            </a:r>
            <a:r>
              <a:rPr b="1" lang="en" sz="1150">
                <a:latin typeface="Open Sans"/>
                <a:ea typeface="Open Sans"/>
                <a:cs typeface="Open Sans"/>
                <a:sym typeface="Open Sans"/>
              </a:rPr>
              <a:t> Behavior Assessment</a:t>
            </a:r>
            <a:endParaRPr b="1" sz="115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en" sz="1150">
                <a:latin typeface="Open Sans"/>
                <a:ea typeface="Open Sans"/>
                <a:cs typeface="Open Sans"/>
                <a:sym typeface="Open Sans"/>
              </a:rPr>
              <a:t>A functional behavior assessment (FBA) is a type of evaluation used to determine the cause (or “function”) of behavior before developing an intervention(s).</a:t>
            </a:r>
            <a:endParaRPr sz="115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b="1" lang="en" sz="1150">
                <a:latin typeface="Open Sans"/>
                <a:ea typeface="Open Sans"/>
                <a:cs typeface="Open Sans"/>
                <a:sym typeface="Open Sans"/>
              </a:rPr>
              <a:t>➢ </a:t>
            </a:r>
            <a:r>
              <a:rPr b="1" lang="en" sz="1150">
                <a:latin typeface="Open Sans"/>
                <a:ea typeface="Open Sans"/>
                <a:cs typeface="Open Sans"/>
                <a:sym typeface="Open Sans"/>
              </a:rPr>
              <a:t>BIP: Behavior Intervention Plan</a:t>
            </a:r>
            <a:endParaRPr b="1" sz="115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275"/>
              <a:buNone/>
            </a:pPr>
            <a:r>
              <a:rPr lang="en" sz="1150">
                <a:latin typeface="Open Sans"/>
                <a:ea typeface="Open Sans"/>
                <a:cs typeface="Open Sans"/>
                <a:sym typeface="Open Sans"/>
              </a:rPr>
              <a:t>A plan incorporated into a student’s IEP, if determined necessary by the IEP team, for the student to receive FAPE. This plan includes (at a minimum): the pattern of behavior, the instructional or environmental conditions, the positive </a:t>
            </a:r>
            <a:r>
              <a:rPr lang="en" sz="1150">
                <a:latin typeface="Open Sans"/>
                <a:ea typeface="Open Sans"/>
                <a:cs typeface="Open Sans"/>
                <a:sym typeface="Open Sans"/>
              </a:rPr>
              <a:t>behavioral</a:t>
            </a:r>
            <a:r>
              <a:rPr lang="en" sz="1150">
                <a:latin typeface="Open Sans"/>
                <a:ea typeface="Open Sans"/>
                <a:cs typeface="Open Sans"/>
                <a:sym typeface="Open Sans"/>
              </a:rPr>
              <a:t> interventions and supports and the skills that will be taught to the student to replace the behavior.</a:t>
            </a:r>
            <a:endParaRPr sz="1150"/>
          </a:p>
        </p:txBody>
      </p:sp>
      <p:pic>
        <p:nvPicPr>
          <p:cNvPr id="81" name="Google Shape;8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43950" y="357800"/>
            <a:ext cx="2495576" cy="3442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an IEP Case Manager??</a:t>
            </a:r>
            <a:endParaRPr/>
          </a:p>
        </p:txBody>
      </p:sp>
      <p:sp>
        <p:nvSpPr>
          <p:cNvPr id="87" name="Google Shape;87;p17"/>
          <p:cNvSpPr txBox="1"/>
          <p:nvPr/>
        </p:nvSpPr>
        <p:spPr>
          <a:xfrm>
            <a:off x="566525" y="1252325"/>
            <a:ext cx="7946400" cy="379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50">
                <a:solidFill>
                  <a:srgbClr val="33333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 special education case manager </a:t>
            </a:r>
            <a:r>
              <a:rPr b="1" lang="en" sz="1750">
                <a:solidFill>
                  <a:srgbClr val="2B2A2A"/>
                </a:solidFill>
                <a:highlight>
                  <a:srgbClr val="FBFBFB"/>
                </a:highlight>
                <a:latin typeface="Roboto"/>
                <a:ea typeface="Roboto"/>
                <a:cs typeface="Roboto"/>
                <a:sym typeface="Roboto"/>
              </a:rPr>
              <a:t>is the person responsible for overseeing all aspects of a student’s IEP program and services.</a:t>
            </a:r>
            <a:endParaRPr b="1" sz="2250">
              <a:solidFill>
                <a:srgbClr val="33333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27025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333333"/>
              </a:buClr>
              <a:buSzPts val="1550"/>
              <a:buFont typeface="Roboto"/>
              <a:buChar char="-"/>
            </a:pPr>
            <a:r>
              <a:rPr lang="en" sz="1550">
                <a:solidFill>
                  <a:srgbClr val="33333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They are a certificated teacher with an endorsement in Special </a:t>
            </a:r>
            <a:r>
              <a:rPr lang="en" sz="1550">
                <a:solidFill>
                  <a:srgbClr val="33333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Education</a:t>
            </a:r>
            <a:r>
              <a:rPr lang="en" sz="1550">
                <a:solidFill>
                  <a:srgbClr val="33333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or a Certificated Specialist (SLP, OT, PT etc.)</a:t>
            </a:r>
            <a:endParaRPr sz="1550">
              <a:solidFill>
                <a:srgbClr val="33333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270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550"/>
              <a:buFont typeface="Roboto"/>
              <a:buChar char="-"/>
            </a:pPr>
            <a:r>
              <a:rPr lang="en" sz="1550">
                <a:solidFill>
                  <a:srgbClr val="33333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Monitors the student’s IEP (including FBA and BIP) and facilitates services</a:t>
            </a:r>
            <a:endParaRPr sz="1550">
              <a:solidFill>
                <a:srgbClr val="33333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270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550"/>
              <a:buFont typeface="Roboto"/>
              <a:buChar char="-"/>
            </a:pPr>
            <a:r>
              <a:rPr lang="en" sz="1550">
                <a:solidFill>
                  <a:srgbClr val="33333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Communicates with parents, teachers and services providers</a:t>
            </a:r>
            <a:endParaRPr sz="1550">
              <a:solidFill>
                <a:srgbClr val="33333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270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550"/>
              <a:buFont typeface="Roboto"/>
              <a:buChar char="-"/>
            </a:pPr>
            <a:r>
              <a:rPr lang="en" sz="1550">
                <a:solidFill>
                  <a:srgbClr val="33333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Collects IEP related data and reviews/re-writes annual IEP</a:t>
            </a:r>
            <a:endParaRPr sz="1550">
              <a:solidFill>
                <a:srgbClr val="33333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270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550"/>
              <a:buFont typeface="Roboto"/>
              <a:buChar char="-"/>
            </a:pPr>
            <a:r>
              <a:rPr lang="en" sz="1550">
                <a:solidFill>
                  <a:srgbClr val="33333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Reports IEP progress quarterly in Special Programs</a:t>
            </a:r>
            <a:endParaRPr sz="1550">
              <a:solidFill>
                <a:srgbClr val="33333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270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550"/>
              <a:buFont typeface="Roboto"/>
              <a:buChar char="-"/>
            </a:pPr>
            <a:r>
              <a:rPr lang="en" sz="1550">
                <a:solidFill>
                  <a:srgbClr val="33333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Review and use HSBO annually to develop the student’s Transition Plan</a:t>
            </a:r>
            <a:endParaRPr sz="1550">
              <a:solidFill>
                <a:srgbClr val="33333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270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550"/>
              <a:buFont typeface="Roboto"/>
              <a:buChar char="-"/>
            </a:pPr>
            <a:r>
              <a:rPr lang="en" sz="1550">
                <a:solidFill>
                  <a:srgbClr val="33333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Connect families with outside agencies</a:t>
            </a:r>
            <a:endParaRPr sz="1550">
              <a:solidFill>
                <a:srgbClr val="33333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270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550"/>
              <a:buFont typeface="Roboto"/>
              <a:buChar char="-"/>
            </a:pPr>
            <a:r>
              <a:rPr lang="en" sz="1550">
                <a:solidFill>
                  <a:srgbClr val="33333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Review and monitor graduation pathways (in collaboration with counselors)</a:t>
            </a:r>
            <a:endParaRPr sz="1550">
              <a:solidFill>
                <a:srgbClr val="33333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45720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Accommodations</a:t>
            </a:r>
            <a:r>
              <a:rPr lang="en"/>
              <a:t> vs. Modifications</a:t>
            </a:r>
            <a:endParaRPr/>
          </a:p>
        </p:txBody>
      </p:sp>
      <p:sp>
        <p:nvSpPr>
          <p:cNvPr id="93" name="Google Shape;93;p18"/>
          <p:cNvSpPr txBox="1"/>
          <p:nvPr/>
        </p:nvSpPr>
        <p:spPr>
          <a:xfrm>
            <a:off x="0" y="1188075"/>
            <a:ext cx="8347800" cy="310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>
                <a:latin typeface="Proxima Nova"/>
                <a:ea typeface="Proxima Nova"/>
                <a:cs typeface="Proxima Nova"/>
                <a:sym typeface="Proxima Nova"/>
              </a:rPr>
              <a:t>An </a:t>
            </a:r>
            <a:r>
              <a:rPr b="1" lang="en" sz="3700">
                <a:latin typeface="Proxima Nova"/>
                <a:ea typeface="Proxima Nova"/>
                <a:cs typeface="Proxima Nova"/>
                <a:sym typeface="Proxima Nova"/>
              </a:rPr>
              <a:t>accommodation</a:t>
            </a:r>
            <a:r>
              <a:rPr lang="en" sz="3700">
                <a:latin typeface="Proxima Nova"/>
                <a:ea typeface="Proxima Nova"/>
                <a:cs typeface="Proxima Nova"/>
                <a:sym typeface="Proxima Nova"/>
              </a:rPr>
              <a:t> changes </a:t>
            </a:r>
            <a:r>
              <a:rPr b="1" lang="en" sz="3700">
                <a:latin typeface="Proxima Nova"/>
                <a:ea typeface="Proxima Nova"/>
                <a:cs typeface="Proxima Nova"/>
                <a:sym typeface="Proxima Nova"/>
              </a:rPr>
              <a:t>HOW</a:t>
            </a:r>
            <a:r>
              <a:rPr lang="en" sz="3700">
                <a:latin typeface="Proxima Nova"/>
                <a:ea typeface="Proxima Nova"/>
                <a:cs typeface="Proxima Nova"/>
                <a:sym typeface="Proxima Nova"/>
              </a:rPr>
              <a:t> a student learns.  A </a:t>
            </a:r>
            <a:r>
              <a:rPr b="1" lang="en" sz="37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modification</a:t>
            </a:r>
            <a:r>
              <a:rPr lang="en" sz="3700">
                <a:latin typeface="Proxima Nova"/>
                <a:ea typeface="Proxima Nova"/>
                <a:cs typeface="Proxima Nova"/>
                <a:sym typeface="Proxima Nova"/>
              </a:rPr>
              <a:t> changes </a:t>
            </a:r>
            <a:r>
              <a:rPr b="1" lang="en" sz="3700">
                <a:latin typeface="Proxima Nova"/>
                <a:ea typeface="Proxima Nova"/>
                <a:cs typeface="Proxima Nova"/>
                <a:sym typeface="Proxima Nova"/>
              </a:rPr>
              <a:t>WHAT</a:t>
            </a:r>
            <a:r>
              <a:rPr lang="en" sz="3700">
                <a:latin typeface="Proxima Nova"/>
                <a:ea typeface="Proxima Nova"/>
                <a:cs typeface="Proxima Nova"/>
                <a:sym typeface="Proxima Nova"/>
              </a:rPr>
              <a:t> a student is taught or expected to learn.</a:t>
            </a:r>
            <a:endParaRPr sz="37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Examples of </a:t>
            </a:r>
            <a:r>
              <a:rPr lang="en"/>
              <a:t>accommodations</a:t>
            </a:r>
            <a:r>
              <a:rPr lang="en"/>
              <a:t> and modifications</a:t>
            </a:r>
            <a:endParaRPr/>
          </a:p>
        </p:txBody>
      </p:sp>
      <p:sp>
        <p:nvSpPr>
          <p:cNvPr id="99" name="Google Shape;99;p19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>
                <a:solidFill>
                  <a:srgbClr val="000000"/>
                </a:solidFill>
              </a:rPr>
              <a:t>Examples of accommodations;</a:t>
            </a:r>
            <a:endParaRPr b="1" u="sng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*Teacher provides notes/outlines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*allows type-written work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*allows printed work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*provides a peer notetaker, 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* provides highlighted text, 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* allows the use of spell-checker, 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*Daily agenda checks between home/school, 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* Preferential seating, 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ability to leave room without permission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*behavior reward system 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* Extended time on assignments, 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*shortened assignments, 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*simplification of directions 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*Tests read aloud to student, 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*verbal response 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*multiple -choice response 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*word banks provided f or f ill in the blank questions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9"/>
          <p:cNvSpPr txBox="1"/>
          <p:nvPr>
            <p:ph idx="2" type="body"/>
          </p:nvPr>
        </p:nvSpPr>
        <p:spPr>
          <a:xfrm>
            <a:off x="4832400" y="1152475"/>
            <a:ext cx="3999900" cy="369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b="1" lang="en" sz="1285" u="sng"/>
              <a:t>Examples of modifications</a:t>
            </a:r>
            <a:endParaRPr b="1" sz="1285" u="sng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852"/>
              <a:buNone/>
            </a:pPr>
            <a:r>
              <a:rPr lang="en" sz="1285"/>
              <a:t>*Reduction of homework</a:t>
            </a:r>
            <a:endParaRPr sz="1285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852"/>
              <a:buNone/>
            </a:pPr>
            <a:r>
              <a:rPr lang="en" sz="1285"/>
              <a:t>reduction of class work -Omitting story problems, using specialized/alternative curricula written at lower level </a:t>
            </a:r>
            <a:endParaRPr sz="1285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852"/>
              <a:buNone/>
            </a:pPr>
            <a:r>
              <a:rPr lang="en" sz="1285"/>
              <a:t>*simplified vocabulary and concepts</a:t>
            </a:r>
            <a:endParaRPr sz="1285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852"/>
              <a:buNone/>
            </a:pPr>
            <a:r>
              <a:rPr lang="en" sz="1285"/>
              <a:t>*alternative reading books at independent reading level </a:t>
            </a:r>
            <a:endParaRPr sz="1285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852"/>
              <a:buNone/>
            </a:pPr>
            <a:r>
              <a:rPr lang="en" sz="1285"/>
              <a:t>*Tests are written at lower level of understanding</a:t>
            </a:r>
            <a:endParaRPr sz="1285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852"/>
              <a:buNone/>
            </a:pPr>
            <a:r>
              <a:rPr lang="en" sz="1285"/>
              <a:t>*preview tests provided as study guide</a:t>
            </a:r>
            <a:endParaRPr sz="1285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852"/>
              <a:buNone/>
            </a:pPr>
            <a:r>
              <a:rPr lang="en" sz="1285"/>
              <a:t>*picture supports are provided</a:t>
            </a:r>
            <a:endParaRPr sz="1285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852"/>
              <a:buNone/>
            </a:pPr>
            <a:r>
              <a:rPr lang="en" sz="1285"/>
              <a:t>*pass/fail grading</a:t>
            </a:r>
            <a:endParaRPr sz="1285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852"/>
              <a:buNone/>
            </a:pPr>
            <a:r>
              <a:t/>
            </a:r>
            <a:endParaRPr sz="1285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852"/>
              <a:buNone/>
            </a:pPr>
            <a:r>
              <a:t/>
            </a:r>
            <a:endParaRPr sz="1285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ts val="852"/>
              <a:buNone/>
            </a:pPr>
            <a:r>
              <a:t/>
            </a:r>
            <a:endParaRPr sz="1285"/>
          </a:p>
        </p:txBody>
      </p:sp>
      <p:sp>
        <p:nvSpPr>
          <p:cNvPr id="101" name="Google Shape;101;p19"/>
          <p:cNvSpPr txBox="1"/>
          <p:nvPr/>
        </p:nvSpPr>
        <p:spPr>
          <a:xfrm>
            <a:off x="728800" y="430260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LINK to video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45720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accent3"/>
                </a:solidFill>
              </a:rPr>
              <a:t>Important aspects of the IEP</a:t>
            </a:r>
            <a:endParaRPr b="1" sz="3800"/>
          </a:p>
        </p:txBody>
      </p:sp>
      <p:sp>
        <p:nvSpPr>
          <p:cNvPr id="107" name="Google Shape;107;p20"/>
          <p:cNvSpPr txBox="1"/>
          <p:nvPr>
            <p:ph idx="1" type="body"/>
          </p:nvPr>
        </p:nvSpPr>
        <p:spPr>
          <a:xfrm>
            <a:off x="5721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IEP at a Glance</a:t>
            </a:r>
            <a:endParaRPr u="sng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Teachers can find:</a:t>
            </a:r>
            <a:endParaRPr b="1"/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Case Manager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Student information,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Student goals,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A</a:t>
            </a:r>
            <a:r>
              <a:rPr lang="en"/>
              <a:t>ccommodations</a:t>
            </a:r>
            <a:r>
              <a:rPr lang="en"/>
              <a:t> and modifications</a:t>
            </a:r>
            <a:endParaRPr/>
          </a:p>
        </p:txBody>
      </p:sp>
      <p:sp>
        <p:nvSpPr>
          <p:cNvPr id="108" name="Google Shape;108;p20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9" name="Google Shape;10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31701" y="1031854"/>
            <a:ext cx="1891426" cy="2447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65375" y="1152475"/>
            <a:ext cx="1798197" cy="2327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39299" y="2407725"/>
            <a:ext cx="1732976" cy="22426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Inclusive practices, how can this look in your space?</a:t>
            </a:r>
            <a:endParaRPr/>
          </a:p>
        </p:txBody>
      </p:sp>
      <p:sp>
        <p:nvSpPr>
          <p:cNvPr id="117" name="Google Shape;117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When you’re designing activities, lessons, etc. recognize the difference between students and use that to ensure that all the students in your class can access the content and participate in a meaningful way.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