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4"/>
  </p:sldMasterIdLst>
  <p:notesMasterIdLst>
    <p:notesMasterId r:id="rId38"/>
  </p:notesMasterIdLst>
  <p:handoutMasterIdLst>
    <p:handoutMasterId r:id="rId39"/>
  </p:handoutMasterIdLst>
  <p:sldIdLst>
    <p:sldId id="256" r:id="rId15"/>
    <p:sldId id="259" r:id="rId16"/>
    <p:sldId id="308" r:id="rId17"/>
    <p:sldId id="352" r:id="rId18"/>
    <p:sldId id="353" r:id="rId19"/>
    <p:sldId id="354" r:id="rId20"/>
    <p:sldId id="355" r:id="rId21"/>
    <p:sldId id="357" r:id="rId22"/>
    <p:sldId id="358" r:id="rId23"/>
    <p:sldId id="359" r:id="rId24"/>
    <p:sldId id="360" r:id="rId25"/>
    <p:sldId id="361" r:id="rId26"/>
    <p:sldId id="368" r:id="rId27"/>
    <p:sldId id="445" r:id="rId28"/>
    <p:sldId id="364" r:id="rId29"/>
    <p:sldId id="362" r:id="rId30"/>
    <p:sldId id="363" r:id="rId31"/>
    <p:sldId id="365" r:id="rId32"/>
    <p:sldId id="367" r:id="rId33"/>
    <p:sldId id="366" r:id="rId34"/>
    <p:sldId id="345" r:id="rId35"/>
    <p:sldId id="444" r:id="rId36"/>
    <p:sldId id="44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ts" initials="a" lastIdx="8" clrIdx="0"/>
  <p:cmAuthor id="1" name="Jeanne Willard" initials="JW" lastIdx="6" clrIdx="1"/>
  <p:cmAuthor id="2" name="Pacquer, Amber" initials="PA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523" autoAdjust="0"/>
  </p:normalViewPr>
  <p:slideViewPr>
    <p:cSldViewPr>
      <p:cViewPr varScale="1">
        <p:scale>
          <a:sx n="111" d="100"/>
          <a:sy n="111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EF1D-5027-492C-B211-3292109B39FE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81D3-5C88-4D78-B52D-76F4C1BB07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0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EE84-F4CE-457A-A872-BD473B1627F8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BB92-15CD-408B-8656-6FF4297DA2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60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4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8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1pPr>
            <a:lvl2pPr marL="741519" indent="-285080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2pPr>
            <a:lvl3pPr marL="1141878" indent="-227441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3pPr>
            <a:lvl4pPr marL="1599875" indent="-227441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4pPr>
            <a:lvl5pPr marL="2056314" indent="-227441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5pPr>
            <a:lvl6pPr marL="2504965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6pPr>
            <a:lvl7pPr marL="2953615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7pPr>
            <a:lvl8pPr marL="3402265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8pPr>
            <a:lvl9pPr marL="3850916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9pPr>
          </a:lstStyle>
          <a:p>
            <a:fld id="{C1D9CD90-48E5-44D4-A80B-2FC106BB5F6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3955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1pPr>
            <a:lvl2pPr marL="741519" indent="-285080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2pPr>
            <a:lvl3pPr marL="1141878" indent="-227441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3pPr>
            <a:lvl4pPr marL="1599875" indent="-227441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4pPr>
            <a:lvl5pPr marL="2056314" indent="-227441"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5pPr>
            <a:lvl6pPr marL="2504965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6pPr>
            <a:lvl7pPr marL="2953615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7pPr>
            <a:lvl8pPr marL="3402265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8pPr>
            <a:lvl9pPr marL="3850916" indent="-22744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32" charset="-128"/>
              </a:defRPr>
            </a:lvl9pPr>
          </a:lstStyle>
          <a:p>
            <a:fld id="{C1D9CD90-48E5-44D4-A80B-2FC106BB5F6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4905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EB3D3D-615B-4492-8C65-E9B2D98A71C9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628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96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4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AB2C8-398E-4A1C-ADA8-6C04BD105F2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9D649-F56E-445E-8374-AD9583B026E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645C-6374-4DC5-9970-86110D4669D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5EAB0-A72A-42AF-98D4-FF03B7412A43}" type="datetime1">
              <a:rPr lang="en-US" altLang="en-US" smtClean="0"/>
              <a:t>8/22/2023</a:t>
            </a:fld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MODULE 1 LESSON 3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2A4C6-9508-46B8-B53F-DA9462E07D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4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72153-3FAA-438F-9675-BF0491E961D6}" type="datetime1">
              <a:rPr lang="en-US" altLang="en-US" smtClean="0"/>
              <a:t>8/22/2023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MODULE 1 LESSON 3</a:t>
            </a: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47985-7D67-430F-AE55-0883B9391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86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D1BF-83EB-4549-A54C-7E855EF897C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7C1A-8289-4812-91CD-2EDC468603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9C75-6989-4517-ABC9-B134A515C07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4EA89-11A0-46BE-957C-11CE4621400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C2FC6-DEE7-4578-AE16-3D3446881211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67A-46F5-43C7-9565-E416E5A7382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53C27-D673-4BC2-BFAB-97AEF3FDB658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0E5-8578-477F-82F4-EE01921AE3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75EF35-3E65-46DA-B6ED-94288F78E4F3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MODULE 1 LESSON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pscloud-my.sharepoint.com/:w:/g/personal/05467_apps_everettsd_org/ERkiM6YvWbJIsu5AYkc85tQBTKV9asAKF0Xkv-uchaz5gA?e=7aPxg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customXml" Target="../../customXml/item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customXml" Target="../../customXml/item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templates.office.com/en-us/Resumes-and-Cover-Letter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customXml" Target="../../customXml/item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customXml" Target="../../customXml/item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customXml" Target="../../customXml/item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customXml" Target="../../customXml/item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124199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Cover Letter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657600"/>
            <a:ext cx="6400800" cy="516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9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Cover Letter Design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Open Punctuation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- using few punctuation marks when writing</a:t>
            </a:r>
          </a:p>
          <a:p>
            <a:pPr marL="0" indent="0">
              <a:buNone/>
            </a:pP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	Dear Mr. Jones</a:t>
            </a:r>
          </a:p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	Sincerely</a:t>
            </a:r>
          </a:p>
          <a:p>
            <a:pPr marL="0" indent="0">
              <a:buNone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Closed Punctuation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- punctuation in which many commas, full stops, etc., are used</a:t>
            </a:r>
          </a:p>
          <a:p>
            <a:pPr marL="0" indent="0">
              <a:buNone/>
            </a:pP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	Dear Mr. Jones:</a:t>
            </a:r>
          </a:p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	Sincerely,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24663" y="278639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 colon</a:t>
            </a:r>
          </a:p>
        </p:txBody>
      </p:sp>
      <p:sp>
        <p:nvSpPr>
          <p:cNvPr id="12" name="Right Arrow 11"/>
          <p:cNvSpPr/>
          <p:nvPr/>
        </p:nvSpPr>
        <p:spPr>
          <a:xfrm flipH="1">
            <a:off x="3998295" y="2895600"/>
            <a:ext cx="685801" cy="3048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51880" y="3358227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 comma</a:t>
            </a:r>
          </a:p>
        </p:txBody>
      </p:sp>
      <p:sp>
        <p:nvSpPr>
          <p:cNvPr id="14" name="Right Arrow 13"/>
          <p:cNvSpPr/>
          <p:nvPr/>
        </p:nvSpPr>
        <p:spPr>
          <a:xfrm flipH="1">
            <a:off x="2971800" y="3432786"/>
            <a:ext cx="685801" cy="3048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25292" y="5275696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Colon</a:t>
            </a:r>
          </a:p>
        </p:txBody>
      </p:sp>
      <p:sp>
        <p:nvSpPr>
          <p:cNvPr id="16" name="Right Arrow 15"/>
          <p:cNvSpPr/>
          <p:nvPr/>
        </p:nvSpPr>
        <p:spPr>
          <a:xfrm flipH="1">
            <a:off x="4101077" y="5390470"/>
            <a:ext cx="685801" cy="3048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07480" y="5799442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Comma</a:t>
            </a:r>
          </a:p>
        </p:txBody>
      </p:sp>
      <p:sp>
        <p:nvSpPr>
          <p:cNvPr id="18" name="Right Arrow 17"/>
          <p:cNvSpPr/>
          <p:nvPr/>
        </p:nvSpPr>
        <p:spPr>
          <a:xfrm flipH="1">
            <a:off x="3124198" y="5890230"/>
            <a:ext cx="685801" cy="3048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756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Body of the Letter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828800"/>
            <a:ext cx="4114800" cy="45307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First paragraph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– reason for writing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Second paragraph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– point out qualifications</a:t>
            </a:r>
          </a:p>
          <a:p>
            <a:pPr eaLnBrk="1" hangingPunct="1">
              <a:defRPr/>
            </a:pPr>
            <a:endParaRPr lang="en-US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Third paragraph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– call attention to resume, reiterate interest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  <a:hlinkClick r:id="rId3"/>
              </a:rPr>
              <a:t>*Click HERE to download an easy cover letter template!</a:t>
            </a:r>
            <a:endParaRPr lang="en-US" alt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>
              <a:effectLst/>
              <a:latin typeface="Myriad Pro" panose="020B0503030403020204" pitchFamily="34" charset="0"/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3733800" cy="541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Your street address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Your city, state, zip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Month, Day, Year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Mr./Ms./Dr. Name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Title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Name of company/organization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Company address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City, State, Zip code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Dear Mr./Ms./Dr. Last Name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 algn="just">
              <a:lnSpc>
                <a:spcPct val="106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Paragraph 1: Answers “</a:t>
            </a:r>
            <a:r>
              <a:rPr lang="en-US" altLang="en-US" sz="900" u="sng" dirty="0">
                <a:latin typeface="Calibri" pitchFamily="34" charset="0"/>
              </a:rPr>
              <a:t>Why</a:t>
            </a:r>
            <a:r>
              <a:rPr lang="en-US" altLang="en-US" sz="900" dirty="0">
                <a:latin typeface="Calibri" pitchFamily="34" charset="0"/>
              </a:rPr>
              <a:t> am I writing?” 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Identify the position and the company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Indicate how you learned about the position</a:t>
            </a:r>
          </a:p>
          <a:p>
            <a:pPr lvl="1" algn="just"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Request the employer’s consideration</a:t>
            </a:r>
          </a:p>
          <a:p>
            <a:pPr lvl="1" algn="just"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Introduce basic information about yourself</a:t>
            </a:r>
          </a:p>
          <a:p>
            <a:pPr algn="just">
              <a:lnSpc>
                <a:spcPct val="106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 algn="just">
              <a:lnSpc>
                <a:spcPct val="106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Paragraph 2: Answers “</a:t>
            </a:r>
            <a:r>
              <a:rPr lang="en-US" altLang="en-US" sz="900" u="sng" dirty="0">
                <a:latin typeface="Calibri" pitchFamily="34" charset="0"/>
              </a:rPr>
              <a:t>Who</a:t>
            </a:r>
            <a:r>
              <a:rPr lang="en-US" altLang="en-US" sz="900" dirty="0">
                <a:latin typeface="Calibri" pitchFamily="34" charset="0"/>
              </a:rPr>
              <a:t> am I, and </a:t>
            </a:r>
            <a:r>
              <a:rPr lang="en-US" altLang="en-US" sz="900" u="sng" dirty="0">
                <a:latin typeface="Calibri" pitchFamily="34" charset="0"/>
              </a:rPr>
              <a:t>why</a:t>
            </a:r>
            <a:r>
              <a:rPr lang="en-US" altLang="en-US" sz="900" dirty="0">
                <a:latin typeface="Calibri" pitchFamily="34" charset="0"/>
              </a:rPr>
              <a:t> should you hire me?”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Contain a brief summary of your personal data and work experience.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Relate your skills, experiences, and qualities that would benefit you in this position</a:t>
            </a:r>
          </a:p>
          <a:p>
            <a:pPr algn="just">
              <a:lnSpc>
                <a:spcPct val="106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 algn="just">
              <a:lnSpc>
                <a:spcPct val="106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Paragraph 3: Answers “</a:t>
            </a:r>
            <a:r>
              <a:rPr lang="en-US" altLang="en-US" sz="900" u="sng" dirty="0">
                <a:latin typeface="Calibri" pitchFamily="34" charset="0"/>
              </a:rPr>
              <a:t>What</a:t>
            </a:r>
            <a:r>
              <a:rPr lang="en-US" altLang="en-US" sz="900" dirty="0">
                <a:latin typeface="Calibri" pitchFamily="34" charset="0"/>
              </a:rPr>
              <a:t> is my next step?”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Refer the reader to your enclosed resume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Reiterate your interest in the position</a:t>
            </a:r>
          </a:p>
          <a:p>
            <a:pPr lvl="1" algn="just">
              <a:spcBef>
                <a:spcPct val="0"/>
              </a:spcBef>
              <a:buClrTx/>
              <a:buSzTx/>
              <a:buFont typeface="Symbol" pitchFamily="18" charset="2"/>
              <a:buChar char="·"/>
              <a:defRPr/>
            </a:pPr>
            <a:r>
              <a:rPr lang="en-US" altLang="en-US" sz="900" dirty="0">
                <a:latin typeface="Calibri" pitchFamily="34" charset="0"/>
              </a:rPr>
              <a:t>Specify how you will follow up</a:t>
            </a:r>
          </a:p>
          <a:p>
            <a:pPr lvl="1" algn="just">
              <a:lnSpc>
                <a:spcPct val="106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Sincerely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Your signature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Your name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900" dirty="0">
              <a:latin typeface="Calibri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>
                <a:latin typeface="Calibri" pitchFamily="34" charset="0"/>
              </a:rPr>
              <a:t>Enclosure: Resume for YOUR NAME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050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Sample Cover Letter</a:t>
            </a:r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514" y="1524000"/>
            <a:ext cx="4616971" cy="502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4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Cover Letter Tips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4265103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Cover Letter Tips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458200" cy="5105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Be assertive – the first </a:t>
            </a:r>
            <a:r>
              <a:rPr lang="en-US" alt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20 words 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are the most important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Tell your story - how you can be of value to the employer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Use simple, straight forward language and grammar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Let your letter reflect your individuality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Send your letter to someone directly if possible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Spell letter recipient’s name correctly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Be friendly, not pushy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9CD47985-7D67-430F-AE55-0883B9391633}" type="slidenum">
              <a:rPr lang="en-US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pPr/>
              <a:t>14</a:t>
            </a:fld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12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Don’t Forget to…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76000"/>
            </a:pPr>
            <a:endParaRPr lang="en-US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  <a:buSzPct val="76000"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Use correct grammar &amp; spelling 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Do not use slang 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Be brief, but cover the subject 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Stick to the point of the letter 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Proofread, proofread, proofread! 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Ask for help if you need it 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Strive for neatness and personality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>
              <a:effectLst/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effectLst/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93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Emailing Your Cover 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If you submit application, resume and cover letter electronically, submit each </a:t>
            </a:r>
            <a:r>
              <a:rPr lang="en-US" altLang="zh-CN" sz="28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individual</a:t>
            </a: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document as an </a:t>
            </a:r>
            <a:r>
              <a:rPr lang="en-US" altLang="zh-CN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attachment</a:t>
            </a:r>
            <a:endParaRPr lang="en-US" altLang="zh-CN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Do </a:t>
            </a:r>
            <a:r>
              <a:rPr lang="en-US" altLang="zh-CN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not</a:t>
            </a: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 write cover letter in the email message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zh-C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Usually, a Human Resources support person is responsible for processing applications before forwarding them to the hiring manager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zh-C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The hiring manager might </a:t>
            </a:r>
            <a:r>
              <a:rPr lang="en-US" altLang="zh-CN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not </a:t>
            </a:r>
            <a:r>
              <a:rPr lang="en-US" altLang="zh-C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see cover letter if it is in initial email message</a:t>
            </a:r>
          </a:p>
          <a:p>
            <a:pPr>
              <a:spcBef>
                <a:spcPts val="0"/>
              </a:spcBef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37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Designing Your Cover Letter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642382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Match Resume and Cover Letter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Matching your resume and cover letter creates a professional impression even before you get an interview!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Match the </a:t>
            </a:r>
            <a:r>
              <a:rPr lang="en-US" alt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fonts</a:t>
            </a:r>
            <a:r>
              <a:rPr lang="en-US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– Use the same font for the body of your cover letter as you used in your resume</a:t>
            </a:r>
          </a:p>
          <a:p>
            <a:pPr eaLnBrk="1" hangingPunct="1">
              <a:lnSpc>
                <a:spcPct val="80000"/>
              </a:lnSpc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Match the </a:t>
            </a:r>
            <a:r>
              <a:rPr lang="en-US" alt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formatting</a:t>
            </a:r>
            <a:r>
              <a:rPr lang="en-US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– Use the same style in your letter as you used in your resume.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For example, if you separate resume sections with horizontal lines use the same lines in the header/footer of your letter.</a:t>
            </a:r>
            <a:endParaRPr lang="en-US" altLang="en-US" sz="4000" i="1" dirty="0">
              <a:solidFill>
                <a:schemeClr val="tx2"/>
              </a:solidFill>
              <a:effectLst/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effectLst/>
              <a:latin typeface="Myriad Pro" panose="020B0503030403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Match the </a:t>
            </a: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information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– Make sure your resume and cover letter information match.  </a:t>
            </a:r>
            <a:r>
              <a:rPr lang="en-US" alt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You don’t want to mention something in your cover letter that is not on your resume.  </a:t>
            </a:r>
            <a:endParaRPr lang="en-US" altLang="en-US" sz="2400" i="1" dirty="0">
              <a:effectLst/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4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Matching Resumes and Cover Letters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2050" name="Picture 2" descr="Image result for matching cover letter and resu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9" t="15689" r="14445" b="13852"/>
          <a:stretch/>
        </p:blipFill>
        <p:spPr bwMode="auto">
          <a:xfrm>
            <a:off x="304800" y="1828800"/>
            <a:ext cx="4038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matching cover letter and resum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9" t="15689" r="14445" b="13852"/>
          <a:stretch/>
        </p:blipFill>
        <p:spPr bwMode="auto">
          <a:xfrm>
            <a:off x="4674781" y="2438400"/>
            <a:ext cx="4038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7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Lesson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Students will understand the purpose of a cover letter.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Students will review sample cover letters and corresponding resumes.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Students will prepare a cover letter based on their resume and desired job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37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Start with a Template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876800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A </a:t>
            </a:r>
            <a:r>
              <a:rPr lang="en-US" alt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template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provides the basic structure to your cover letter. 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en-US" sz="1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Edit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the template to include your personal information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en-U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Templates provide structure and reduce the amount of time you spend formatting the letter</a:t>
            </a:r>
            <a:endParaRPr lang="en-US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en-U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Free </a:t>
            </a:r>
            <a:r>
              <a:rPr lang="en-US" alt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Microsoft Word 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cover letter templates are available online to download and customize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alt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altLang="en-US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  <a:hlinkClick r:id="rId2"/>
              </a:rPr>
              <a:t>*Click here to browse and download your cover letter template</a:t>
            </a:r>
            <a:endParaRPr lang="en-US" altLang="en-US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>
              <a:effectLst/>
              <a:latin typeface="Myriad Pro" panose="020B0503030403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effectLst/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21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Task Completion…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462396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876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Log in to Naviance 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2971800"/>
            <a:ext cx="3733800" cy="36576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58022" y="3505200"/>
            <a:ext cx="3723578" cy="3048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542" y="119238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Students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from school website</a:t>
            </a:r>
          </a:p>
          <a:p>
            <a:pPr fontAlgn="base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Naviance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button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Log in with district ID# and password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37678" y="3109459"/>
            <a:ext cx="5631456" cy="1691141"/>
            <a:chOff x="3526113" y="4053632"/>
            <a:chExt cx="5631456" cy="1691141"/>
          </a:xfrm>
        </p:grpSpPr>
        <p:grpSp>
          <p:nvGrpSpPr>
            <p:cNvPr id="16" name="Group 15"/>
            <p:cNvGrpSpPr/>
            <p:nvPr/>
          </p:nvGrpSpPr>
          <p:grpSpPr>
            <a:xfrm>
              <a:off x="3526113" y="4053632"/>
              <a:ext cx="2847644" cy="1691141"/>
              <a:chOff x="3526113" y="4053632"/>
              <a:chExt cx="2847644" cy="1691141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0311" y="4053632"/>
                <a:ext cx="1691141" cy="1691141"/>
              </a:xfrm>
              <a:prstGeom prst="rect">
                <a:avLst/>
              </a:prstGeom>
            </p:spPr>
          </p:pic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 flipV="1">
                <a:off x="3526113" y="5053757"/>
                <a:ext cx="554198" cy="6673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5771452" y="5044760"/>
                <a:ext cx="602305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6191256" y="4605438"/>
              <a:ext cx="2966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Username: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ID#</a:t>
              </a:r>
            </a:p>
            <a:p>
              <a:endPara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Password: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password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F2615B-B2B0-40AC-BED4-AA064C3E4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0" y="3825670"/>
            <a:ext cx="1255337" cy="581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031A0-B710-493A-8725-81CCA8F97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2516" y="3955029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E47703-EE50-4478-A0F8-0C683B38F0B2}"/>
              </a:ext>
            </a:extLst>
          </p:cNvPr>
          <p:cNvCxnSpPr>
            <a:cxnSpLocks/>
          </p:cNvCxnSpPr>
          <p:nvPr/>
        </p:nvCxnSpPr>
        <p:spPr>
          <a:xfrm flipV="1">
            <a:off x="1563322" y="4116257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6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Task…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complete the lesson task log into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Student,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click on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Planner &gt; Tasks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Click the title of the task -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Upload Completed Cover Letter</a:t>
            </a:r>
            <a:b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Click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Browse…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locate your cover letter and upload.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2418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246" y="5364711"/>
            <a:ext cx="4083335" cy="746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E66CF92-DEFB-3526-4BD6-596D3A467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5168" y="4419600"/>
            <a:ext cx="1241719" cy="2331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7" name="Straight Arrow Connector 16"/>
          <p:cNvCxnSpPr>
            <a:cxnSpLocks/>
            <a:stCxn id="18" idx="2"/>
            <a:endCxn id="16" idx="1"/>
          </p:cNvCxnSpPr>
          <p:nvPr/>
        </p:nvCxnSpPr>
        <p:spPr>
          <a:xfrm>
            <a:off x="3050671" y="5257800"/>
            <a:ext cx="1575575" cy="48011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 flipH="1">
            <a:off x="2288671" y="5029199"/>
            <a:ext cx="762000" cy="457201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What is a cover letter?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03118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Purpose of a Cover Letter</a:t>
            </a:r>
            <a:endParaRPr lang="en-US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45307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A cover letter is a letter sent with your resume when applying for a job.</a:t>
            </a:r>
          </a:p>
          <a:p>
            <a:pPr marL="0" indent="0" eaLnBrk="1" hangingPunct="1">
              <a:buNone/>
              <a:defRPr/>
            </a:pPr>
            <a:endParaRPr lang="en-US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A cover letter…</a:t>
            </a:r>
          </a:p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Introduces you to potential employer</a:t>
            </a:r>
          </a:p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Explains why you are sending in your resume</a:t>
            </a:r>
          </a:p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Provides additional  information about you</a:t>
            </a:r>
          </a:p>
        </p:txBody>
      </p:sp>
      <p:pic>
        <p:nvPicPr>
          <p:cNvPr id="4100" name="Picture 5" descr="cover-hel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5739"/>
          <a:stretch>
            <a:fillRect/>
          </a:stretch>
        </p:blipFill>
        <p:spPr>
          <a:xfrm>
            <a:off x="3519924" y="5123685"/>
            <a:ext cx="2104151" cy="14295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5762A4C6-9508-46B8-B53F-DA9462E07D96}" type="slidenum">
              <a:rPr lang="en-US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pPr/>
              <a:t>4</a:t>
            </a:fld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47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Who Sees Your Cover Letter?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A typical hiring manager does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not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 read cover letter before the application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They generally spend 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10 to 15 seconds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scanning your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application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If they like what they see,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they will read more</a:t>
            </a:r>
          </a:p>
          <a:p>
            <a:endParaRPr lang="en-US" dirty="0">
              <a:latin typeface="Myriad Pro" panose="020B0503030403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10000"/>
            <a:ext cx="2328863" cy="2743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endCxn id="1026" idx="1"/>
          </p:cNvCxnSpPr>
          <p:nvPr/>
        </p:nvCxnSpPr>
        <p:spPr>
          <a:xfrm flipV="1">
            <a:off x="4572000" y="5181600"/>
            <a:ext cx="1676400" cy="6096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08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What to Include…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11398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Cover Letter Should…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focus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 on what the employer needs and point out how you will meet their needs</a:t>
            </a:r>
          </a:p>
          <a:p>
            <a:pPr lvl="2">
              <a:spcBef>
                <a:spcPts val="0"/>
              </a:spcBef>
            </a:pP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 </a:t>
            </a: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reflect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Arial" charset="0"/>
              </a:rPr>
              <a:t> your understanding of the company and the job you are applying for</a:t>
            </a:r>
          </a:p>
          <a:p>
            <a:pPr lvl="2">
              <a:spcBef>
                <a:spcPts val="0"/>
              </a:spcBef>
            </a:pP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tell </a:t>
            </a: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your reasons for sending the letter, for example, desiring an interview</a:t>
            </a:r>
          </a:p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16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Cover letter format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777906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Cover Letter Format Options</a:t>
            </a:r>
          </a:p>
        </p:txBody>
      </p:sp>
      <p:graphicFrame>
        <p:nvGraphicFramePr>
          <p:cNvPr id="26628" name="Object 9"/>
          <p:cNvGraphicFramePr>
            <a:graphicFrameLocks noChangeAspect="1"/>
          </p:cNvGraphicFramePr>
          <p:nvPr/>
        </p:nvGraphicFramePr>
        <p:xfrm>
          <a:off x="533400" y="1645570"/>
          <a:ext cx="3810000" cy="4370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2346960" imgH="2767584" progId="Word.Document.8">
                  <p:embed/>
                </p:oleObj>
              </mc:Choice>
              <mc:Fallback>
                <p:oleObj name="Document" r:id="rId3" imgW="2346960" imgH="2767584" progId="Word.Document.8">
                  <p:embed/>
                  <p:pic>
                    <p:nvPicPr>
                      <p:cNvPr id="2662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45570"/>
                        <a:ext cx="3810000" cy="4370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10"/>
          <p:cNvGraphicFramePr>
            <a:graphicFrameLocks noChangeAspect="1"/>
          </p:cNvGraphicFramePr>
          <p:nvPr/>
        </p:nvGraphicFramePr>
        <p:xfrm>
          <a:off x="4796537" y="1600200"/>
          <a:ext cx="3818125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2368296" imgH="2788920" progId="Word.Document.8">
                  <p:embed/>
                </p:oleObj>
              </mc:Choice>
              <mc:Fallback>
                <p:oleObj name="Document" r:id="rId5" imgW="2368296" imgH="2788920" progId="Word.Document.8">
                  <p:embed/>
                  <p:pic>
                    <p:nvPicPr>
                      <p:cNvPr id="2662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6537" y="1600200"/>
                        <a:ext cx="3818125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1828800" y="6054582"/>
            <a:ext cx="106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Block</a:t>
            </a:r>
            <a:endParaRPr lang="en-US" sz="36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5569058" y="6015903"/>
            <a:ext cx="243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Modified Block</a:t>
            </a:r>
            <a:endParaRPr lang="en-US" sz="36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412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004CB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76CDEE"/>
      </a:hlink>
      <a:folHlink>
        <a:srgbClr val="1C62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5120.0">
  <timings duration="5480"/>
</athena>
</file>

<file path=customXml/item10.xml><?xml version="1.0" encoding="utf-8"?>
<athena xmlns="http://schemas.microsoft.com/edu/athena" version="0.1.5120.0">
  <timings duration="5480"/>
</athena>
</file>

<file path=customXml/item11.xml><?xml version="1.0" encoding="utf-8"?>
<athena xmlns="http://schemas.microsoft.com/edu/athena" version="0.1.5120.0">
  <timings duration="24859"/>
</athena>
</file>

<file path=customXml/item12.xml><?xml version="1.0" encoding="utf-8"?>
<athena xmlns="http://schemas.microsoft.com/edu/athena" version="0.1.5120.0">
  <timings duration="5480"/>
</athena>
</file>

<file path=customXml/item13.xml><?xml version="1.0" encoding="utf-8"?>
<athena xmlns="http://schemas.microsoft.com/edu/athena" version="0.1.5120.0">
  <timings duration="5480"/>
</athena>
</file>

<file path=customXml/item2.xml><?xml version="1.0" encoding="utf-8"?>
<athena xmlns="http://schemas.microsoft.com/edu/athena" version="0.1.5120.0">
  <timings duration="24859"/>
</athena>
</file>

<file path=customXml/item3.xml><?xml version="1.0" encoding="utf-8"?>
<athena xmlns="http://schemas.microsoft.com/edu/athena" version="0.1.5120.0">
  <timings duration="5480"/>
</athen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80DC686E1C445B5413CE6299F5D31" ma:contentTypeVersion="29" ma:contentTypeDescription="Create a new document." ma:contentTypeScope="" ma:versionID="72ea6d1400c533c90b8e77d66334a5a4">
  <xsd:schema xmlns:xsd="http://www.w3.org/2001/XMLSchema" xmlns:xs="http://www.w3.org/2001/XMLSchema" xmlns:p="http://schemas.microsoft.com/office/2006/metadata/properties" xmlns:ns3="f10189c7-df8c-4961-aff8-4034043549e7" xmlns:ns4="7df8c8bc-f7fe-498b-9891-d7bd734fd6de" targetNamespace="http://schemas.microsoft.com/office/2006/metadata/properties" ma:root="true" ma:fieldsID="9f76213d16e6753917bb7b8201f8c8f3" ns3:_="" ns4:_="">
    <xsd:import namespace="f10189c7-df8c-4961-aff8-4034043549e7"/>
    <xsd:import namespace="7df8c8bc-f7fe-498b-9891-d7bd734fd6de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CultureName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Templates" minOccurs="0"/>
                <xsd:element ref="ns3:Self_Registration_Enabled0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189c7-df8c-4961-aff8-4034043549e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1" nillable="true" ma:displayName="Self Registration Enabled" ma:internalName="Self_Registration_Enabled0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8c8bc-f7fe-498b-9891-d7bd734fd6d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athena xmlns="http://schemas.microsoft.com/edu/athena" version="0.1.5120.0">
  <timings duration="5480"/>
</athena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athena xmlns="http://schemas.microsoft.com/edu/athena" version="0.1.5120.0">
  <timings duration="5480"/>
</athena>
</file>

<file path=customXml/item8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10189c7-df8c-4961-aff8-4034043549e7">
      <UserInfo>
        <DisplayName/>
        <AccountId xsi:nil="true"/>
        <AccountType/>
      </UserInfo>
    </Owner>
    <Students xmlns="f10189c7-df8c-4961-aff8-4034043549e7">
      <UserInfo>
        <DisplayName/>
        <AccountId xsi:nil="true"/>
        <AccountType/>
      </UserInfo>
    </Students>
    <CultureName xmlns="f10189c7-df8c-4961-aff8-4034043549e7" xsi:nil="true"/>
    <Has_Teacher_Only_SectionGroup xmlns="f10189c7-df8c-4961-aff8-4034043549e7" xsi:nil="true"/>
    <NotebookType xmlns="f10189c7-df8c-4961-aff8-4034043549e7" xsi:nil="true"/>
    <FolderType xmlns="f10189c7-df8c-4961-aff8-4034043549e7" xsi:nil="true"/>
    <DefaultSectionNames xmlns="f10189c7-df8c-4961-aff8-4034043549e7" xsi:nil="true"/>
    <Is_Collaboration_Space_Locked xmlns="f10189c7-df8c-4961-aff8-4034043549e7" xsi:nil="true"/>
    <Teachers xmlns="f10189c7-df8c-4961-aff8-4034043549e7">
      <UserInfo>
        <DisplayName/>
        <AccountId xsi:nil="true"/>
        <AccountType/>
      </UserInfo>
    </Teachers>
    <Self_Registration_Enabled xmlns="f10189c7-df8c-4961-aff8-4034043549e7" xsi:nil="true"/>
    <AppVersion xmlns="f10189c7-df8c-4961-aff8-4034043549e7" xsi:nil="true"/>
    <Invited_Students xmlns="f10189c7-df8c-4961-aff8-4034043549e7" xsi:nil="true"/>
    <Templates xmlns="f10189c7-df8c-4961-aff8-4034043549e7" xsi:nil="true"/>
    <Self_Registration_Enabled0 xmlns="f10189c7-df8c-4961-aff8-4034043549e7" xsi:nil="true"/>
    <Student_Groups xmlns="f10189c7-df8c-4961-aff8-4034043549e7">
      <UserInfo>
        <DisplayName/>
        <AccountId xsi:nil="true"/>
        <AccountType/>
      </UserInfo>
    </Student_Groups>
    <Invited_Teachers xmlns="f10189c7-df8c-4961-aff8-4034043549e7" xsi:nil="true"/>
  </documentManagement>
</p:properties>
</file>

<file path=customXml/item9.xml><?xml version="1.0" encoding="utf-8"?>
<athena xmlns="http://schemas.microsoft.com/edu/athena" version="0.1.5120.0">
  <timings duration="5480"/>
</athena>
</file>

<file path=customXml/itemProps1.xml><?xml version="1.0" encoding="utf-8"?>
<ds:datastoreItem xmlns:ds="http://schemas.openxmlformats.org/officeDocument/2006/customXml" ds:itemID="{91CF8E50-6DF9-4B7F-B99A-5698AA84ABC6}">
  <ds:schemaRefs>
    <ds:schemaRef ds:uri="http://schemas.microsoft.com/edu/athena"/>
  </ds:schemaRefs>
</ds:datastoreItem>
</file>

<file path=customXml/itemProps10.xml><?xml version="1.0" encoding="utf-8"?>
<ds:datastoreItem xmlns:ds="http://schemas.openxmlformats.org/officeDocument/2006/customXml" ds:itemID="{79F68FC1-CDE0-47CD-87EF-C0AB99624436}">
  <ds:schemaRefs>
    <ds:schemaRef ds:uri="http://schemas.microsoft.com/edu/athena"/>
  </ds:schemaRefs>
</ds:datastoreItem>
</file>

<file path=customXml/itemProps11.xml><?xml version="1.0" encoding="utf-8"?>
<ds:datastoreItem xmlns:ds="http://schemas.openxmlformats.org/officeDocument/2006/customXml" ds:itemID="{D6DDDAD4-9A6A-4795-94DE-FDD333BDB64C}">
  <ds:schemaRefs>
    <ds:schemaRef ds:uri="http://schemas.microsoft.com/edu/athena"/>
  </ds:schemaRefs>
</ds:datastoreItem>
</file>

<file path=customXml/itemProps12.xml><?xml version="1.0" encoding="utf-8"?>
<ds:datastoreItem xmlns:ds="http://schemas.openxmlformats.org/officeDocument/2006/customXml" ds:itemID="{F7A7FB15-192B-4C1A-A253-471B2754277B}">
  <ds:schemaRefs>
    <ds:schemaRef ds:uri="http://schemas.microsoft.com/edu/athena"/>
  </ds:schemaRefs>
</ds:datastoreItem>
</file>

<file path=customXml/itemProps13.xml><?xml version="1.0" encoding="utf-8"?>
<ds:datastoreItem xmlns:ds="http://schemas.openxmlformats.org/officeDocument/2006/customXml" ds:itemID="{7E8B4DD9-00FC-4984-958E-F125A7203783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16E709EF-65B0-4B6B-905A-6D43FF8B7353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E5D70213-E343-4780-8681-0F2C7A22894F}">
  <ds:schemaRefs>
    <ds:schemaRef ds:uri="http://schemas.microsoft.com/edu/athena"/>
  </ds:schemaRefs>
</ds:datastoreItem>
</file>

<file path=customXml/itemProps4.xml><?xml version="1.0" encoding="utf-8"?>
<ds:datastoreItem xmlns:ds="http://schemas.openxmlformats.org/officeDocument/2006/customXml" ds:itemID="{87D5F977-B72C-41B3-9529-696834816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0189c7-df8c-4961-aff8-4034043549e7"/>
    <ds:schemaRef ds:uri="7df8c8bc-f7fe-498b-9891-d7bd734fd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01A455A-B959-4E99-8689-73657276FA9A}">
  <ds:schemaRefs>
    <ds:schemaRef ds:uri="http://schemas.microsoft.com/edu/athena"/>
  </ds:schemaRefs>
</ds:datastoreItem>
</file>

<file path=customXml/itemProps6.xml><?xml version="1.0" encoding="utf-8"?>
<ds:datastoreItem xmlns:ds="http://schemas.openxmlformats.org/officeDocument/2006/customXml" ds:itemID="{283B1BF6-3813-4399-BEE8-A448C7B3043D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1DFF0389-1784-40DD-BC93-099FF2108697}">
  <ds:schemaRefs>
    <ds:schemaRef ds:uri="http://schemas.microsoft.com/edu/athena"/>
  </ds:schemaRefs>
</ds:datastoreItem>
</file>

<file path=customXml/itemProps8.xml><?xml version="1.0" encoding="utf-8"?>
<ds:datastoreItem xmlns:ds="http://schemas.openxmlformats.org/officeDocument/2006/customXml" ds:itemID="{5716E3F2-A762-4383-97FF-F25E6A8C4D4A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f10189c7-df8c-4961-aff8-4034043549e7"/>
    <ds:schemaRef ds:uri="http://schemas.microsoft.com/office/2006/documentManagement/types"/>
    <ds:schemaRef ds:uri="7df8c8bc-f7fe-498b-9891-d7bd734fd6de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9.xml><?xml version="1.0" encoding="utf-8"?>
<ds:datastoreItem xmlns:ds="http://schemas.openxmlformats.org/officeDocument/2006/customXml" ds:itemID="{65B46291-5DBD-4073-8F3F-D524148EEB49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16497</TotalTime>
  <Words>913</Words>
  <Application>Microsoft Office PowerPoint</Application>
  <PresentationFormat>On-screen Show (4:3)</PresentationFormat>
  <Paragraphs>217</Paragraphs>
  <Slides>23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Myriad Pro</vt:lpstr>
      <vt:lpstr>Symbol</vt:lpstr>
      <vt:lpstr>Wingdings</vt:lpstr>
      <vt:lpstr>Clarity</vt:lpstr>
      <vt:lpstr>Document</vt:lpstr>
      <vt:lpstr>Cover Letter</vt:lpstr>
      <vt:lpstr>Lesson Tasks</vt:lpstr>
      <vt:lpstr>What is a cover letter?</vt:lpstr>
      <vt:lpstr>Purpose of a Cover Letter</vt:lpstr>
      <vt:lpstr>Who Sees Your Cover Letter?</vt:lpstr>
      <vt:lpstr>What to Include…</vt:lpstr>
      <vt:lpstr>Your Cover Letter Should…</vt:lpstr>
      <vt:lpstr>Cover letter format</vt:lpstr>
      <vt:lpstr>Cover Letter Format Options</vt:lpstr>
      <vt:lpstr>Cover Letter Design</vt:lpstr>
      <vt:lpstr>The Body of the Letter</vt:lpstr>
      <vt:lpstr>Sample Cover Letter</vt:lpstr>
      <vt:lpstr>Cover Letter Tips</vt:lpstr>
      <vt:lpstr>Cover Letter Tips</vt:lpstr>
      <vt:lpstr>Don’t Forget to…</vt:lpstr>
      <vt:lpstr>Emailing Your Cover Letter</vt:lpstr>
      <vt:lpstr>Designing Your Cover Letter</vt:lpstr>
      <vt:lpstr>Match Resume and Cover Letter</vt:lpstr>
      <vt:lpstr>Matching Resumes and Cover Letters</vt:lpstr>
      <vt:lpstr>Start with a Template</vt:lpstr>
      <vt:lpstr>Task Completion…</vt:lpstr>
      <vt:lpstr>Log in to Naviance Student</vt:lpstr>
      <vt:lpstr>Complete the Task…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Pacquer, Amber</dc:creator>
  <cp:lastModifiedBy>Pewitt, Sarah K.</cp:lastModifiedBy>
  <cp:revision>274</cp:revision>
  <dcterms:created xsi:type="dcterms:W3CDTF">2015-02-26T19:10:57Z</dcterms:created>
  <dcterms:modified xsi:type="dcterms:W3CDTF">2023-08-22T17:24:04Z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0x01010033B80DC686E1C445B5413CE6299F5D31</vt:lpwstr>
  </property>
</Properties>
</file>