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1"/>
  </p:sldMasterIdLst>
  <p:notesMasterIdLst>
    <p:notesMasterId r:id="rId39"/>
  </p:notesMasterIdLst>
  <p:handoutMasterIdLst>
    <p:handoutMasterId r:id="rId40"/>
  </p:handoutMasterIdLst>
  <p:sldIdLst>
    <p:sldId id="256" r:id="rId12"/>
    <p:sldId id="438" r:id="rId13"/>
    <p:sldId id="461" r:id="rId14"/>
    <p:sldId id="462" r:id="rId15"/>
    <p:sldId id="464" r:id="rId16"/>
    <p:sldId id="465" r:id="rId17"/>
    <p:sldId id="466" r:id="rId18"/>
    <p:sldId id="468" r:id="rId19"/>
    <p:sldId id="482" r:id="rId20"/>
    <p:sldId id="471" r:id="rId21"/>
    <p:sldId id="472" r:id="rId22"/>
    <p:sldId id="473" r:id="rId23"/>
    <p:sldId id="474" r:id="rId24"/>
    <p:sldId id="485" r:id="rId25"/>
    <p:sldId id="476" r:id="rId26"/>
    <p:sldId id="477" r:id="rId27"/>
    <p:sldId id="478" r:id="rId28"/>
    <p:sldId id="479" r:id="rId29"/>
    <p:sldId id="483" r:id="rId30"/>
    <p:sldId id="486" r:id="rId31"/>
    <p:sldId id="487" r:id="rId32"/>
    <p:sldId id="484" r:id="rId33"/>
    <p:sldId id="480" r:id="rId34"/>
    <p:sldId id="439" r:id="rId35"/>
    <p:sldId id="457" r:id="rId36"/>
    <p:sldId id="443" r:id="rId37"/>
    <p:sldId id="44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ts" initials="a" lastIdx="8" clrIdx="0"/>
  <p:cmAuthor id="1" name="Jeanne Willard" initials="JW" lastIdx="6" clrIdx="1"/>
  <p:cmAuthor id="2" name="Pacquer, Amber" initials="PA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12" autoAdjust="0"/>
  </p:normalViewPr>
  <p:slideViewPr>
    <p:cSldViewPr>
      <p:cViewPr varScale="1">
        <p:scale>
          <a:sx n="111" d="100"/>
          <a:sy n="111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witt, Sarah K." userId="4c2d7d1e-0c1a-40d4-9c71-a2453dbe7e9e" providerId="ADAL" clId="{D67AC2DA-AEB4-4206-AC37-265A8EB1DDF5}"/>
    <pc:docChg chg="delSld">
      <pc:chgData name="Pewitt, Sarah K." userId="4c2d7d1e-0c1a-40d4-9c71-a2453dbe7e9e" providerId="ADAL" clId="{D67AC2DA-AEB4-4206-AC37-265A8EB1DDF5}" dt="2023-08-22T17:28:38.292" v="0" actId="2696"/>
      <pc:docMkLst>
        <pc:docMk/>
      </pc:docMkLst>
      <pc:sldChg chg="del">
        <pc:chgData name="Pewitt, Sarah K." userId="4c2d7d1e-0c1a-40d4-9c71-a2453dbe7e9e" providerId="ADAL" clId="{D67AC2DA-AEB4-4206-AC37-265A8EB1DDF5}" dt="2023-08-22T17:28:38.292" v="0" actId="2696"/>
        <pc:sldMkLst>
          <pc:docMk/>
          <pc:sldMk cId="2670885658" sldId="44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ysetgrad.wa.gov/wasfa" TargetMode="External"/><Relationship Id="rId1" Type="http://schemas.openxmlformats.org/officeDocument/2006/relationships/hyperlink" Target="https://studentaid.ed.gov/sa/fafsa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ysetgrad.wa.gov/wasfa" TargetMode="External"/><Relationship Id="rId1" Type="http://schemas.openxmlformats.org/officeDocument/2006/relationships/hyperlink" Target="https://studentaid.ed.gov/sa/fafs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CA1D2-4C41-4521-B9F3-BC898D04708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B15A13-F213-4CF9-BE51-E82F747B08D9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FAFSA</a:t>
          </a:r>
        </a:p>
      </dgm:t>
    </dgm:pt>
    <dgm:pt modelId="{47F970FE-4A85-425E-BCA4-7981324B09F9}" type="parTrans" cxnId="{00BC7B2C-2950-457C-AC01-8BF44CC43E06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gm:t>
    </dgm:pt>
    <dgm:pt modelId="{32CB9A28-9CCA-4B7A-A592-AAE00A24CD5C}" type="sibTrans" cxnId="{00BC7B2C-2950-457C-AC01-8BF44CC43E06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gm:t>
    </dgm:pt>
    <dgm:pt modelId="{330A8818-4A2E-4B67-A9E2-47657F70E089}">
      <dgm:prSet phldrT="[Text]"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Locate and memorize your Social Security Number</a:t>
          </a:r>
        </a:p>
      </dgm:t>
    </dgm:pt>
    <dgm:pt modelId="{9B8F9E65-DA56-47CD-A715-38978F66A313}" type="parTrans" cxnId="{043E3730-23EF-408D-A30D-B622A6061242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gm:t>
    </dgm:pt>
    <dgm:pt modelId="{18D3E965-4BF5-4752-AF33-3FABFE1EBD81}" type="sibTrans" cxnId="{043E3730-23EF-408D-A30D-B622A6061242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gm:t>
    </dgm:pt>
    <dgm:pt modelId="{BDDDD79F-1CEA-4797-A69B-29A8FF2638D9}">
      <dgm:prSet phldrT="[Text]"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Go to the 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hlinkClick xmlns:r="http://schemas.openxmlformats.org/officeDocument/2006/relationships" r:id="rId1"/>
            </a:rPr>
            <a:t>FAFSA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 (Free Application for Federal Student Aid) website.</a:t>
          </a:r>
        </a:p>
      </dgm:t>
    </dgm:pt>
    <dgm:pt modelId="{5B96F57D-3893-4E8E-9E4D-289DE23D810B}" type="parTrans" cxnId="{CCA46788-D5B9-4281-B1AB-6CF7BBDFFC81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gm:t>
    </dgm:pt>
    <dgm:pt modelId="{D4F8B939-A58A-41F4-8A1E-3C66E2BB7B13}" type="sibTrans" cxnId="{CCA46788-D5B9-4281-B1AB-6CF7BBDFFC81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gm:t>
    </dgm:pt>
    <dgm:pt modelId="{68E33261-933C-40D5-AB44-CFD16B4E67F5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WASFA</a:t>
          </a:r>
        </a:p>
      </dgm:t>
    </dgm:pt>
    <dgm:pt modelId="{CD2676D0-583B-433A-9886-3DAD0FECA275}" type="parTrans" cxnId="{41697327-132E-4F8F-B7BB-49A069ADC88F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gm:t>
    </dgm:pt>
    <dgm:pt modelId="{D49F5F02-1EED-4F52-815F-91AD702FD308}" type="sibTrans" cxnId="{41697327-132E-4F8F-B7BB-49A069ADC88F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gm:t>
    </dgm:pt>
    <dgm:pt modelId="{7CE73FD2-6E24-40A6-891F-CF89EE1BC297}">
      <dgm:prSet phldrT="[Text]"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Go to the </a:t>
          </a:r>
          <a:r>
            <a:rPr lang="en-US" sz="1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hlinkClick xmlns:r="http://schemas.openxmlformats.org/officeDocument/2006/relationships" r:id="rId2"/>
            </a:rPr>
            <a:t>WASFA</a:t>
          </a:r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 website to create a login </a:t>
          </a:r>
        </a:p>
      </dgm:t>
    </dgm:pt>
    <dgm:pt modelId="{32C6345F-C4D7-4923-A851-17662BDFDDCE}" type="parTrans" cxnId="{F69CD714-4D34-4F4C-89D5-BF588050275D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gm:t>
    </dgm:pt>
    <dgm:pt modelId="{A1293689-70E1-494A-AD80-4AE02AA0E795}" type="sibTrans" cxnId="{F69CD714-4D34-4F4C-89D5-BF588050275D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gm:t>
    </dgm:pt>
    <dgm:pt modelId="{A90058C3-4E93-49C7-B221-9B086BA64BC7}">
      <dgm:prSet phldrT="[Text]"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Under </a:t>
          </a:r>
          <a:r>
            <a:rPr 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New User</a:t>
          </a:r>
          <a:r>
            <a: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&gt;</a:t>
          </a:r>
          <a:r>
            <a:rPr lang="en-US" sz="1400" b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Start</a:t>
          </a:r>
          <a:r>
            <a:rPr 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 A New WASFA </a:t>
          </a:r>
          <a:r>
            <a:rPr lang="en-US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cl</a:t>
          </a:r>
          <a:r>
            <a: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ick the button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gm:t>
    </dgm:pt>
    <dgm:pt modelId="{E153CEA3-C020-4897-946F-41BCE4A61B4E}" type="parTrans" cxnId="{47F41B15-958C-44C3-B948-E8F7F33BA9D1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gm:t>
    </dgm:pt>
    <dgm:pt modelId="{7AE56538-5F9E-4E8F-9F9E-7E6F201FB7A0}" type="sibTrans" cxnId="{47F41B15-958C-44C3-B948-E8F7F33BA9D1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gm:t>
    </dgm:pt>
    <dgm:pt modelId="{5A4F8837-69EF-4B38-B2C6-DA93F6EC95FA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Create</a:t>
          </a:r>
          <a:r>
            <a:rPr lang="en-US" sz="14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 a username and password called a </a:t>
          </a:r>
          <a:r>
            <a:rPr lang="en-US" sz="1400" b="1" baseline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FSA ID </a:t>
          </a:r>
          <a:r>
            <a:rPr lang="en-US" sz="14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(Federal Student Aid ID)</a:t>
          </a:r>
          <a:endParaRPr lang="en-US" sz="1400" dirty="0"/>
        </a:p>
      </dgm:t>
    </dgm:pt>
    <dgm:pt modelId="{1365021D-C33E-4BCA-A046-173978511D7C}" type="parTrans" cxnId="{12AB2D50-D885-4E0B-9680-9C116F6C7EA5}">
      <dgm:prSet/>
      <dgm:spPr/>
      <dgm:t>
        <a:bodyPr/>
        <a:lstStyle/>
        <a:p>
          <a:endParaRPr lang="en-US"/>
        </a:p>
      </dgm:t>
    </dgm:pt>
    <dgm:pt modelId="{68801015-A1FF-4150-ACF8-79B4A5A67DBC}" type="sibTrans" cxnId="{12AB2D50-D885-4E0B-9680-9C116F6C7EA5}">
      <dgm:prSet/>
      <dgm:spPr/>
      <dgm:t>
        <a:bodyPr/>
        <a:lstStyle/>
        <a:p>
          <a:endParaRPr lang="en-US"/>
        </a:p>
      </dgm:t>
    </dgm:pt>
    <dgm:pt modelId="{FBE7C916-F3AA-4DD8-AB16-732E82392D46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Take a picture/write down of the final FSA ID screen with login information</a:t>
          </a:r>
        </a:p>
      </dgm:t>
    </dgm:pt>
    <dgm:pt modelId="{C4DBCF4D-84B1-49BA-9A26-D9352D721E2D}" type="parTrans" cxnId="{3ABFAFF6-A78C-4648-8B52-7D6C209E6315}">
      <dgm:prSet/>
      <dgm:spPr/>
      <dgm:t>
        <a:bodyPr/>
        <a:lstStyle/>
        <a:p>
          <a:endParaRPr lang="en-US"/>
        </a:p>
      </dgm:t>
    </dgm:pt>
    <dgm:pt modelId="{83BE4C4E-9B73-4704-AC0F-FF323A96D3D0}" type="sibTrans" cxnId="{3ABFAFF6-A78C-4648-8B52-7D6C209E6315}">
      <dgm:prSet/>
      <dgm:spPr/>
      <dgm:t>
        <a:bodyPr/>
        <a:lstStyle/>
        <a:p>
          <a:endParaRPr lang="en-US"/>
        </a:p>
      </dgm:t>
    </dgm:pt>
    <dgm:pt modelId="{3D8986C2-7653-4D11-AFEB-8ABA1E4A2876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Verify your email by logging into your inbox and clicking the link</a:t>
          </a:r>
        </a:p>
      </dgm:t>
    </dgm:pt>
    <dgm:pt modelId="{ABC28D76-CC67-4CCA-80CE-8F67F3A28E84}" type="parTrans" cxnId="{89A4F28F-248F-4EB5-92A1-89017098CB26}">
      <dgm:prSet/>
      <dgm:spPr/>
      <dgm:t>
        <a:bodyPr/>
        <a:lstStyle/>
        <a:p>
          <a:endParaRPr lang="en-US"/>
        </a:p>
      </dgm:t>
    </dgm:pt>
    <dgm:pt modelId="{52A0544D-3871-4912-B0D4-02BB38ACEE81}" type="sibTrans" cxnId="{89A4F28F-248F-4EB5-92A1-89017098CB26}">
      <dgm:prSet/>
      <dgm:spPr/>
      <dgm:t>
        <a:bodyPr/>
        <a:lstStyle/>
        <a:p>
          <a:endParaRPr lang="en-US"/>
        </a:p>
      </dgm:t>
    </dgm:pt>
    <dgm:pt modelId="{99EC676F-E0C2-4A14-9712-2B67DEB17E30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Start your 2024-2025 FAFSA application</a:t>
          </a:r>
        </a:p>
      </dgm:t>
    </dgm:pt>
    <dgm:pt modelId="{9F7816E2-5286-4256-825F-3BFDE8C18CFE}" type="parTrans" cxnId="{49FC09A4-5C19-44CF-8F08-B01922740680}">
      <dgm:prSet/>
      <dgm:spPr/>
      <dgm:t>
        <a:bodyPr/>
        <a:lstStyle/>
        <a:p>
          <a:endParaRPr lang="en-US"/>
        </a:p>
      </dgm:t>
    </dgm:pt>
    <dgm:pt modelId="{A871D9C6-C80E-46D8-880C-FE2DD8AB4FC1}" type="sibTrans" cxnId="{49FC09A4-5C19-44CF-8F08-B01922740680}">
      <dgm:prSet/>
      <dgm:spPr/>
      <dgm:t>
        <a:bodyPr/>
        <a:lstStyle/>
        <a:p>
          <a:endParaRPr lang="en-US"/>
        </a:p>
      </dgm:t>
    </dgm:pt>
    <dgm:pt modelId="{72E6D627-5A5B-4819-BFE0-415B0687B2C7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Create</a:t>
          </a:r>
          <a:r>
            <a:rPr lang="en-US" sz="14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 a username and password </a:t>
          </a:r>
          <a:endParaRPr lang="en-US" sz="1400" dirty="0"/>
        </a:p>
      </dgm:t>
    </dgm:pt>
    <dgm:pt modelId="{0F86C2A1-644D-4C8E-87FC-CE04A40C4B19}" type="parTrans" cxnId="{03344866-B7DC-47EA-B8EE-D27DAC8AFFB6}">
      <dgm:prSet/>
      <dgm:spPr/>
      <dgm:t>
        <a:bodyPr/>
        <a:lstStyle/>
        <a:p>
          <a:endParaRPr lang="en-US"/>
        </a:p>
      </dgm:t>
    </dgm:pt>
    <dgm:pt modelId="{267E59DE-C6FD-4C72-8D6A-92F4947055FF}" type="sibTrans" cxnId="{03344866-B7DC-47EA-B8EE-D27DAC8AFFB6}">
      <dgm:prSet/>
      <dgm:spPr/>
      <dgm:t>
        <a:bodyPr/>
        <a:lstStyle/>
        <a:p>
          <a:endParaRPr lang="en-US"/>
        </a:p>
      </dgm:t>
    </dgm:pt>
    <dgm:pt modelId="{3879AC71-56D5-41EA-B306-4C0F41F2A834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Take a picture/write down your login information </a:t>
          </a:r>
          <a:endParaRPr lang="en-US" sz="1400" dirty="0"/>
        </a:p>
      </dgm:t>
    </dgm:pt>
    <dgm:pt modelId="{48E08840-49B5-4156-A45D-810F9193125F}" type="parTrans" cxnId="{CFDB3FA2-C632-43DC-8D8B-2BE6040993E8}">
      <dgm:prSet/>
      <dgm:spPr/>
      <dgm:t>
        <a:bodyPr/>
        <a:lstStyle/>
        <a:p>
          <a:endParaRPr lang="en-US"/>
        </a:p>
      </dgm:t>
    </dgm:pt>
    <dgm:pt modelId="{4604D8FA-4974-40B5-B604-27B1FA922553}" type="sibTrans" cxnId="{CFDB3FA2-C632-43DC-8D8B-2BE6040993E8}">
      <dgm:prSet/>
      <dgm:spPr/>
      <dgm:t>
        <a:bodyPr/>
        <a:lstStyle/>
        <a:p>
          <a:endParaRPr lang="en-US"/>
        </a:p>
      </dgm:t>
    </dgm:pt>
    <dgm:pt modelId="{A4FF71E0-9309-44C9-82FE-D04255248F4C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Start your 2024-2025 WASFA application</a:t>
          </a:r>
          <a:endParaRPr lang="en-US" sz="1400" dirty="0"/>
        </a:p>
      </dgm:t>
    </dgm:pt>
    <dgm:pt modelId="{1C1722B8-5DFE-49F5-B94D-D653075334E5}" type="parTrans" cxnId="{8DEE290D-BDFB-4BAC-99EC-C5B620FC4304}">
      <dgm:prSet/>
      <dgm:spPr/>
      <dgm:t>
        <a:bodyPr/>
        <a:lstStyle/>
        <a:p>
          <a:endParaRPr lang="en-US"/>
        </a:p>
      </dgm:t>
    </dgm:pt>
    <dgm:pt modelId="{763E9737-9040-43B8-97E5-9B04C206CDDA}" type="sibTrans" cxnId="{8DEE290D-BDFB-4BAC-99EC-C5B620FC4304}">
      <dgm:prSet/>
      <dgm:spPr/>
      <dgm:t>
        <a:bodyPr/>
        <a:lstStyle/>
        <a:p>
          <a:endParaRPr lang="en-US"/>
        </a:p>
      </dgm:t>
    </dgm:pt>
    <dgm:pt modelId="{A487692F-C02C-4370-A1D3-439BDAB686B7}" type="pres">
      <dgm:prSet presAssocID="{90ACA1D2-4C41-4521-B9F3-BC898D047082}" presName="Name0" presStyleCnt="0">
        <dgm:presLayoutVars>
          <dgm:dir/>
          <dgm:animLvl val="lvl"/>
          <dgm:resizeHandles val="exact"/>
        </dgm:presLayoutVars>
      </dgm:prSet>
      <dgm:spPr/>
    </dgm:pt>
    <dgm:pt modelId="{3B80B0BC-4F62-4470-B163-0F9F6A614549}" type="pres">
      <dgm:prSet presAssocID="{AFB15A13-F213-4CF9-BE51-E82F747B08D9}" presName="vertFlow" presStyleCnt="0"/>
      <dgm:spPr/>
    </dgm:pt>
    <dgm:pt modelId="{41B3D042-2013-4BA0-90FD-C6092323C5E5}" type="pres">
      <dgm:prSet presAssocID="{AFB15A13-F213-4CF9-BE51-E82F747B08D9}" presName="header" presStyleLbl="node1" presStyleIdx="0" presStyleCnt="2"/>
      <dgm:spPr/>
    </dgm:pt>
    <dgm:pt modelId="{4F4B756B-DB5B-4CC0-B891-1A0DA073AC76}" type="pres">
      <dgm:prSet presAssocID="{9B8F9E65-DA56-47CD-A715-38978F66A313}" presName="parTrans" presStyleLbl="sibTrans2D1" presStyleIdx="0" presStyleCnt="11"/>
      <dgm:spPr/>
    </dgm:pt>
    <dgm:pt modelId="{84292840-8186-47DE-BE54-6DDDDA47CAF3}" type="pres">
      <dgm:prSet presAssocID="{330A8818-4A2E-4B67-A9E2-47657F70E089}" presName="child" presStyleLbl="alignAccFollowNode1" presStyleIdx="0" presStyleCnt="11">
        <dgm:presLayoutVars>
          <dgm:chMax val="0"/>
          <dgm:bulletEnabled val="1"/>
        </dgm:presLayoutVars>
      </dgm:prSet>
      <dgm:spPr/>
    </dgm:pt>
    <dgm:pt modelId="{40931EBD-32FF-4E4A-970B-1D9F5DE320A5}" type="pres">
      <dgm:prSet presAssocID="{18D3E965-4BF5-4752-AF33-3FABFE1EBD81}" presName="sibTrans" presStyleLbl="sibTrans2D1" presStyleIdx="1" presStyleCnt="11"/>
      <dgm:spPr/>
    </dgm:pt>
    <dgm:pt modelId="{9A8B8A1C-EC6F-4DD2-9132-70F320D94DA8}" type="pres">
      <dgm:prSet presAssocID="{BDDDD79F-1CEA-4797-A69B-29A8FF2638D9}" presName="child" presStyleLbl="alignAccFollowNode1" presStyleIdx="1" presStyleCnt="11">
        <dgm:presLayoutVars>
          <dgm:chMax val="0"/>
          <dgm:bulletEnabled val="1"/>
        </dgm:presLayoutVars>
      </dgm:prSet>
      <dgm:spPr/>
    </dgm:pt>
    <dgm:pt modelId="{A684B205-8151-4325-ACA8-53002CCCF37C}" type="pres">
      <dgm:prSet presAssocID="{D4F8B939-A58A-41F4-8A1E-3C66E2BB7B13}" presName="sibTrans" presStyleLbl="sibTrans2D1" presStyleIdx="2" presStyleCnt="11"/>
      <dgm:spPr/>
    </dgm:pt>
    <dgm:pt modelId="{3B2B8340-9BF3-4473-BE24-CA0ECC0A476F}" type="pres">
      <dgm:prSet presAssocID="{5A4F8837-69EF-4B38-B2C6-DA93F6EC95FA}" presName="child" presStyleLbl="alignAccFollowNode1" presStyleIdx="2" presStyleCnt="11">
        <dgm:presLayoutVars>
          <dgm:chMax val="0"/>
          <dgm:bulletEnabled val="1"/>
        </dgm:presLayoutVars>
      </dgm:prSet>
      <dgm:spPr/>
    </dgm:pt>
    <dgm:pt modelId="{8F0A774E-011C-47F2-AF5D-DFAC5DAD3733}" type="pres">
      <dgm:prSet presAssocID="{68801015-A1FF-4150-ACF8-79B4A5A67DBC}" presName="sibTrans" presStyleLbl="sibTrans2D1" presStyleIdx="3" presStyleCnt="11"/>
      <dgm:spPr/>
    </dgm:pt>
    <dgm:pt modelId="{18D9C600-1189-4F65-BA62-980FDCFE8461}" type="pres">
      <dgm:prSet presAssocID="{FBE7C916-F3AA-4DD8-AB16-732E82392D46}" presName="child" presStyleLbl="alignAccFollowNode1" presStyleIdx="3" presStyleCnt="11">
        <dgm:presLayoutVars>
          <dgm:chMax val="0"/>
          <dgm:bulletEnabled val="1"/>
        </dgm:presLayoutVars>
      </dgm:prSet>
      <dgm:spPr/>
    </dgm:pt>
    <dgm:pt modelId="{259B2577-9AD4-4BEC-B35C-976AA028A2BF}" type="pres">
      <dgm:prSet presAssocID="{83BE4C4E-9B73-4704-AC0F-FF323A96D3D0}" presName="sibTrans" presStyleLbl="sibTrans2D1" presStyleIdx="4" presStyleCnt="11"/>
      <dgm:spPr/>
    </dgm:pt>
    <dgm:pt modelId="{21779454-F3F3-42B0-862C-A5C250E42310}" type="pres">
      <dgm:prSet presAssocID="{3D8986C2-7653-4D11-AFEB-8ABA1E4A2876}" presName="child" presStyleLbl="alignAccFollowNode1" presStyleIdx="4" presStyleCnt="11">
        <dgm:presLayoutVars>
          <dgm:chMax val="0"/>
          <dgm:bulletEnabled val="1"/>
        </dgm:presLayoutVars>
      </dgm:prSet>
      <dgm:spPr/>
    </dgm:pt>
    <dgm:pt modelId="{5F740A3D-D322-4DDD-B19E-C9792C883D44}" type="pres">
      <dgm:prSet presAssocID="{52A0544D-3871-4912-B0D4-02BB38ACEE81}" presName="sibTrans" presStyleLbl="sibTrans2D1" presStyleIdx="5" presStyleCnt="11"/>
      <dgm:spPr/>
    </dgm:pt>
    <dgm:pt modelId="{E96A1A0B-C0BB-4339-9B97-73FEB393BE79}" type="pres">
      <dgm:prSet presAssocID="{99EC676F-E0C2-4A14-9712-2B67DEB17E30}" presName="child" presStyleLbl="alignAccFollowNode1" presStyleIdx="5" presStyleCnt="11">
        <dgm:presLayoutVars>
          <dgm:chMax val="0"/>
          <dgm:bulletEnabled val="1"/>
        </dgm:presLayoutVars>
      </dgm:prSet>
      <dgm:spPr/>
    </dgm:pt>
    <dgm:pt modelId="{083D60D6-A24C-4677-9481-5D0720737ADE}" type="pres">
      <dgm:prSet presAssocID="{AFB15A13-F213-4CF9-BE51-E82F747B08D9}" presName="hSp" presStyleCnt="0"/>
      <dgm:spPr/>
    </dgm:pt>
    <dgm:pt modelId="{FF0F4C21-35DC-4E7D-8845-2674129C42BB}" type="pres">
      <dgm:prSet presAssocID="{68E33261-933C-40D5-AB44-CFD16B4E67F5}" presName="vertFlow" presStyleCnt="0"/>
      <dgm:spPr/>
    </dgm:pt>
    <dgm:pt modelId="{82A836F1-211D-4901-AFED-173F87A9A803}" type="pres">
      <dgm:prSet presAssocID="{68E33261-933C-40D5-AB44-CFD16B4E67F5}" presName="header" presStyleLbl="node1" presStyleIdx="1" presStyleCnt="2"/>
      <dgm:spPr/>
    </dgm:pt>
    <dgm:pt modelId="{FC340619-F141-43EA-8085-789E45DFC2B5}" type="pres">
      <dgm:prSet presAssocID="{32C6345F-C4D7-4923-A851-17662BDFDDCE}" presName="parTrans" presStyleLbl="sibTrans2D1" presStyleIdx="6" presStyleCnt="11"/>
      <dgm:spPr/>
    </dgm:pt>
    <dgm:pt modelId="{21A785DF-347D-4C07-9934-80D5EA7C8D00}" type="pres">
      <dgm:prSet presAssocID="{7CE73FD2-6E24-40A6-891F-CF89EE1BC297}" presName="child" presStyleLbl="alignAccFollowNode1" presStyleIdx="6" presStyleCnt="11">
        <dgm:presLayoutVars>
          <dgm:chMax val="0"/>
          <dgm:bulletEnabled val="1"/>
        </dgm:presLayoutVars>
      </dgm:prSet>
      <dgm:spPr/>
    </dgm:pt>
    <dgm:pt modelId="{4A70650A-E73C-4340-8B2A-3B15C8C86A86}" type="pres">
      <dgm:prSet presAssocID="{A1293689-70E1-494A-AD80-4AE02AA0E795}" presName="sibTrans" presStyleLbl="sibTrans2D1" presStyleIdx="7" presStyleCnt="11"/>
      <dgm:spPr/>
    </dgm:pt>
    <dgm:pt modelId="{1912A4FF-91EC-49C7-AB2A-ABEB6DC1D85D}" type="pres">
      <dgm:prSet presAssocID="{A90058C3-4E93-49C7-B221-9B086BA64BC7}" presName="child" presStyleLbl="alignAccFollowNode1" presStyleIdx="7" presStyleCnt="11">
        <dgm:presLayoutVars>
          <dgm:chMax val="0"/>
          <dgm:bulletEnabled val="1"/>
        </dgm:presLayoutVars>
      </dgm:prSet>
      <dgm:spPr/>
    </dgm:pt>
    <dgm:pt modelId="{95D61873-E552-42A5-B9B4-DE4F0D2B505D}" type="pres">
      <dgm:prSet presAssocID="{7AE56538-5F9E-4E8F-9F9E-7E6F201FB7A0}" presName="sibTrans" presStyleLbl="sibTrans2D1" presStyleIdx="8" presStyleCnt="11"/>
      <dgm:spPr/>
    </dgm:pt>
    <dgm:pt modelId="{FBCE8F08-01A6-44A3-956F-85EDBB66A52E}" type="pres">
      <dgm:prSet presAssocID="{72E6D627-5A5B-4819-BFE0-415B0687B2C7}" presName="child" presStyleLbl="alignAccFollowNode1" presStyleIdx="8" presStyleCnt="11">
        <dgm:presLayoutVars>
          <dgm:chMax val="0"/>
          <dgm:bulletEnabled val="1"/>
        </dgm:presLayoutVars>
      </dgm:prSet>
      <dgm:spPr/>
    </dgm:pt>
    <dgm:pt modelId="{63C37A8F-C9AD-4B11-BF6F-2D7778A93BB6}" type="pres">
      <dgm:prSet presAssocID="{267E59DE-C6FD-4C72-8D6A-92F4947055FF}" presName="sibTrans" presStyleLbl="sibTrans2D1" presStyleIdx="9" presStyleCnt="11"/>
      <dgm:spPr/>
    </dgm:pt>
    <dgm:pt modelId="{A34A5756-4303-41B7-ABAE-64F95D700AA3}" type="pres">
      <dgm:prSet presAssocID="{3879AC71-56D5-41EA-B306-4C0F41F2A834}" presName="child" presStyleLbl="alignAccFollowNode1" presStyleIdx="9" presStyleCnt="11">
        <dgm:presLayoutVars>
          <dgm:chMax val="0"/>
          <dgm:bulletEnabled val="1"/>
        </dgm:presLayoutVars>
      </dgm:prSet>
      <dgm:spPr/>
    </dgm:pt>
    <dgm:pt modelId="{FFD5FAF6-7738-4FB2-A0DC-630BDE7177AF}" type="pres">
      <dgm:prSet presAssocID="{4604D8FA-4974-40B5-B604-27B1FA922553}" presName="sibTrans" presStyleLbl="sibTrans2D1" presStyleIdx="10" presStyleCnt="11"/>
      <dgm:spPr/>
    </dgm:pt>
    <dgm:pt modelId="{392D4331-0965-4B83-824E-BA13A6597687}" type="pres">
      <dgm:prSet presAssocID="{A4FF71E0-9309-44C9-82FE-D04255248F4C}" presName="child" presStyleLbl="alignAccFollowNode1" presStyleIdx="10" presStyleCnt="11">
        <dgm:presLayoutVars>
          <dgm:chMax val="0"/>
          <dgm:bulletEnabled val="1"/>
        </dgm:presLayoutVars>
      </dgm:prSet>
      <dgm:spPr/>
    </dgm:pt>
  </dgm:ptLst>
  <dgm:cxnLst>
    <dgm:cxn modelId="{CA64B109-4400-4DB5-B9D1-26309606252C}" type="presOf" srcId="{52A0544D-3871-4912-B0D4-02BB38ACEE81}" destId="{5F740A3D-D322-4DDD-B19E-C9792C883D44}" srcOrd="0" destOrd="0" presId="urn:microsoft.com/office/officeart/2005/8/layout/lProcess1"/>
    <dgm:cxn modelId="{297AD60C-64AA-42C2-9255-D5F3D449EEF4}" type="presOf" srcId="{32C6345F-C4D7-4923-A851-17662BDFDDCE}" destId="{FC340619-F141-43EA-8085-789E45DFC2B5}" srcOrd="0" destOrd="0" presId="urn:microsoft.com/office/officeart/2005/8/layout/lProcess1"/>
    <dgm:cxn modelId="{8DEE290D-BDFB-4BAC-99EC-C5B620FC4304}" srcId="{68E33261-933C-40D5-AB44-CFD16B4E67F5}" destId="{A4FF71E0-9309-44C9-82FE-D04255248F4C}" srcOrd="4" destOrd="0" parTransId="{1C1722B8-5DFE-49F5-B94D-D653075334E5}" sibTransId="{763E9737-9040-43B8-97E5-9B04C206CDDA}"/>
    <dgm:cxn modelId="{F69CD714-4D34-4F4C-89D5-BF588050275D}" srcId="{68E33261-933C-40D5-AB44-CFD16B4E67F5}" destId="{7CE73FD2-6E24-40A6-891F-CF89EE1BC297}" srcOrd="0" destOrd="0" parTransId="{32C6345F-C4D7-4923-A851-17662BDFDDCE}" sibTransId="{A1293689-70E1-494A-AD80-4AE02AA0E795}"/>
    <dgm:cxn modelId="{47F41B15-958C-44C3-B948-E8F7F33BA9D1}" srcId="{68E33261-933C-40D5-AB44-CFD16B4E67F5}" destId="{A90058C3-4E93-49C7-B221-9B086BA64BC7}" srcOrd="1" destOrd="0" parTransId="{E153CEA3-C020-4897-946F-41BCE4A61B4E}" sibTransId="{7AE56538-5F9E-4E8F-9F9E-7E6F201FB7A0}"/>
    <dgm:cxn modelId="{FD65D620-09BE-485A-82CA-68DCBDD6214B}" type="presOf" srcId="{68E33261-933C-40D5-AB44-CFD16B4E67F5}" destId="{82A836F1-211D-4901-AFED-173F87A9A803}" srcOrd="0" destOrd="0" presId="urn:microsoft.com/office/officeart/2005/8/layout/lProcess1"/>
    <dgm:cxn modelId="{9EFE3024-9DBB-46F4-84ED-E84DEC98DB18}" type="presOf" srcId="{5A4F8837-69EF-4B38-B2C6-DA93F6EC95FA}" destId="{3B2B8340-9BF3-4473-BE24-CA0ECC0A476F}" srcOrd="0" destOrd="0" presId="urn:microsoft.com/office/officeart/2005/8/layout/lProcess1"/>
    <dgm:cxn modelId="{41697327-132E-4F8F-B7BB-49A069ADC88F}" srcId="{90ACA1D2-4C41-4521-B9F3-BC898D047082}" destId="{68E33261-933C-40D5-AB44-CFD16B4E67F5}" srcOrd="1" destOrd="0" parTransId="{CD2676D0-583B-433A-9886-3DAD0FECA275}" sibTransId="{D49F5F02-1EED-4F52-815F-91AD702FD308}"/>
    <dgm:cxn modelId="{B60CAD28-4C5D-4D22-AB13-99910C417163}" type="presOf" srcId="{18D3E965-4BF5-4752-AF33-3FABFE1EBD81}" destId="{40931EBD-32FF-4E4A-970B-1D9F5DE320A5}" srcOrd="0" destOrd="0" presId="urn:microsoft.com/office/officeart/2005/8/layout/lProcess1"/>
    <dgm:cxn modelId="{00BC7B2C-2950-457C-AC01-8BF44CC43E06}" srcId="{90ACA1D2-4C41-4521-B9F3-BC898D047082}" destId="{AFB15A13-F213-4CF9-BE51-E82F747B08D9}" srcOrd="0" destOrd="0" parTransId="{47F970FE-4A85-425E-BCA4-7981324B09F9}" sibTransId="{32CB9A28-9CCA-4B7A-A592-AAE00A24CD5C}"/>
    <dgm:cxn modelId="{7ED1A12C-25B8-4E16-AED5-A62E66E7B484}" type="presOf" srcId="{9B8F9E65-DA56-47CD-A715-38978F66A313}" destId="{4F4B756B-DB5B-4CC0-B891-1A0DA073AC76}" srcOrd="0" destOrd="0" presId="urn:microsoft.com/office/officeart/2005/8/layout/lProcess1"/>
    <dgm:cxn modelId="{043E3730-23EF-408D-A30D-B622A6061242}" srcId="{AFB15A13-F213-4CF9-BE51-E82F747B08D9}" destId="{330A8818-4A2E-4B67-A9E2-47657F70E089}" srcOrd="0" destOrd="0" parTransId="{9B8F9E65-DA56-47CD-A715-38978F66A313}" sibTransId="{18D3E965-4BF5-4752-AF33-3FABFE1EBD81}"/>
    <dgm:cxn modelId="{66C40639-D078-4372-A30E-480EED9C510B}" type="presOf" srcId="{3D8986C2-7653-4D11-AFEB-8ABA1E4A2876}" destId="{21779454-F3F3-42B0-862C-A5C250E42310}" srcOrd="0" destOrd="0" presId="urn:microsoft.com/office/officeart/2005/8/layout/lProcess1"/>
    <dgm:cxn modelId="{638D723A-69DC-4F4C-A0DD-321C84A9D6A7}" type="presOf" srcId="{68801015-A1FF-4150-ACF8-79B4A5A67DBC}" destId="{8F0A774E-011C-47F2-AF5D-DFAC5DAD3733}" srcOrd="0" destOrd="0" presId="urn:microsoft.com/office/officeart/2005/8/layout/lProcess1"/>
    <dgm:cxn modelId="{C1801B62-CFD9-4143-88F4-9F7CFA7CD2F8}" type="presOf" srcId="{A1293689-70E1-494A-AD80-4AE02AA0E795}" destId="{4A70650A-E73C-4340-8B2A-3B15C8C86A86}" srcOrd="0" destOrd="0" presId="urn:microsoft.com/office/officeart/2005/8/layout/lProcess1"/>
    <dgm:cxn modelId="{20655E43-D61C-4B47-93F1-517496E01708}" type="presOf" srcId="{330A8818-4A2E-4B67-A9E2-47657F70E089}" destId="{84292840-8186-47DE-BE54-6DDDDA47CAF3}" srcOrd="0" destOrd="0" presId="urn:microsoft.com/office/officeart/2005/8/layout/lProcess1"/>
    <dgm:cxn modelId="{03344866-B7DC-47EA-B8EE-D27DAC8AFFB6}" srcId="{68E33261-933C-40D5-AB44-CFD16B4E67F5}" destId="{72E6D627-5A5B-4819-BFE0-415B0687B2C7}" srcOrd="2" destOrd="0" parTransId="{0F86C2A1-644D-4C8E-87FC-CE04A40C4B19}" sibTransId="{267E59DE-C6FD-4C72-8D6A-92F4947055FF}"/>
    <dgm:cxn modelId="{AC931E67-0BD6-4057-9F1A-B6C533FDAE6E}" type="presOf" srcId="{A4FF71E0-9309-44C9-82FE-D04255248F4C}" destId="{392D4331-0965-4B83-824E-BA13A6597687}" srcOrd="0" destOrd="0" presId="urn:microsoft.com/office/officeart/2005/8/layout/lProcess1"/>
    <dgm:cxn modelId="{F1802649-92BD-40BA-8591-45D7EEE7823A}" type="presOf" srcId="{72E6D627-5A5B-4819-BFE0-415B0687B2C7}" destId="{FBCE8F08-01A6-44A3-956F-85EDBB66A52E}" srcOrd="0" destOrd="0" presId="urn:microsoft.com/office/officeart/2005/8/layout/lProcess1"/>
    <dgm:cxn modelId="{FC9E446D-1EFF-419A-BD2E-BEA65775DB62}" type="presOf" srcId="{4604D8FA-4974-40B5-B604-27B1FA922553}" destId="{FFD5FAF6-7738-4FB2-A0DC-630BDE7177AF}" srcOrd="0" destOrd="0" presId="urn:microsoft.com/office/officeart/2005/8/layout/lProcess1"/>
    <dgm:cxn modelId="{268ED56F-DDD5-4995-8D58-9D8245681D21}" type="presOf" srcId="{267E59DE-C6FD-4C72-8D6A-92F4947055FF}" destId="{63C37A8F-C9AD-4B11-BF6F-2D7778A93BB6}" srcOrd="0" destOrd="0" presId="urn:microsoft.com/office/officeart/2005/8/layout/lProcess1"/>
    <dgm:cxn modelId="{12AB2D50-D885-4E0B-9680-9C116F6C7EA5}" srcId="{AFB15A13-F213-4CF9-BE51-E82F747B08D9}" destId="{5A4F8837-69EF-4B38-B2C6-DA93F6EC95FA}" srcOrd="2" destOrd="0" parTransId="{1365021D-C33E-4BCA-A046-173978511D7C}" sibTransId="{68801015-A1FF-4150-ACF8-79B4A5A67DBC}"/>
    <dgm:cxn modelId="{4CDB0675-480F-4AE4-8CD6-8096DFA94D59}" type="presOf" srcId="{99EC676F-E0C2-4A14-9712-2B67DEB17E30}" destId="{E96A1A0B-C0BB-4339-9B97-73FEB393BE79}" srcOrd="0" destOrd="0" presId="urn:microsoft.com/office/officeart/2005/8/layout/lProcess1"/>
    <dgm:cxn modelId="{8103E17D-FD63-4A16-9416-63156E6887BA}" type="presOf" srcId="{83BE4C4E-9B73-4704-AC0F-FF323A96D3D0}" destId="{259B2577-9AD4-4BEC-B35C-976AA028A2BF}" srcOrd="0" destOrd="0" presId="urn:microsoft.com/office/officeart/2005/8/layout/lProcess1"/>
    <dgm:cxn modelId="{CCA46788-D5B9-4281-B1AB-6CF7BBDFFC81}" srcId="{AFB15A13-F213-4CF9-BE51-E82F747B08D9}" destId="{BDDDD79F-1CEA-4797-A69B-29A8FF2638D9}" srcOrd="1" destOrd="0" parTransId="{5B96F57D-3893-4E8E-9E4D-289DE23D810B}" sibTransId="{D4F8B939-A58A-41F4-8A1E-3C66E2BB7B13}"/>
    <dgm:cxn modelId="{89A4F28F-248F-4EB5-92A1-89017098CB26}" srcId="{AFB15A13-F213-4CF9-BE51-E82F747B08D9}" destId="{3D8986C2-7653-4D11-AFEB-8ABA1E4A2876}" srcOrd="4" destOrd="0" parTransId="{ABC28D76-CC67-4CCA-80CE-8F67F3A28E84}" sibTransId="{52A0544D-3871-4912-B0D4-02BB38ACEE81}"/>
    <dgm:cxn modelId="{F834C794-A947-462D-AA39-C00BAFF57E98}" type="presOf" srcId="{D4F8B939-A58A-41F4-8A1E-3C66E2BB7B13}" destId="{A684B205-8151-4325-ACA8-53002CCCF37C}" srcOrd="0" destOrd="0" presId="urn:microsoft.com/office/officeart/2005/8/layout/lProcess1"/>
    <dgm:cxn modelId="{A438C7A0-9676-4ADD-9C5E-D57B566C19ED}" type="presOf" srcId="{3879AC71-56D5-41EA-B306-4C0F41F2A834}" destId="{A34A5756-4303-41B7-ABAE-64F95D700AA3}" srcOrd="0" destOrd="0" presId="urn:microsoft.com/office/officeart/2005/8/layout/lProcess1"/>
    <dgm:cxn modelId="{CFDB3FA2-C632-43DC-8D8B-2BE6040993E8}" srcId="{68E33261-933C-40D5-AB44-CFD16B4E67F5}" destId="{3879AC71-56D5-41EA-B306-4C0F41F2A834}" srcOrd="3" destOrd="0" parTransId="{48E08840-49B5-4156-A45D-810F9193125F}" sibTransId="{4604D8FA-4974-40B5-B604-27B1FA922553}"/>
    <dgm:cxn modelId="{ACDC3BA3-E22C-4684-9F05-3EB394F9A7DC}" type="presOf" srcId="{7AE56538-5F9E-4E8F-9F9E-7E6F201FB7A0}" destId="{95D61873-E552-42A5-B9B4-DE4F0D2B505D}" srcOrd="0" destOrd="0" presId="urn:microsoft.com/office/officeart/2005/8/layout/lProcess1"/>
    <dgm:cxn modelId="{49FC09A4-5C19-44CF-8F08-B01922740680}" srcId="{AFB15A13-F213-4CF9-BE51-E82F747B08D9}" destId="{99EC676F-E0C2-4A14-9712-2B67DEB17E30}" srcOrd="5" destOrd="0" parTransId="{9F7816E2-5286-4256-825F-3BFDE8C18CFE}" sibTransId="{A871D9C6-C80E-46D8-880C-FE2DD8AB4FC1}"/>
    <dgm:cxn modelId="{D86B9BA9-78C0-4496-B473-C3D56359B236}" type="presOf" srcId="{90ACA1D2-4C41-4521-B9F3-BC898D047082}" destId="{A487692F-C02C-4370-A1D3-439BDAB686B7}" srcOrd="0" destOrd="0" presId="urn:microsoft.com/office/officeart/2005/8/layout/lProcess1"/>
    <dgm:cxn modelId="{E599B8B0-3365-43E7-828C-8F2C839BD603}" type="presOf" srcId="{BDDDD79F-1CEA-4797-A69B-29A8FF2638D9}" destId="{9A8B8A1C-EC6F-4DD2-9132-70F320D94DA8}" srcOrd="0" destOrd="0" presId="urn:microsoft.com/office/officeart/2005/8/layout/lProcess1"/>
    <dgm:cxn modelId="{6E0070C2-A68D-4930-8A35-8E28642AD692}" type="presOf" srcId="{7CE73FD2-6E24-40A6-891F-CF89EE1BC297}" destId="{21A785DF-347D-4C07-9934-80D5EA7C8D00}" srcOrd="0" destOrd="0" presId="urn:microsoft.com/office/officeart/2005/8/layout/lProcess1"/>
    <dgm:cxn modelId="{6CC577D2-8096-4EFD-8756-EF514D6F62B8}" type="presOf" srcId="{A90058C3-4E93-49C7-B221-9B086BA64BC7}" destId="{1912A4FF-91EC-49C7-AB2A-ABEB6DC1D85D}" srcOrd="0" destOrd="0" presId="urn:microsoft.com/office/officeart/2005/8/layout/lProcess1"/>
    <dgm:cxn modelId="{AD1FFCF4-2B70-45B7-B189-FF39AA26279F}" type="presOf" srcId="{FBE7C916-F3AA-4DD8-AB16-732E82392D46}" destId="{18D9C600-1189-4F65-BA62-980FDCFE8461}" srcOrd="0" destOrd="0" presId="urn:microsoft.com/office/officeart/2005/8/layout/lProcess1"/>
    <dgm:cxn modelId="{3ABFAFF6-A78C-4648-8B52-7D6C209E6315}" srcId="{AFB15A13-F213-4CF9-BE51-E82F747B08D9}" destId="{FBE7C916-F3AA-4DD8-AB16-732E82392D46}" srcOrd="3" destOrd="0" parTransId="{C4DBCF4D-84B1-49BA-9A26-D9352D721E2D}" sibTransId="{83BE4C4E-9B73-4704-AC0F-FF323A96D3D0}"/>
    <dgm:cxn modelId="{C541C2F9-4728-4D95-9435-2559EF1E5B08}" type="presOf" srcId="{AFB15A13-F213-4CF9-BE51-E82F747B08D9}" destId="{41B3D042-2013-4BA0-90FD-C6092323C5E5}" srcOrd="0" destOrd="0" presId="urn:microsoft.com/office/officeart/2005/8/layout/lProcess1"/>
    <dgm:cxn modelId="{4DD5ECA0-EE0C-431D-8955-3C84F2228EA7}" type="presParOf" srcId="{A487692F-C02C-4370-A1D3-439BDAB686B7}" destId="{3B80B0BC-4F62-4470-B163-0F9F6A614549}" srcOrd="0" destOrd="0" presId="urn:microsoft.com/office/officeart/2005/8/layout/lProcess1"/>
    <dgm:cxn modelId="{AA4F52B6-E0E9-4FCB-B577-D581EA116639}" type="presParOf" srcId="{3B80B0BC-4F62-4470-B163-0F9F6A614549}" destId="{41B3D042-2013-4BA0-90FD-C6092323C5E5}" srcOrd="0" destOrd="0" presId="urn:microsoft.com/office/officeart/2005/8/layout/lProcess1"/>
    <dgm:cxn modelId="{89421947-03FF-4D78-9D22-F1AC1932B5F6}" type="presParOf" srcId="{3B80B0BC-4F62-4470-B163-0F9F6A614549}" destId="{4F4B756B-DB5B-4CC0-B891-1A0DA073AC76}" srcOrd="1" destOrd="0" presId="urn:microsoft.com/office/officeart/2005/8/layout/lProcess1"/>
    <dgm:cxn modelId="{69F68801-F24D-4528-9F64-AAB65D803D7A}" type="presParOf" srcId="{3B80B0BC-4F62-4470-B163-0F9F6A614549}" destId="{84292840-8186-47DE-BE54-6DDDDA47CAF3}" srcOrd="2" destOrd="0" presId="urn:microsoft.com/office/officeart/2005/8/layout/lProcess1"/>
    <dgm:cxn modelId="{3ADB5544-EF55-40DE-B2AA-6A4DE3A7168F}" type="presParOf" srcId="{3B80B0BC-4F62-4470-B163-0F9F6A614549}" destId="{40931EBD-32FF-4E4A-970B-1D9F5DE320A5}" srcOrd="3" destOrd="0" presId="urn:microsoft.com/office/officeart/2005/8/layout/lProcess1"/>
    <dgm:cxn modelId="{F32C123A-28D7-4838-8B70-BB18D6669CB9}" type="presParOf" srcId="{3B80B0BC-4F62-4470-B163-0F9F6A614549}" destId="{9A8B8A1C-EC6F-4DD2-9132-70F320D94DA8}" srcOrd="4" destOrd="0" presId="urn:microsoft.com/office/officeart/2005/8/layout/lProcess1"/>
    <dgm:cxn modelId="{032EAB09-04A9-4900-BA55-52E60A4EADB4}" type="presParOf" srcId="{3B80B0BC-4F62-4470-B163-0F9F6A614549}" destId="{A684B205-8151-4325-ACA8-53002CCCF37C}" srcOrd="5" destOrd="0" presId="urn:microsoft.com/office/officeart/2005/8/layout/lProcess1"/>
    <dgm:cxn modelId="{DE95B67B-46A7-4B1B-BA43-745B94E5B864}" type="presParOf" srcId="{3B80B0BC-4F62-4470-B163-0F9F6A614549}" destId="{3B2B8340-9BF3-4473-BE24-CA0ECC0A476F}" srcOrd="6" destOrd="0" presId="urn:microsoft.com/office/officeart/2005/8/layout/lProcess1"/>
    <dgm:cxn modelId="{D394079F-3704-46EE-92AD-15198EF8CBA1}" type="presParOf" srcId="{3B80B0BC-4F62-4470-B163-0F9F6A614549}" destId="{8F0A774E-011C-47F2-AF5D-DFAC5DAD3733}" srcOrd="7" destOrd="0" presId="urn:microsoft.com/office/officeart/2005/8/layout/lProcess1"/>
    <dgm:cxn modelId="{AAC5D95E-8E89-4AAD-AE9E-86A4FABC0A1C}" type="presParOf" srcId="{3B80B0BC-4F62-4470-B163-0F9F6A614549}" destId="{18D9C600-1189-4F65-BA62-980FDCFE8461}" srcOrd="8" destOrd="0" presId="urn:microsoft.com/office/officeart/2005/8/layout/lProcess1"/>
    <dgm:cxn modelId="{DFBA6484-7672-4C1E-A357-65733F44CDE7}" type="presParOf" srcId="{3B80B0BC-4F62-4470-B163-0F9F6A614549}" destId="{259B2577-9AD4-4BEC-B35C-976AA028A2BF}" srcOrd="9" destOrd="0" presId="urn:microsoft.com/office/officeart/2005/8/layout/lProcess1"/>
    <dgm:cxn modelId="{1531F557-FCE3-47FA-AD18-11C447DDF9B1}" type="presParOf" srcId="{3B80B0BC-4F62-4470-B163-0F9F6A614549}" destId="{21779454-F3F3-42B0-862C-A5C250E42310}" srcOrd="10" destOrd="0" presId="urn:microsoft.com/office/officeart/2005/8/layout/lProcess1"/>
    <dgm:cxn modelId="{8C381A7E-CC1F-4C7E-A152-404E62EDD7FD}" type="presParOf" srcId="{3B80B0BC-4F62-4470-B163-0F9F6A614549}" destId="{5F740A3D-D322-4DDD-B19E-C9792C883D44}" srcOrd="11" destOrd="0" presId="urn:microsoft.com/office/officeart/2005/8/layout/lProcess1"/>
    <dgm:cxn modelId="{7A34FF3D-BA75-454E-9FA7-1F8AF9C94FE5}" type="presParOf" srcId="{3B80B0BC-4F62-4470-B163-0F9F6A614549}" destId="{E96A1A0B-C0BB-4339-9B97-73FEB393BE79}" srcOrd="12" destOrd="0" presId="urn:microsoft.com/office/officeart/2005/8/layout/lProcess1"/>
    <dgm:cxn modelId="{555CF1EF-66F9-4BA7-8426-93C3AD204F3B}" type="presParOf" srcId="{A487692F-C02C-4370-A1D3-439BDAB686B7}" destId="{083D60D6-A24C-4677-9481-5D0720737ADE}" srcOrd="1" destOrd="0" presId="urn:microsoft.com/office/officeart/2005/8/layout/lProcess1"/>
    <dgm:cxn modelId="{CAFE4C9B-BD49-4A1C-8736-5F59C49BB574}" type="presParOf" srcId="{A487692F-C02C-4370-A1D3-439BDAB686B7}" destId="{FF0F4C21-35DC-4E7D-8845-2674129C42BB}" srcOrd="2" destOrd="0" presId="urn:microsoft.com/office/officeart/2005/8/layout/lProcess1"/>
    <dgm:cxn modelId="{E1122A36-56EE-4683-9D9B-B790DE629DA2}" type="presParOf" srcId="{FF0F4C21-35DC-4E7D-8845-2674129C42BB}" destId="{82A836F1-211D-4901-AFED-173F87A9A803}" srcOrd="0" destOrd="0" presId="urn:microsoft.com/office/officeart/2005/8/layout/lProcess1"/>
    <dgm:cxn modelId="{D65AD36A-5BA3-4DE3-98B2-C29BA9C6EBF6}" type="presParOf" srcId="{FF0F4C21-35DC-4E7D-8845-2674129C42BB}" destId="{FC340619-F141-43EA-8085-789E45DFC2B5}" srcOrd="1" destOrd="0" presId="urn:microsoft.com/office/officeart/2005/8/layout/lProcess1"/>
    <dgm:cxn modelId="{E9D2647F-28E6-43BF-B71F-10F12C175B46}" type="presParOf" srcId="{FF0F4C21-35DC-4E7D-8845-2674129C42BB}" destId="{21A785DF-347D-4C07-9934-80D5EA7C8D00}" srcOrd="2" destOrd="0" presId="urn:microsoft.com/office/officeart/2005/8/layout/lProcess1"/>
    <dgm:cxn modelId="{E595CA38-00C1-49C6-9063-F4668449B19A}" type="presParOf" srcId="{FF0F4C21-35DC-4E7D-8845-2674129C42BB}" destId="{4A70650A-E73C-4340-8B2A-3B15C8C86A86}" srcOrd="3" destOrd="0" presId="urn:microsoft.com/office/officeart/2005/8/layout/lProcess1"/>
    <dgm:cxn modelId="{31D8BC34-1FEF-49CF-82FF-F5694E9753F0}" type="presParOf" srcId="{FF0F4C21-35DC-4E7D-8845-2674129C42BB}" destId="{1912A4FF-91EC-49C7-AB2A-ABEB6DC1D85D}" srcOrd="4" destOrd="0" presId="urn:microsoft.com/office/officeart/2005/8/layout/lProcess1"/>
    <dgm:cxn modelId="{4EF78C5C-ABDA-4AEC-8448-258DDA798B87}" type="presParOf" srcId="{FF0F4C21-35DC-4E7D-8845-2674129C42BB}" destId="{95D61873-E552-42A5-B9B4-DE4F0D2B505D}" srcOrd="5" destOrd="0" presId="urn:microsoft.com/office/officeart/2005/8/layout/lProcess1"/>
    <dgm:cxn modelId="{D48A6A97-B520-4CC8-ADB2-E6F581C454F9}" type="presParOf" srcId="{FF0F4C21-35DC-4E7D-8845-2674129C42BB}" destId="{FBCE8F08-01A6-44A3-956F-85EDBB66A52E}" srcOrd="6" destOrd="0" presId="urn:microsoft.com/office/officeart/2005/8/layout/lProcess1"/>
    <dgm:cxn modelId="{CC445A04-1476-4789-ACE9-E4EE97BDE654}" type="presParOf" srcId="{FF0F4C21-35DC-4E7D-8845-2674129C42BB}" destId="{63C37A8F-C9AD-4B11-BF6F-2D7778A93BB6}" srcOrd="7" destOrd="0" presId="urn:microsoft.com/office/officeart/2005/8/layout/lProcess1"/>
    <dgm:cxn modelId="{FF74C6FA-6054-4632-9190-17D23487618B}" type="presParOf" srcId="{FF0F4C21-35DC-4E7D-8845-2674129C42BB}" destId="{A34A5756-4303-41B7-ABAE-64F95D700AA3}" srcOrd="8" destOrd="0" presId="urn:microsoft.com/office/officeart/2005/8/layout/lProcess1"/>
    <dgm:cxn modelId="{939C6DAF-A4B3-490E-B642-F8573C33F3BC}" type="presParOf" srcId="{FF0F4C21-35DC-4E7D-8845-2674129C42BB}" destId="{FFD5FAF6-7738-4FB2-A0DC-630BDE7177AF}" srcOrd="9" destOrd="0" presId="urn:microsoft.com/office/officeart/2005/8/layout/lProcess1"/>
    <dgm:cxn modelId="{12743301-B4DC-4873-8F43-D8C0E229C591}" type="presParOf" srcId="{FF0F4C21-35DC-4E7D-8845-2674129C42BB}" destId="{392D4331-0965-4B83-824E-BA13A6597687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3D042-2013-4BA0-90FD-C6092323C5E5}">
      <dsp:nvSpPr>
        <dsp:cNvPr id="0" name=""/>
        <dsp:cNvSpPr/>
      </dsp:nvSpPr>
      <dsp:spPr>
        <a:xfrm>
          <a:off x="863543" y="626"/>
          <a:ext cx="2255192" cy="563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FAFSA</a:t>
          </a:r>
        </a:p>
      </dsp:txBody>
      <dsp:txXfrm>
        <a:off x="880056" y="17139"/>
        <a:ext cx="2222166" cy="530772"/>
      </dsp:txXfrm>
    </dsp:sp>
    <dsp:sp modelId="{4F4B756B-DB5B-4CC0-B891-1A0DA073AC76}">
      <dsp:nvSpPr>
        <dsp:cNvPr id="0" name=""/>
        <dsp:cNvSpPr/>
      </dsp:nvSpPr>
      <dsp:spPr>
        <a:xfrm rot="5400000">
          <a:off x="1941807" y="613756"/>
          <a:ext cx="98664" cy="986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92840-8186-47DE-BE54-6DDDDA47CAF3}">
      <dsp:nvSpPr>
        <dsp:cNvPr id="0" name=""/>
        <dsp:cNvSpPr/>
      </dsp:nvSpPr>
      <dsp:spPr>
        <a:xfrm>
          <a:off x="863543" y="761753"/>
          <a:ext cx="2255192" cy="5637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Locate and memorize your Social Security Number</a:t>
          </a:r>
        </a:p>
      </dsp:txBody>
      <dsp:txXfrm>
        <a:off x="880056" y="778266"/>
        <a:ext cx="2222166" cy="530772"/>
      </dsp:txXfrm>
    </dsp:sp>
    <dsp:sp modelId="{40931EBD-32FF-4E4A-970B-1D9F5DE320A5}">
      <dsp:nvSpPr>
        <dsp:cNvPr id="0" name=""/>
        <dsp:cNvSpPr/>
      </dsp:nvSpPr>
      <dsp:spPr>
        <a:xfrm rot="5400000">
          <a:off x="1941807" y="1374884"/>
          <a:ext cx="98664" cy="986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B8A1C-EC6F-4DD2-9132-70F320D94DA8}">
      <dsp:nvSpPr>
        <dsp:cNvPr id="0" name=""/>
        <dsp:cNvSpPr/>
      </dsp:nvSpPr>
      <dsp:spPr>
        <a:xfrm>
          <a:off x="863543" y="1522881"/>
          <a:ext cx="2255192" cy="5637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Go to the 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hlinkClick xmlns:r="http://schemas.openxmlformats.org/officeDocument/2006/relationships" r:id="rId1"/>
            </a:rPr>
            <a:t>FAFSA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 (Free Application for Federal Student Aid) website.</a:t>
          </a:r>
        </a:p>
      </dsp:txBody>
      <dsp:txXfrm>
        <a:off x="880056" y="1539394"/>
        <a:ext cx="2222166" cy="530772"/>
      </dsp:txXfrm>
    </dsp:sp>
    <dsp:sp modelId="{A684B205-8151-4325-ACA8-53002CCCF37C}">
      <dsp:nvSpPr>
        <dsp:cNvPr id="0" name=""/>
        <dsp:cNvSpPr/>
      </dsp:nvSpPr>
      <dsp:spPr>
        <a:xfrm rot="5400000">
          <a:off x="1941807" y="2136011"/>
          <a:ext cx="98664" cy="986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B8340-9BF3-4473-BE24-CA0ECC0A476F}">
      <dsp:nvSpPr>
        <dsp:cNvPr id="0" name=""/>
        <dsp:cNvSpPr/>
      </dsp:nvSpPr>
      <dsp:spPr>
        <a:xfrm>
          <a:off x="863543" y="2284008"/>
          <a:ext cx="2255192" cy="5637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Create</a:t>
          </a:r>
          <a:r>
            <a:rPr lang="en-US" sz="14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 a username and password called a </a:t>
          </a:r>
          <a:r>
            <a:rPr lang="en-US" sz="1400" b="1" kern="1200" baseline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FSA ID </a:t>
          </a:r>
          <a:r>
            <a:rPr lang="en-US" sz="14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(Federal Student Aid ID)</a:t>
          </a:r>
          <a:endParaRPr lang="en-US" sz="1400" kern="1200" dirty="0"/>
        </a:p>
      </dsp:txBody>
      <dsp:txXfrm>
        <a:off x="880056" y="2300521"/>
        <a:ext cx="2222166" cy="530772"/>
      </dsp:txXfrm>
    </dsp:sp>
    <dsp:sp modelId="{8F0A774E-011C-47F2-AF5D-DFAC5DAD3733}">
      <dsp:nvSpPr>
        <dsp:cNvPr id="0" name=""/>
        <dsp:cNvSpPr/>
      </dsp:nvSpPr>
      <dsp:spPr>
        <a:xfrm rot="5400000">
          <a:off x="1941807" y="2897139"/>
          <a:ext cx="98664" cy="986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9C600-1189-4F65-BA62-980FDCFE8461}">
      <dsp:nvSpPr>
        <dsp:cNvPr id="0" name=""/>
        <dsp:cNvSpPr/>
      </dsp:nvSpPr>
      <dsp:spPr>
        <a:xfrm>
          <a:off x="863543" y="3045136"/>
          <a:ext cx="2255192" cy="5637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Take a picture/write down of the final FSA ID screen with login information</a:t>
          </a:r>
        </a:p>
      </dsp:txBody>
      <dsp:txXfrm>
        <a:off x="880056" y="3061649"/>
        <a:ext cx="2222166" cy="530772"/>
      </dsp:txXfrm>
    </dsp:sp>
    <dsp:sp modelId="{259B2577-9AD4-4BEC-B35C-976AA028A2BF}">
      <dsp:nvSpPr>
        <dsp:cNvPr id="0" name=""/>
        <dsp:cNvSpPr/>
      </dsp:nvSpPr>
      <dsp:spPr>
        <a:xfrm rot="5400000">
          <a:off x="1941807" y="3658266"/>
          <a:ext cx="98664" cy="986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79454-F3F3-42B0-862C-A5C250E42310}">
      <dsp:nvSpPr>
        <dsp:cNvPr id="0" name=""/>
        <dsp:cNvSpPr/>
      </dsp:nvSpPr>
      <dsp:spPr>
        <a:xfrm>
          <a:off x="863543" y="3806263"/>
          <a:ext cx="2255192" cy="5637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Verify your email by logging into your inbox and clicking the link</a:t>
          </a:r>
        </a:p>
      </dsp:txBody>
      <dsp:txXfrm>
        <a:off x="880056" y="3822776"/>
        <a:ext cx="2222166" cy="530772"/>
      </dsp:txXfrm>
    </dsp:sp>
    <dsp:sp modelId="{5F740A3D-D322-4DDD-B19E-C9792C883D44}">
      <dsp:nvSpPr>
        <dsp:cNvPr id="0" name=""/>
        <dsp:cNvSpPr/>
      </dsp:nvSpPr>
      <dsp:spPr>
        <a:xfrm rot="5400000">
          <a:off x="1941807" y="4419394"/>
          <a:ext cx="98664" cy="986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A1A0B-C0BB-4339-9B97-73FEB393BE79}">
      <dsp:nvSpPr>
        <dsp:cNvPr id="0" name=""/>
        <dsp:cNvSpPr/>
      </dsp:nvSpPr>
      <dsp:spPr>
        <a:xfrm>
          <a:off x="863543" y="4567391"/>
          <a:ext cx="2255192" cy="5637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Start your 2024-2025 FAFSA application</a:t>
          </a:r>
        </a:p>
      </dsp:txBody>
      <dsp:txXfrm>
        <a:off x="880056" y="4583904"/>
        <a:ext cx="2222166" cy="530772"/>
      </dsp:txXfrm>
    </dsp:sp>
    <dsp:sp modelId="{82A836F1-211D-4901-AFED-173F87A9A803}">
      <dsp:nvSpPr>
        <dsp:cNvPr id="0" name=""/>
        <dsp:cNvSpPr/>
      </dsp:nvSpPr>
      <dsp:spPr>
        <a:xfrm>
          <a:off x="3434463" y="626"/>
          <a:ext cx="2255192" cy="563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WASFA</a:t>
          </a:r>
        </a:p>
      </dsp:txBody>
      <dsp:txXfrm>
        <a:off x="3450976" y="17139"/>
        <a:ext cx="2222166" cy="530772"/>
      </dsp:txXfrm>
    </dsp:sp>
    <dsp:sp modelId="{FC340619-F141-43EA-8085-789E45DFC2B5}">
      <dsp:nvSpPr>
        <dsp:cNvPr id="0" name=""/>
        <dsp:cNvSpPr/>
      </dsp:nvSpPr>
      <dsp:spPr>
        <a:xfrm rot="5400000">
          <a:off x="4512727" y="613756"/>
          <a:ext cx="98664" cy="986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785DF-347D-4C07-9934-80D5EA7C8D00}">
      <dsp:nvSpPr>
        <dsp:cNvPr id="0" name=""/>
        <dsp:cNvSpPr/>
      </dsp:nvSpPr>
      <dsp:spPr>
        <a:xfrm>
          <a:off x="3434463" y="761753"/>
          <a:ext cx="2255192" cy="5637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Go to the </a:t>
          </a:r>
          <a:r>
            <a:rPr lang="en-US" sz="1400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  <a:hlinkClick xmlns:r="http://schemas.openxmlformats.org/officeDocument/2006/relationships" r:id="rId2"/>
            </a:rPr>
            <a:t>WASFA</a:t>
          </a: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 website to create a login </a:t>
          </a:r>
        </a:p>
      </dsp:txBody>
      <dsp:txXfrm>
        <a:off x="3450976" y="778266"/>
        <a:ext cx="2222166" cy="530772"/>
      </dsp:txXfrm>
    </dsp:sp>
    <dsp:sp modelId="{4A70650A-E73C-4340-8B2A-3B15C8C86A86}">
      <dsp:nvSpPr>
        <dsp:cNvPr id="0" name=""/>
        <dsp:cNvSpPr/>
      </dsp:nvSpPr>
      <dsp:spPr>
        <a:xfrm rot="5400000">
          <a:off x="4512727" y="1374884"/>
          <a:ext cx="98664" cy="986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2A4FF-91EC-49C7-AB2A-ABEB6DC1D85D}">
      <dsp:nvSpPr>
        <dsp:cNvPr id="0" name=""/>
        <dsp:cNvSpPr/>
      </dsp:nvSpPr>
      <dsp:spPr>
        <a:xfrm>
          <a:off x="3434463" y="1522881"/>
          <a:ext cx="2255192" cy="5637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Under </a:t>
          </a:r>
          <a:r>
            <a:rPr lang="en-US" sz="14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New User</a:t>
          </a:r>
          <a:r>
            <a:rPr lang="en-US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&gt;</a:t>
          </a:r>
          <a:r>
            <a:rPr lang="en-US" sz="1400" b="0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Start</a:t>
          </a:r>
          <a:r>
            <a:rPr lang="en-US" sz="14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 A New WASFA </a:t>
          </a:r>
          <a:r>
            <a:rPr lang="en-US" sz="1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cl</a:t>
          </a:r>
          <a:r>
            <a:rPr lang="en-US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ick the button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yriad Pro" panose="020B0503030403020204" pitchFamily="34" charset="0"/>
          </a:endParaRPr>
        </a:p>
      </dsp:txBody>
      <dsp:txXfrm>
        <a:off x="3450976" y="1539394"/>
        <a:ext cx="2222166" cy="530772"/>
      </dsp:txXfrm>
    </dsp:sp>
    <dsp:sp modelId="{95D61873-E552-42A5-B9B4-DE4F0D2B505D}">
      <dsp:nvSpPr>
        <dsp:cNvPr id="0" name=""/>
        <dsp:cNvSpPr/>
      </dsp:nvSpPr>
      <dsp:spPr>
        <a:xfrm rot="5400000">
          <a:off x="4512727" y="2136011"/>
          <a:ext cx="98664" cy="986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E8F08-01A6-44A3-956F-85EDBB66A52E}">
      <dsp:nvSpPr>
        <dsp:cNvPr id="0" name=""/>
        <dsp:cNvSpPr/>
      </dsp:nvSpPr>
      <dsp:spPr>
        <a:xfrm>
          <a:off x="3434463" y="2284008"/>
          <a:ext cx="2255192" cy="5637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Create</a:t>
          </a:r>
          <a:r>
            <a:rPr lang="en-US" sz="14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 a username and password </a:t>
          </a:r>
          <a:endParaRPr lang="en-US" sz="1400" kern="1200" dirty="0"/>
        </a:p>
      </dsp:txBody>
      <dsp:txXfrm>
        <a:off x="3450976" y="2300521"/>
        <a:ext cx="2222166" cy="530772"/>
      </dsp:txXfrm>
    </dsp:sp>
    <dsp:sp modelId="{63C37A8F-C9AD-4B11-BF6F-2D7778A93BB6}">
      <dsp:nvSpPr>
        <dsp:cNvPr id="0" name=""/>
        <dsp:cNvSpPr/>
      </dsp:nvSpPr>
      <dsp:spPr>
        <a:xfrm rot="5400000">
          <a:off x="4512727" y="2897139"/>
          <a:ext cx="98664" cy="986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A5756-4303-41B7-ABAE-64F95D700AA3}">
      <dsp:nvSpPr>
        <dsp:cNvPr id="0" name=""/>
        <dsp:cNvSpPr/>
      </dsp:nvSpPr>
      <dsp:spPr>
        <a:xfrm>
          <a:off x="3434463" y="3045136"/>
          <a:ext cx="2255192" cy="5637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Take a picture/write down your login information </a:t>
          </a:r>
          <a:endParaRPr lang="en-US" sz="1400" kern="1200" dirty="0"/>
        </a:p>
      </dsp:txBody>
      <dsp:txXfrm>
        <a:off x="3450976" y="3061649"/>
        <a:ext cx="2222166" cy="530772"/>
      </dsp:txXfrm>
    </dsp:sp>
    <dsp:sp modelId="{FFD5FAF6-7738-4FB2-A0DC-630BDE7177AF}">
      <dsp:nvSpPr>
        <dsp:cNvPr id="0" name=""/>
        <dsp:cNvSpPr/>
      </dsp:nvSpPr>
      <dsp:spPr>
        <a:xfrm rot="5400000">
          <a:off x="4512727" y="3658266"/>
          <a:ext cx="98664" cy="986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D4331-0965-4B83-824E-BA13A6597687}">
      <dsp:nvSpPr>
        <dsp:cNvPr id="0" name=""/>
        <dsp:cNvSpPr/>
      </dsp:nvSpPr>
      <dsp:spPr>
        <a:xfrm>
          <a:off x="3434463" y="3806263"/>
          <a:ext cx="2255192" cy="5637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rPr>
            <a:t>Start your 2024-2025 WASFA application</a:t>
          </a:r>
          <a:endParaRPr lang="en-US" sz="1400" kern="1200" dirty="0"/>
        </a:p>
      </dsp:txBody>
      <dsp:txXfrm>
        <a:off x="3450976" y="3822776"/>
        <a:ext cx="2222166" cy="530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CEF1D-5027-492C-B211-3292109B39FE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81D3-5C88-4D78-B52D-76F4C1BB07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0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EE84-F4CE-457A-A872-BD473B1627F8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0BB92-15CD-408B-8656-6FF4297DA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6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74E2A-A124-4C44-8DCA-36A3570971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3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5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9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2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9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4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C9AF-25AC-4D98-BF58-D69CADA70BFB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F4B5-B7A7-45A7-B905-32A8F4BB72D0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8697-1106-484C-8060-E1C5AF52F7B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75F-0312-4A04-B22D-44B0ECCF403A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77BA-4557-4396-8B6D-7276431E9CD2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5585-6418-4503-AB3F-444DAA0777D1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573F-B107-4FFC-AC29-7DB1A6487357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411-7B42-4D82-A055-F320D19B1DAD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7FB9-E798-4693-8D76-803216BDF150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0239-B0CF-41A8-9DAE-64A4731F4427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0C2B-6125-4F18-95BE-55F9E82A0A7E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0B5B79D-AD4C-499B-A107-792ABBA199D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MODULE 1 LESSON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ever.com/oauth/ldap/login?target=NTY0ZGZkNzNmMjU3MWUwMTAwMDAwMGJm;OTk4ZDc5OWI2OGRkNWUxYjZhNTc%3D;aHR0cHM6Ly9jbGV2ZXJzc28ubmF2aWFuY2UuY29tL2F1dGhlbnRpY2F0ZQ%3D%3D;;Y29kZQ%3D%3D&amp;skip=1&amp;school_name=&amp;default_badge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customXml" Target="../../customXml/item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gfuture.collegeboard.org/pay-for-college/financial-aid-101/financial-aid-can-help-you-afford-colleg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c1gNefSw7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setgrad.org/college/college-bound-scholarship-progra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customXml" Target="../../customXml/item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ed.gov/sa/fafs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adysetgrad.wa.gov/college/washington-state-financial-aid-programs" TargetMode="External"/><Relationship Id="rId5" Type="http://schemas.openxmlformats.org/officeDocument/2006/relationships/hyperlink" Target="https://readysetgrad.wa.gov/wasfa" TargetMode="External"/><Relationship Id="rId4" Type="http://schemas.openxmlformats.org/officeDocument/2006/relationships/hyperlink" Target="https://studentaid.ed.gov/sa/eligibility/non-us-citizen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customXml" Target="../../customXml/item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ed.gov/sa/fafsa/next-steps/correct-update" TargetMode="External"/><Relationship Id="rId2" Type="http://schemas.openxmlformats.org/officeDocument/2006/relationships/hyperlink" Target="https://studentaid.ed.gov/sa/fafsa/next-steps#communications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customXml" Target="../../customXml/item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lever.com/oauth/ldap/login?target=NTY0ZGZkNzNmMjU3MWUwMTAwMDAwMGJm;OTk4ZDc5OWI2OGRkNWUxYjZhNTc%3D;aHR0cHM6Ly9jbGV2ZXJzc28ubmF2aWFuY2UuY29tL2F1dGhlbnRpY2F0ZQ%3D%3D;;Y29kZQ%3D%3D&amp;skip=1&amp;school_name=&amp;default_badge=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customXml" Target="../../customXml/item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atlas.org/earn-a-college-degre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martasset.com/retirement/the-average-salary-by-education-leve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12419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Financial Aid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3657600"/>
            <a:ext cx="6400800" cy="5167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  <a:hlinkClick r:id="rId3"/>
              </a:rPr>
              <a:t>Naviance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  <a:hlinkClick r:id="rId3"/>
              </a:rPr>
              <a:t>Student</a:t>
            </a:r>
            <a:endParaRPr 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9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Financial Aid for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18288"/>
            <a:ext cx="3810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10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45302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Money, Money, Money!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314" y="3429000"/>
            <a:ext cx="4003371" cy="2959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7200" y="6477000"/>
            <a:ext cx="708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hlinkClick r:id="rId3"/>
              </a:rPr>
              <a:t>https://bigfuture.collegeboard.org/pay-for-college/financial-aid-101/financial-aid-can-help-you-afford-college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214" y="1524000"/>
            <a:ext cx="86119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Financial aid is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money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that the federal and state government and other organizations give you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lend you to pay for college or training programs.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To qualify for financial aid, you have to apply.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18288"/>
            <a:ext cx="4572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11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Where does it come from?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18288"/>
            <a:ext cx="4572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pic>
        <p:nvPicPr>
          <p:cNvPr id="1026" name="Picture 2" descr="Bild">
            <a:extLst>
              <a:ext uri="{FF2B5EF4-FFF2-40B4-BE49-F238E27FC236}">
                <a16:creationId xmlns:a16="http://schemas.microsoft.com/office/drawing/2014/main" id="{77534EC7-A339-4336-B151-19987CC0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85118"/>
            <a:ext cx="8181075" cy="4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2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Financial Aid Types</a:t>
            </a:r>
          </a:p>
        </p:txBody>
      </p:sp>
      <p:pic>
        <p:nvPicPr>
          <p:cNvPr id="6" name="Picture 12" descr="Types of Financial 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6" y="1524000"/>
            <a:ext cx="8262800" cy="4629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18288"/>
            <a:ext cx="4572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13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0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61284" y="6528816"/>
            <a:ext cx="4114800" cy="329184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MODULE 1 LESSON 8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39406"/>
              </p:ext>
            </p:extLst>
          </p:nvPr>
        </p:nvGraphicFramePr>
        <p:xfrm>
          <a:off x="0" y="457199"/>
          <a:ext cx="9143999" cy="640080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97724">
                  <a:extLst>
                    <a:ext uri="{9D8B030D-6E8A-4147-A177-3AD203B41FA5}">
                      <a16:colId xmlns:a16="http://schemas.microsoft.com/office/drawing/2014/main" val="4228089389"/>
                    </a:ext>
                  </a:extLst>
                </a:gridCol>
                <a:gridCol w="1340069">
                  <a:extLst>
                    <a:ext uri="{9D8B030D-6E8A-4147-A177-3AD203B41FA5}">
                      <a16:colId xmlns:a16="http://schemas.microsoft.com/office/drawing/2014/main" val="4140693382"/>
                    </a:ext>
                  </a:extLst>
                </a:gridCol>
                <a:gridCol w="3626068">
                  <a:extLst>
                    <a:ext uri="{9D8B030D-6E8A-4147-A177-3AD203B41FA5}">
                      <a16:colId xmlns:a16="http://schemas.microsoft.com/office/drawing/2014/main" val="3628125586"/>
                    </a:ext>
                  </a:extLst>
                </a:gridCol>
                <a:gridCol w="2680138">
                  <a:extLst>
                    <a:ext uri="{9D8B030D-6E8A-4147-A177-3AD203B41FA5}">
                      <a16:colId xmlns:a16="http://schemas.microsoft.com/office/drawing/2014/main" val="2232220062"/>
                    </a:ext>
                  </a:extLst>
                </a:gridCol>
              </a:tblGrid>
              <a:tr h="861472">
                <a:tc>
                  <a:txBody>
                    <a:bodyPr/>
                    <a:lstStyle/>
                    <a:p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Federal Pell Grant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Grant: Does not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have to be repaid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Available exclusively to undergraduates;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all eligible students will receive the Federal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Pell grant amount they qualify for according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to their FAFSA application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$5,920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Please see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www.studentaid.ed.gov for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updates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606887"/>
                  </a:ext>
                </a:extLst>
              </a:tr>
              <a:tr h="1162222">
                <a:tc>
                  <a:txBody>
                    <a:bodyPr/>
                    <a:lstStyle/>
                    <a:p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Federal Supplemental</a:t>
                      </a:r>
                      <a:r>
                        <a:rPr lang="en-US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Educational Opportunity Grant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Grant: Does not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have to be repaid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US" sz="14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For undergraduates with exceptional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financial need; priority is given to Federal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Pell Grant recipients; funds depend on availability at school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$100 to $4,000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464074"/>
                  </a:ext>
                </a:extLst>
              </a:tr>
              <a:tr h="982196">
                <a:tc>
                  <a:txBody>
                    <a:bodyPr/>
                    <a:lstStyle/>
                    <a:p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Federal Work-Study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Money is earned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while attending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school; does not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have to be repaid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For undergraduate and graduate students;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jobs can be on campus or off campus;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students are paid at least federal minimum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wage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No annual minimum or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maximum award amounts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892228"/>
                  </a:ext>
                </a:extLst>
              </a:tr>
              <a:tr h="1009298">
                <a:tc>
                  <a:txBody>
                    <a:bodyPr/>
                    <a:lstStyle/>
                    <a:p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Subsidized Direct Stafford Loan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Loan: Must be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repaid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Subsidized: U.S. Department of Education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pays interest while borrower is in school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and during grace and deferment periods;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student must be at least a half-time student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$5,500 depending on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grade level and dependency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status; visit https://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StudentAid.gov/sub-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unsub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for more information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59557"/>
                  </a:ext>
                </a:extLst>
              </a:tr>
              <a:tr h="1376315">
                <a:tc>
                  <a:txBody>
                    <a:bodyPr/>
                    <a:lstStyle/>
                    <a:p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Unsubsidized Direct Stafford Loan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Loan: Must be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repaid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Unsubsidized: Borrower is responsible for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interest during life of the loan; student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must be at least a half-time; financial need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is not a requirement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$20,500 (less any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subsidized amounts received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for same period), depending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on grade level and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dependency status; visit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https://StudentAid.gov/subunsub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for more information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9370711"/>
                  </a:ext>
                </a:extLst>
              </a:tr>
              <a:tr h="1009298">
                <a:tc>
                  <a:txBody>
                    <a:bodyPr/>
                    <a:lstStyle/>
                    <a:p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Direct Loan PLUS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Loan: Must be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repaid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Available to parents of dependent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undergraduate students who are enrolled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at least half-time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Maximum amount is cost of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attendance minus any other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financial aid received; visit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StudentAid.gov/plus for more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information</a:t>
                      </a:r>
                      <a:endParaRPr lang="en-US" sz="1200" i="1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38222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18288"/>
            <a:ext cx="381000" cy="286512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3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Financial Aid –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412922" cy="2743200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Keep in mind that a college that charges a lot for tuition might offer you generous financial aid. </a:t>
            </a:r>
          </a:p>
          <a:p>
            <a:pPr marL="0" indent="0" fontAlgn="base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 fontAlgn="base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It might even be more affordable than colleges that charge lower tuition. </a:t>
            </a:r>
          </a:p>
          <a:p>
            <a:pPr marL="0" indent="0" fontAlgn="base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 fontAlgn="base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Each college you apply to will provide you with a financial aid offer. </a:t>
            </a:r>
          </a:p>
          <a:p>
            <a:pPr fontAlgn="base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 fontAlgn="base">
              <a:buNone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Once you are notified from the colleges you’ve applied to, you will compare your financial aid offers to see which options are best for you.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37" y="1371599"/>
            <a:ext cx="4831524" cy="213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18288"/>
            <a:ext cx="4572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4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38" y="322823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 Financial Aid Process</a:t>
            </a:r>
          </a:p>
        </p:txBody>
      </p:sp>
      <p:pic>
        <p:nvPicPr>
          <p:cNvPr id="7" name="Picture 4" descr="F:\Presentations\Handouts\FA Process-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5" y="1249571"/>
            <a:ext cx="4839145" cy="514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22732" y="1398637"/>
            <a:ext cx="3048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 financial aid process can seem a bit overwhelming at times.  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1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Review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 process to prepare for what comes next after you complete the FAFSA/WASFA.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To better understand the process after the application, click the link to watch the video.</a:t>
            </a:r>
          </a:p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Video: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hlinkClick r:id="rId3"/>
              </a:rPr>
              <a:t>After the FAFSA   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5486400" y="2667000"/>
            <a:ext cx="533400" cy="7620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9702" t="3348" r="8577"/>
          <a:stretch/>
        </p:blipFill>
        <p:spPr>
          <a:xfrm>
            <a:off x="6553200" y="4988864"/>
            <a:ext cx="1856475" cy="1410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18288"/>
            <a:ext cx="4572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16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19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  <a:noFill/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Financial Aid!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Typically beginning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October 1st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each year, students will be able to file the FAFSA or WASFA for the next school year. This year the form is being updated so it will be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DECEMBER!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It allows you to complete your college applications and apply for financial aid at the same time.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It is best to submit your FAFSA or WASFA as close to when the form opens as possible!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18288"/>
            <a:ext cx="381000" cy="286512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17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BA9C0B-0A3C-4DB0-9797-3A0355177DDE}"/>
              </a:ext>
            </a:extLst>
          </p:cNvPr>
          <p:cNvSpPr/>
          <p:nvPr/>
        </p:nvSpPr>
        <p:spPr>
          <a:xfrm>
            <a:off x="194029" y="5092720"/>
            <a:ext cx="89146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Fill out the 2024-2025 application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Use 2022 tax information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718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Are You a College Bound Scholar?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 College Bound Scholarship is an early commitment of state financial aid to eligible students who…</a:t>
            </a:r>
          </a:p>
          <a:p>
            <a:pPr fontAlgn="base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Signed up in 7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or 8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grade</a:t>
            </a:r>
          </a:p>
          <a:p>
            <a:pPr fontAlgn="base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Fulfill the College Bound pledge</a:t>
            </a:r>
          </a:p>
          <a:p>
            <a:pPr marL="0" indent="0" fontAlgn="base">
              <a:buNone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What do I get with the scholarship?</a:t>
            </a:r>
          </a:p>
          <a:p>
            <a:pPr marL="0" indent="0" fontAlgn="base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Once you file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 FAFSA/WASFA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as a senior the scholarship will pay the average tuition cost at a public college plus some fees and  a small book allowance.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Where can I use it?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Public community and technical colleges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Public four-year colleges and universities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Independent colleges and universities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Private career colleges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3150" y="4742736"/>
            <a:ext cx="2533650" cy="123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0" y="6477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hlinkClick r:id="rId3"/>
              </a:rPr>
              <a:t>http://www.readysetgrad.org/college/college-bound-scholarship-program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18288"/>
            <a:ext cx="381000" cy="268891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18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98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Applying for Financial 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18288"/>
            <a:ext cx="4572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19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92287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Lesson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Identify the different types of financial aid options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Understand financial aid terms and the process for applying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Apply for financial aid via the FAFSA or WASFA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Learn about the process of accepting financial aid offers and next steps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Complete financial aid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18288"/>
            <a:ext cx="304800" cy="323349"/>
          </a:xfrm>
        </p:spPr>
        <p:txBody>
          <a:bodyPr/>
          <a:lstStyle/>
          <a:p>
            <a:fld id="{CB7B8C00-0C8D-449B-B400-0778419C874F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69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Which Application Do You Complete?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In Washington, there are two different applications for financial aid, but you only need to file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. 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 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You should apply for financial aid as soon as possible!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2023-2024 School Yr.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– new federal app coming in December!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2024-2025 School Yr.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– app opens on 10/1 so apply ASAP!</a:t>
            </a: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Do not wait until you are admitted to apply. 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Your college may have additional financial aid forms for you to complete. Check their website or contact their financial aid office to find out.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47225"/>
              </p:ext>
            </p:extLst>
          </p:nvPr>
        </p:nvGraphicFramePr>
        <p:xfrm>
          <a:off x="495300" y="1981200"/>
          <a:ext cx="8153400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42558927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3626346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FAFSA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WASFA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54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File the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/>
                        </a:rPr>
                        <a:t>FAFSA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(Free Application for Federal Student Aid) if you are a U.S. citizen or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/>
                        </a:rPr>
                        <a:t>eligible non-citizen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File the 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/>
                        </a:rPr>
                        <a:t>WASFA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(Washington Application for State Financial Aid) if you are not eligible to complete the FAFSA due to immigration status and meet the eligibility criteria for one of the 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/>
                        </a:rPr>
                        <a:t>state aid programs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that provide aid to non-citizens. 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24046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18288"/>
            <a:ext cx="5334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20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04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Getting Started…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3124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Follow these important steps to begin your financial aid application.</a:t>
            </a:r>
          </a:p>
          <a:p>
            <a:pPr marL="0" indent="0">
              <a:buNone/>
            </a:pP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sz="29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*If you need additional help with the FAFSA/WASFA, please check with your teacher, counselor, or career specialist at your school.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  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2221842"/>
              </p:ext>
            </p:extLst>
          </p:nvPr>
        </p:nvGraphicFramePr>
        <p:xfrm>
          <a:off x="3200400" y="990600"/>
          <a:ext cx="6553200" cy="5131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18288"/>
            <a:ext cx="4572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21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D255E-25B8-2F87-5CAD-A427A83D4A1F}"/>
              </a:ext>
            </a:extLst>
          </p:cNvPr>
          <p:cNvSpPr/>
          <p:nvPr/>
        </p:nvSpPr>
        <p:spPr>
          <a:xfrm>
            <a:off x="4772841" y="6186604"/>
            <a:ext cx="34881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*Use 2022 taxes</a:t>
            </a:r>
          </a:p>
        </p:txBody>
      </p:sp>
    </p:spTree>
    <p:extLst>
      <p:ext uri="{BB962C8B-B14F-4D97-AF65-F5344CB8AC3E}">
        <p14:creationId xmlns:p14="http://schemas.microsoft.com/office/powerpoint/2010/main" val="2644521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What do I do after I apply?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18288"/>
            <a:ext cx="4572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22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298746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624"/>
            <a:ext cx="6324600" cy="79465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What’s Next?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18288"/>
            <a:ext cx="457200" cy="323349"/>
          </a:xfrm>
        </p:spPr>
        <p:txBody>
          <a:bodyPr/>
          <a:lstStyle/>
          <a:p>
            <a:fld id="{1961412A-26D3-4491-B1D9-3BA9E3A656AC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23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66371"/>
              </p:ext>
            </p:extLst>
          </p:nvPr>
        </p:nvGraphicFramePr>
        <p:xfrm>
          <a:off x="381000" y="1122753"/>
          <a:ext cx="8610600" cy="540160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88353">
                  <a:extLst>
                    <a:ext uri="{9D8B030D-6E8A-4147-A177-3AD203B41FA5}">
                      <a16:colId xmlns:a16="http://schemas.microsoft.com/office/drawing/2014/main" val="3600581706"/>
                    </a:ext>
                  </a:extLst>
                </a:gridCol>
                <a:gridCol w="6922247">
                  <a:extLst>
                    <a:ext uri="{9D8B030D-6E8A-4147-A177-3AD203B41FA5}">
                      <a16:colId xmlns:a16="http://schemas.microsoft.com/office/drawing/2014/main" val="1693880041"/>
                    </a:ext>
                  </a:extLst>
                </a:gridCol>
              </a:tblGrid>
              <a:tr h="1347922">
                <a:tc>
                  <a:txBody>
                    <a:bodyPr/>
                    <a:lstStyle/>
                    <a:p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Review</a:t>
                      </a:r>
                      <a:r>
                        <a:rPr lang="en-US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your FAFSA / WASFA confirmation page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After you complete the FAFSA/WASFA form online and click “SUBMIT,” you’ll see a confirmation page. </a:t>
                      </a:r>
                    </a:p>
                    <a:p>
                      <a:endParaRPr lang="en-US" sz="12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The confirmation page provides federal aid 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estimates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 based on the information you provided on your financial aid form. </a:t>
                      </a:r>
                    </a:p>
                    <a:p>
                      <a:endParaRPr lang="en-US" sz="12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It’s important to know that these figures are truly estimates and assume the information you provided on the FAFSA/WASFA form is correct.</a:t>
                      </a:r>
                      <a:endParaRPr 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697520"/>
                  </a:ext>
                </a:extLst>
              </a:tr>
              <a:tr h="1347922">
                <a:tc>
                  <a:txBody>
                    <a:bodyPr/>
                    <a:lstStyle/>
                    <a:p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Apply for</a:t>
                      </a:r>
                      <a:r>
                        <a:rPr lang="en-US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as many scholarships as you can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Many schools won’t be able to meet your full financial need, so applying for scholarships are a great way to fill the gap. </a:t>
                      </a:r>
                    </a:p>
                    <a:p>
                      <a:endParaRPr lang="en-US" sz="12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Don’t wait until after you receive your financial aid offer to start applying for scholarships. There are thousands of scholarships out there, with deadlines all the time. </a:t>
                      </a:r>
                    </a:p>
                    <a:p>
                      <a:endParaRPr lang="en-US" sz="12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Set a goal for yourself; for example, try to apply to one scholarship per week.</a:t>
                      </a:r>
                      <a:endParaRPr 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882640"/>
                  </a:ext>
                </a:extLst>
              </a:tr>
              <a:tr h="1329201">
                <a:tc>
                  <a:txBody>
                    <a:bodyPr/>
                    <a:lstStyle/>
                    <a:p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Be on the lookout for your aid offer(s)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The 2024-2025 FAFSA/WASFA is available in December Even if you submit it early, that doesn’t mean you’ll get an aid offer right away. Each school has a different schedule for awarding and paying out financial aid.</a:t>
                      </a:r>
                    </a:p>
                    <a:p>
                      <a:endParaRPr lang="en-US" sz="12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*Remember that 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  <a:hlinkClick r:id="rId2"/>
                        </a:rPr>
                        <a:t>your school disburses your aid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not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 the FAFSA/WASFA*</a:t>
                      </a:r>
                    </a:p>
                    <a:p>
                      <a:endParaRPr lang="en-US" sz="12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Contact your school’s financial aid office for details about when they send out aid offers.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474696"/>
                  </a:ext>
                </a:extLst>
              </a:tr>
              <a:tr h="1329201">
                <a:tc>
                  <a:txBody>
                    <a:bodyPr/>
                    <a:lstStyle/>
                    <a:p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Make corrections promptly if you need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After your FAFSA/WASFA form has been processed you can go back and 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  <a:hlinkClick r:id="rId3"/>
                        </a:rPr>
                        <a:t>submit a correction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 to certain fields if you need to. </a:t>
                      </a:r>
                    </a:p>
                    <a:p>
                      <a:endParaRPr lang="en-US" sz="12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This includes correcting a typo or adding another school to receive your FAFSA/WASFA information. </a:t>
                      </a:r>
                    </a:p>
                    <a:p>
                      <a:endParaRPr lang="en-US" sz="12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129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123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18288"/>
            <a:ext cx="533400" cy="286512"/>
          </a:xfrm>
        </p:spPr>
        <p:txBody>
          <a:bodyPr/>
          <a:lstStyle/>
          <a:p>
            <a:fld id="{0799A450-EE37-4240-927C-F2C8308401B6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3292"/>
          <a:stretch/>
        </p:blipFill>
        <p:spPr>
          <a:xfrm>
            <a:off x="2895600" y="517531"/>
            <a:ext cx="5986290" cy="6106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2514600" cy="297180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Order of Accepting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203189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Task Completion…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18288"/>
            <a:ext cx="4572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25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399229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8760"/>
          </a:xfrm>
          <a:noFill/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Log in to Naviance Student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47800" y="2971800"/>
            <a:ext cx="3733800" cy="365760"/>
          </a:xfrm>
          <a:prstGeom prst="straightConnector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58022" y="3505200"/>
            <a:ext cx="3723578" cy="304800"/>
          </a:xfrm>
          <a:prstGeom prst="straightConnector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18288"/>
            <a:ext cx="3810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26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542" y="1192380"/>
            <a:ext cx="80772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Click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Students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from school website</a:t>
            </a:r>
          </a:p>
          <a:p>
            <a:pPr fontAlgn="base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fontAlgn="base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Click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Naviance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button</a:t>
            </a:r>
          </a:p>
          <a:p>
            <a:pPr fontAlgn="base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fontAlgn="base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Log in with district ID# and password</a:t>
            </a:r>
          </a:p>
          <a:p>
            <a:pPr fontAlgn="base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fontAlgn="base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fontAlgn="base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fontAlgn="base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fontAlgn="base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fontAlgn="base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fontAlgn="base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		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  <a:hlinkClick r:id="rId3"/>
              </a:rPr>
              <a:t>Naviance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  <a:hlinkClick r:id="rId3"/>
              </a:rPr>
              <a:t>Student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fontAlgn="base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fontAlgn="base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fontAlgn="base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fontAlgn="base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fontAlgn="base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			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37678" y="3109459"/>
            <a:ext cx="5631456" cy="1691141"/>
            <a:chOff x="3526113" y="4053632"/>
            <a:chExt cx="5631456" cy="1691141"/>
          </a:xfrm>
        </p:grpSpPr>
        <p:grpSp>
          <p:nvGrpSpPr>
            <p:cNvPr id="16" name="Group 15"/>
            <p:cNvGrpSpPr/>
            <p:nvPr/>
          </p:nvGrpSpPr>
          <p:grpSpPr>
            <a:xfrm>
              <a:off x="3526113" y="4053632"/>
              <a:ext cx="2847644" cy="1691141"/>
              <a:chOff x="3526113" y="4053632"/>
              <a:chExt cx="2847644" cy="169114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0311" y="4053632"/>
                <a:ext cx="1691141" cy="1691141"/>
              </a:xfrm>
              <a:prstGeom prst="rect">
                <a:avLst/>
              </a:prstGeom>
            </p:spPr>
          </p:pic>
          <p:cxnSp>
            <p:nvCxnSpPr>
              <p:cNvPr id="21" name="Straight Arrow Connector 20"/>
              <p:cNvCxnSpPr>
                <a:cxnSpLocks/>
              </p:cNvCxnSpPr>
              <p:nvPr/>
            </p:nvCxnSpPr>
            <p:spPr>
              <a:xfrm flipV="1">
                <a:off x="3526113" y="5053757"/>
                <a:ext cx="554198" cy="6673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cxnSpLocks/>
              </p:cNvCxnSpPr>
              <p:nvPr/>
            </p:nvCxnSpPr>
            <p:spPr>
              <a:xfrm>
                <a:off x="5771452" y="5044760"/>
                <a:ext cx="602305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6191256" y="4605438"/>
              <a:ext cx="29663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Username: </a:t>
              </a:r>
              <a:r>
                <a:rPr lang="en-US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district ID#</a:t>
              </a:r>
            </a:p>
            <a:p>
              <a:endPara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endParaRPr>
            </a:p>
            <a:p>
              <a:r>
                <a: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Password: </a:t>
              </a:r>
              <a:r>
                <a:rPr lang="en-US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district password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F2615B-B2B0-40AC-BED4-AA064C3E4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50" y="3825670"/>
            <a:ext cx="1255337" cy="581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031A0-B710-493A-8725-81CCA8F97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516" y="3955029"/>
            <a:ext cx="1175254" cy="39521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E47703-EE50-4478-A0F8-0C683B38F0B2}"/>
              </a:ext>
            </a:extLst>
          </p:cNvPr>
          <p:cNvCxnSpPr>
            <a:cxnSpLocks/>
          </p:cNvCxnSpPr>
          <p:nvPr/>
        </p:nvCxnSpPr>
        <p:spPr>
          <a:xfrm flipV="1">
            <a:off x="1563322" y="4116257"/>
            <a:ext cx="554198" cy="667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176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Complete the Task…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To complete the lesson task log into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Naviance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Student,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click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Planner &gt; Tasks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Click the title of the task –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Complete Financial Aid Survey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Then click the link to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take this survey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18288"/>
            <a:ext cx="457200" cy="322418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27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D6C856-5667-4E2A-94F5-B63D76A3E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86" y="4581431"/>
            <a:ext cx="6601746" cy="676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E6D00C-8D25-4B47-BE8A-B1E949556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953031"/>
            <a:ext cx="5611008" cy="74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DC55215-75B0-4720-A5E1-5D716A474867}"/>
              </a:ext>
            </a:extLst>
          </p:cNvPr>
          <p:cNvSpPr/>
          <p:nvPr/>
        </p:nvSpPr>
        <p:spPr>
          <a:xfrm flipH="1">
            <a:off x="6172200" y="6105556"/>
            <a:ext cx="1648608" cy="60186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D619E-5FAF-1730-8D01-F41D1E28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504" y="1009819"/>
            <a:ext cx="1351484" cy="2537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Oval 17"/>
          <p:cNvSpPr/>
          <p:nvPr/>
        </p:nvSpPr>
        <p:spPr>
          <a:xfrm flipH="1">
            <a:off x="6996504" y="1749917"/>
            <a:ext cx="762000" cy="44777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5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 pitchFamily="34" charset="0"/>
              </a:rPr>
              <a:t>Money for education &amp;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18288"/>
            <a:ext cx="381000" cy="323349"/>
          </a:xfrm>
        </p:spPr>
        <p:txBody>
          <a:bodyPr/>
          <a:lstStyle/>
          <a:p>
            <a:fld id="{B7ABE344-D45C-4BE3-81BA-2839D784B052}" type="slidenum">
              <a:rPr lang="en-US" smtClean="0"/>
              <a:t>3</a:t>
            </a:fld>
            <a:endParaRPr lang="en-US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9290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Money for Post-Secondary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What does the word “college” really mean?</a:t>
            </a:r>
          </a:p>
          <a:p>
            <a:pPr marL="0" indent="0" fontAlgn="base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 fontAlgn="base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fontAlgn="base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 fontAlgn="base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What are your biggest concerns about paying for college or any education or training classes after high school?</a:t>
            </a:r>
          </a:p>
          <a:p>
            <a:pPr marL="0" indent="0" fontAlgn="base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 fontAlgn="base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 fontAlgn="base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If you/your family is unable to pay for college, what other options are there to help you?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81534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College is often used to describe any post-secondary education and training you receive.  </a:t>
            </a:r>
            <a:r>
              <a:rPr lang="en-US" sz="1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(Community College, University, Technical College,  Training Program)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18288"/>
            <a:ext cx="381000" cy="286512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6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How did these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Roadtrip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Nation leaders pay for education?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Click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Careers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&gt;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Explore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Roadtrip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Nation Videos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Click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Leaders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Click on the letter of the </a:t>
            </a: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person’s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first name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from this list to  locate their interview.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06616"/>
              </p:ext>
            </p:extLst>
          </p:nvPr>
        </p:nvGraphicFramePr>
        <p:xfrm>
          <a:off x="5438596" y="4266700"/>
          <a:ext cx="3505202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1652493569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189497961"/>
                    </a:ext>
                  </a:extLst>
                </a:gridCol>
              </a:tblGrid>
              <a:tr h="1436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" panose="020B0503030403020204" pitchFamily="34" charset="0"/>
                        </a:rPr>
                        <a:t>List of Leaders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665245"/>
                  </a:ext>
                </a:extLst>
              </a:tr>
              <a:tr h="2363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Ashley Hamilton-Ross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Gerard Baker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5223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Myriad Pro" panose="020B0503030403020204" pitchFamily="34" charset="0"/>
                        </a:rPr>
                        <a:t>Bilal Bomani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John Legend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306228"/>
                  </a:ext>
                </a:extLst>
              </a:tr>
              <a:tr h="2363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Charline Wright-Gipson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Luis Padilla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688791"/>
                  </a:ext>
                </a:extLst>
              </a:tr>
              <a:tr h="2363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David Bader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Myriad Pro" panose="020B0503030403020204" pitchFamily="34" charset="0"/>
                        </a:rPr>
                        <a:t>Marshawn Evans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7190087"/>
                  </a:ext>
                </a:extLst>
              </a:tr>
              <a:tr h="2363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Dean Kamen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Myriad Pro" panose="020B0503030403020204" pitchFamily="34" charset="0"/>
                        </a:rPr>
                        <a:t>Todd McFarlane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6422998"/>
                  </a:ext>
                </a:extLst>
              </a:tr>
              <a:tr h="236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Myriad Pro" panose="020B0503030403020204" pitchFamily="34" charset="0"/>
                        </a:rPr>
                        <a:t>Delfina Eberly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Myriad Pro" panose="020B0503030403020204" pitchFamily="34" charset="0"/>
                        </a:rPr>
                        <a:t>Soledad O’Brien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333633"/>
                  </a:ext>
                </a:extLst>
              </a:tr>
              <a:tr h="236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Myriad Pro" panose="020B0503030403020204" pitchFamily="34" charset="0"/>
                        </a:rPr>
                        <a:t>Deon Clark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4806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18288"/>
            <a:ext cx="3810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3647464"/>
            <a:ext cx="4672013" cy="390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3733800" y="3702927"/>
            <a:ext cx="914400" cy="41155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505200" y="4648200"/>
            <a:ext cx="1933396" cy="5334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A160D-9A0A-1E0B-228C-9BF5ABD13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96" y="1219147"/>
            <a:ext cx="1247949" cy="76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3BD88B-279D-3D6D-FA4B-8F82026C0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127" y="2395217"/>
            <a:ext cx="2962688" cy="100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>
            <a:cxnSpLocks/>
            <a:stCxn id="7" idx="2"/>
            <a:endCxn id="9" idx="0"/>
          </p:cNvCxnSpPr>
          <p:nvPr/>
        </p:nvCxnSpPr>
        <p:spPr>
          <a:xfrm>
            <a:off x="7252471" y="1981253"/>
            <a:ext cx="0" cy="41396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71126" y="2852469"/>
            <a:ext cx="2962687" cy="61004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0164"/>
            <a:ext cx="8229600" cy="99060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Learn More = Earn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18288"/>
            <a:ext cx="3048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6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Think about your career goals for the future and what type of education and/or training you may need.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Now look at your earning potential on average.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It pays to continue your education!!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A1650-53E2-9DC6-52A8-BB03D3B2C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057400"/>
            <a:ext cx="5143084" cy="3705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92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79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Education = Earning Potential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8353" y="6310858"/>
            <a:ext cx="846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The chart focuses on the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weekly earnings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of full-time employees.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18288"/>
            <a:ext cx="304800" cy="36271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7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A090D2-EC2B-4F2E-BD95-E9A80F8D5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75" y="1295400"/>
            <a:ext cx="5954809" cy="501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157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Benefits of Continued Education &amp;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Research has shown that there are multiple ways value is added to your life when you continue to a post-secondary program after high school? </a:t>
            </a:r>
          </a:p>
          <a:p>
            <a:pPr lvl="1"/>
            <a:endParaRPr lang="en-US" sz="1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Higher earning potential</a:t>
            </a:r>
          </a:p>
          <a:p>
            <a:pPr lvl="1"/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More job/promotion opportunities</a:t>
            </a:r>
          </a:p>
          <a:p>
            <a:pPr lvl="1"/>
            <a:endParaRPr lang="en-US" sz="1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More employer-provided benefits</a:t>
            </a:r>
          </a:p>
          <a:p>
            <a:pPr lvl="1"/>
            <a:endParaRPr lang="en-US" sz="1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More job satisfaction</a:t>
            </a:r>
          </a:p>
          <a:p>
            <a:pPr lvl="1"/>
            <a:endParaRPr lang="en-US" sz="1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More on-the-job training opportunities</a:t>
            </a:r>
          </a:p>
          <a:p>
            <a:pPr lvl="1"/>
            <a:endParaRPr lang="en-US" sz="1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Better working conditions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31240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hlinkClick r:id="rId2"/>
              </a:rPr>
              <a:t>http://www.collegeatlas.org/earn-a-college-degree.html</a:t>
            </a: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8288"/>
            <a:ext cx="304800" cy="323349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8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2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3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Comparing Level of Education to Salary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910068"/>
              </p:ext>
            </p:extLst>
          </p:nvPr>
        </p:nvGraphicFramePr>
        <p:xfrm>
          <a:off x="278920" y="1184219"/>
          <a:ext cx="8407880" cy="5177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8336">
                  <a:extLst>
                    <a:ext uri="{9D8B030D-6E8A-4147-A177-3AD203B41FA5}">
                      <a16:colId xmlns:a16="http://schemas.microsoft.com/office/drawing/2014/main" val="3567619605"/>
                    </a:ext>
                  </a:extLst>
                </a:gridCol>
                <a:gridCol w="1557015">
                  <a:extLst>
                    <a:ext uri="{9D8B030D-6E8A-4147-A177-3AD203B41FA5}">
                      <a16:colId xmlns:a16="http://schemas.microsoft.com/office/drawing/2014/main" val="611992632"/>
                    </a:ext>
                  </a:extLst>
                </a:gridCol>
                <a:gridCol w="1557015">
                  <a:extLst>
                    <a:ext uri="{9D8B030D-6E8A-4147-A177-3AD203B41FA5}">
                      <a16:colId xmlns:a16="http://schemas.microsoft.com/office/drawing/2014/main" val="2131416839"/>
                    </a:ext>
                  </a:extLst>
                </a:gridCol>
                <a:gridCol w="2595514">
                  <a:extLst>
                    <a:ext uri="{9D8B030D-6E8A-4147-A177-3AD203B41FA5}">
                      <a16:colId xmlns:a16="http://schemas.microsoft.com/office/drawing/2014/main" val="1240402157"/>
                    </a:ext>
                  </a:extLst>
                </a:gridCol>
              </a:tblGrid>
              <a:tr h="7207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Education Level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Lowest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Median Earnings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Highest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Unemployment Rate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Example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Jobs at Education Level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233635"/>
                  </a:ext>
                </a:extLst>
              </a:tr>
              <a:tr h="5907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No High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School Diploma</a:t>
                      </a:r>
                      <a:endParaRPr lang="en-US" sz="16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$25,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636/yearly</a:t>
                      </a:r>
                    </a:p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$493/weekly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Fast Food Cook, Dishwasher,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Hair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Salon Shampooer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74452"/>
                  </a:ext>
                </a:extLst>
              </a:tr>
              <a:tr h="590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High School diploma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$35,256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/yearly</a:t>
                      </a:r>
                    </a:p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$678/weekly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5.4%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Police or Sherriff Patrol Officers, Loan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Officers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185262"/>
                  </a:ext>
                </a:extLst>
              </a:tr>
              <a:tr h="5907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Associates Degree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$41,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496/yearly</a:t>
                      </a:r>
                    </a:p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$798/weekly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4.3%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Dental  Hygienists, Paralegal, Welding,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Aviation Maintenance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7781305"/>
                  </a:ext>
                </a:extLst>
              </a:tr>
              <a:tr h="7461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Bachelor’s Degree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$59,124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/yearly</a:t>
                      </a:r>
                    </a:p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$860/weekly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2.8%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Aerospace Engineer, Computer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Info Systems Manager, Financial Analyst, Teacher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0856807"/>
                  </a:ext>
                </a:extLst>
              </a:tr>
              <a:tr h="7461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Master’s Degree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$69,732/yearly</a:t>
                      </a:r>
                    </a:p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$1,341/weekly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2.4%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Family Therapists, Physician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Assistants, Business Administration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408614"/>
                  </a:ext>
                </a:extLst>
              </a:tr>
              <a:tr h="5907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Professional Degree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$89,960/yearly</a:t>
                      </a:r>
                    </a:p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$1,730/weekly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Doctors, Lawyers,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Pharmacists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1830436"/>
                  </a:ext>
                </a:extLst>
              </a:tr>
              <a:tr h="5907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Doctoral Degree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$84,396/yearly</a:t>
                      </a:r>
                    </a:p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$1,623/weekly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1.7%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Physicists, Computer Research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 pitchFamily="34" charset="0"/>
                        </a:rPr>
                        <a:t> Scientists, College Professor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99794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553200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yriad Pro" panose="020B0503030403020204" pitchFamily="34" charset="0"/>
                <a:hlinkClick r:id="rId2"/>
              </a:rPr>
              <a:t>https://smartasset.com/retirement/the-average-salary-by-education-level</a:t>
            </a:r>
            <a:r>
              <a:rPr lang="en-US" sz="11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18288"/>
            <a:ext cx="304800" cy="275085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9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64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63543DA-7FB3-47F3-84E9-719A58FBDC5A}"/>
  <p:tag name="ATHENA.CUSTOMXMLCONTENT" val="&lt;?xml version=&quot;1.0&quot;?&gt;&lt;athena xmlns=&quot;http://schemas.microsoft.com/edu/athena&quot; version=&quot;0.1.5120.0&quot;&gt;&lt;timings duration=&quot;4772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63543DA-7FB3-47F3-84E9-719A58FBDC5A}"/>
  <p:tag name="ATHENA.CUSTOMXMLCONTENT" val="&lt;?xml version=&quot;1.0&quot;?&gt;&lt;athena xmlns=&quot;http://schemas.microsoft.com/edu/athena&quot; version=&quot;0.1.5120.0&quot;&gt;&lt;timings duration=&quot;4772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63543DA-7FB3-47F3-84E9-719A58FBDC5A}"/>
  <p:tag name="ATHENA.CUSTOMXMLCONTENT" val="&lt;?xml version=&quot;1.0&quot;?&gt;&lt;athena xmlns=&quot;http://schemas.microsoft.com/edu/athena&quot; version=&quot;0.1.5120.0&quot;&gt;&lt;timings duration=&quot;4772&quot;/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63543DA-7FB3-47F3-84E9-719A58FBDC5A}"/>
  <p:tag name="ATHENA.CUSTOMXMLCONTENT" val="&lt;?xml version=&quot;1.0&quot;?&gt;&lt;athena xmlns=&quot;http://schemas.microsoft.com/edu/athena&quot; version=&quot;0.1.5120.0&quot;&gt;&lt;timings duration=&quot;4772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DD720486-827A-4AE6-851B-F009AB0B4080}"/>
  <p:tag name="ATHENA.CUSTOMXMLCONTENT" val="&lt;?xml version=&quot;1.0&quot;?&gt;&lt;athena xmlns=&quot;http://schemas.microsoft.com/edu/athena&quot; version=&quot;0.1.5120.0&quot;&gt;&lt;timings duration=&quot;5480&quot;/&gt;&lt;/athena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6">
      <a:dk1>
        <a:sysClr val="windowText" lastClr="000000"/>
      </a:dk1>
      <a:lt1>
        <a:sysClr val="window" lastClr="FFFFFF"/>
      </a:lt1>
      <a:dk2>
        <a:srgbClr val="004CBF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76CDEE"/>
      </a:hlink>
      <a:folHlink>
        <a:srgbClr val="1C629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B80DC686E1C445B5413CE6299F5D31" ma:contentTypeVersion="29" ma:contentTypeDescription="Create a new document." ma:contentTypeScope="" ma:versionID="72ea6d1400c533c90b8e77d66334a5a4">
  <xsd:schema xmlns:xsd="http://www.w3.org/2001/XMLSchema" xmlns:xs="http://www.w3.org/2001/XMLSchema" xmlns:p="http://schemas.microsoft.com/office/2006/metadata/properties" xmlns:ns3="f10189c7-df8c-4961-aff8-4034043549e7" xmlns:ns4="7df8c8bc-f7fe-498b-9891-d7bd734fd6de" targetNamespace="http://schemas.microsoft.com/office/2006/metadata/properties" ma:root="true" ma:fieldsID="9f76213d16e6753917bb7b8201f8c8f3" ns3:_="" ns4:_="">
    <xsd:import namespace="f10189c7-df8c-4961-aff8-4034043549e7"/>
    <xsd:import namespace="7df8c8bc-f7fe-498b-9891-d7bd734fd6de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CultureName" minOccurs="0"/>
                <xsd:element ref="ns3:Has_Teacher_Only_SectionGroup" minOccurs="0"/>
                <xsd:element ref="ns3:Is_Collaboration_Space_Locke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Templates" minOccurs="0"/>
                <xsd:element ref="ns3:Self_Registration_Enabled0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189c7-df8c-4961-aff8-4034043549e7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Templates" ma:index="30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1" nillable="true" ma:displayName="Self Registration Enabled" ma:internalName="Self_Registration_Enabled0">
      <xsd:simpleType>
        <xsd:restriction base="dms:Boolean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8c8bc-f7fe-498b-9891-d7bd734fd6d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athena xmlns="http://schemas.microsoft.com/edu/athena" version="0.1.5120.0">
  <timings duration="5480"/>
</athen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f10189c7-df8c-4961-aff8-4034043549e7">
      <UserInfo>
        <DisplayName/>
        <AccountId xsi:nil="true"/>
        <AccountType/>
      </UserInfo>
    </Owner>
    <Students xmlns="f10189c7-df8c-4961-aff8-4034043549e7">
      <UserInfo>
        <DisplayName/>
        <AccountId xsi:nil="true"/>
        <AccountType/>
      </UserInfo>
    </Students>
    <CultureName xmlns="f10189c7-df8c-4961-aff8-4034043549e7" xsi:nil="true"/>
    <Has_Teacher_Only_SectionGroup xmlns="f10189c7-df8c-4961-aff8-4034043549e7" xsi:nil="true"/>
    <NotebookType xmlns="f10189c7-df8c-4961-aff8-4034043549e7" xsi:nil="true"/>
    <FolderType xmlns="f10189c7-df8c-4961-aff8-4034043549e7" xsi:nil="true"/>
    <DefaultSectionNames xmlns="f10189c7-df8c-4961-aff8-4034043549e7" xsi:nil="true"/>
    <Is_Collaboration_Space_Locked xmlns="f10189c7-df8c-4961-aff8-4034043549e7" xsi:nil="true"/>
    <Teachers xmlns="f10189c7-df8c-4961-aff8-4034043549e7">
      <UserInfo>
        <DisplayName/>
        <AccountId xsi:nil="true"/>
        <AccountType/>
      </UserInfo>
    </Teachers>
    <Self_Registration_Enabled xmlns="f10189c7-df8c-4961-aff8-4034043549e7" xsi:nil="true"/>
    <AppVersion xmlns="f10189c7-df8c-4961-aff8-4034043549e7" xsi:nil="true"/>
    <Invited_Students xmlns="f10189c7-df8c-4961-aff8-4034043549e7" xsi:nil="true"/>
    <Templates xmlns="f10189c7-df8c-4961-aff8-4034043549e7" xsi:nil="true"/>
    <Self_Registration_Enabled0 xmlns="f10189c7-df8c-4961-aff8-4034043549e7" xsi:nil="true"/>
    <Student_Groups xmlns="f10189c7-df8c-4961-aff8-4034043549e7">
      <UserInfo>
        <DisplayName/>
        <AccountId xsi:nil="true"/>
        <AccountType/>
      </UserInfo>
    </Student_Groups>
    <Invited_Teachers xmlns="f10189c7-df8c-4961-aff8-4034043549e7" xsi:nil="true"/>
  </documentManagement>
</p:properties>
</file>

<file path=customXml/item3.xml><?xml version="1.0" encoding="utf-8"?>
<athena xmlns="http://schemas.microsoft.com/edu/athena" version="0.1.5120.0">
  <timings duration="5480"/>
</athena>
</file>

<file path=customXml/item4.xml><?xml version="1.0" encoding="utf-8"?>
<athena xmlns="http://schemas.microsoft.com/edu/athena" version="0.1.5120.0">
  <timings duration="24859"/>
</athen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athena xmlns="http://schemas.microsoft.com/edu/athena" version="0.1.5120.0">
  <timings duration="4772"/>
</athena>
</file>

<file path=customXml/item7.xml><?xml version="1.0" encoding="utf-8"?>
<athena xmlns="http://schemas.microsoft.com/edu/athena" version="0.1.5120.0">
  <timings duration="4772"/>
</athena>
</file>

<file path=customXml/item8.xml><?xml version="1.0" encoding="utf-8"?>
<athena xmlns="http://schemas.microsoft.com/edu/athena" version="0.1.5120.0">
  <timings duration="4772"/>
</athena>
</file>

<file path=customXml/item9.xml><?xml version="1.0" encoding="utf-8"?>
<athena xmlns="http://schemas.microsoft.com/edu/athena" version="0.1.5120.0">
  <timings duration="4772"/>
</athena>
</file>

<file path=customXml/itemProps1.xml><?xml version="1.0" encoding="utf-8"?>
<ds:datastoreItem xmlns:ds="http://schemas.openxmlformats.org/officeDocument/2006/customXml" ds:itemID="{2AF98162-BA83-4E32-9C85-81FC7ED76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0189c7-df8c-4961-aff8-4034043549e7"/>
    <ds:schemaRef ds:uri="7df8c8bc-f7fe-498b-9891-d7bd734fd6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4BBEFB5B-2D7D-4305-AAEB-1D8162EC3B74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B634B8EB-3627-4DD1-9D53-C7AFC066F2E3}">
  <ds:schemaRefs>
    <ds:schemaRef ds:uri="f10189c7-df8c-4961-aff8-4034043549e7"/>
    <ds:schemaRef ds:uri="http://purl.org/dc/elements/1.1/"/>
    <ds:schemaRef ds:uri="http://schemas.microsoft.com/office/2006/metadata/properties"/>
    <ds:schemaRef ds:uri="7df8c8bc-f7fe-498b-9891-d7bd734fd6d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A7FB15-192B-4C1A-A253-471B2754277B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D8131332-9C0C-4470-8EF9-C36AC301885C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3FE38C23-9BFE-4ADE-97A5-51DA7A3C237C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105CEABF-8F86-415F-827C-4A2136B363D1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72F39C00-028C-4A94-A5C9-38D72860D2F0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2DDA77CB-20F9-410F-BCE9-BFB65FBEAD0F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83B05C20-4CD0-4C5C-A103-4EFE8514217C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23354</TotalTime>
  <Words>1939</Words>
  <Application>Microsoft Office PowerPoint</Application>
  <PresentationFormat>On-screen Show (4:3)</PresentationFormat>
  <Paragraphs>352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Myriad Pro</vt:lpstr>
      <vt:lpstr>Clarity</vt:lpstr>
      <vt:lpstr>Financial Aid</vt:lpstr>
      <vt:lpstr>Lesson Tasks</vt:lpstr>
      <vt:lpstr>Money for education &amp; Training</vt:lpstr>
      <vt:lpstr>Money for Post-Secondary Education</vt:lpstr>
      <vt:lpstr>How did these Roadtrip Nation leaders pay for education?</vt:lpstr>
      <vt:lpstr>Learn More = Earn More!</vt:lpstr>
      <vt:lpstr>Education = Earning Potential</vt:lpstr>
      <vt:lpstr>Benefits of Continued Education &amp; Training</vt:lpstr>
      <vt:lpstr>Comparing Level of Education to Salary</vt:lpstr>
      <vt:lpstr>Financial Aid for students</vt:lpstr>
      <vt:lpstr>Money, Money, Money!</vt:lpstr>
      <vt:lpstr>Where does it come from?</vt:lpstr>
      <vt:lpstr>Financial Aid Types</vt:lpstr>
      <vt:lpstr>PowerPoint Presentation</vt:lpstr>
      <vt:lpstr>Financial Aid – Why?</vt:lpstr>
      <vt:lpstr>The Financial Aid Process</vt:lpstr>
      <vt:lpstr>Financial Aid!</vt:lpstr>
      <vt:lpstr>Are You a College Bound Scholar?</vt:lpstr>
      <vt:lpstr>Applying for Financial Aid</vt:lpstr>
      <vt:lpstr>Which Application Do You Complete?</vt:lpstr>
      <vt:lpstr>Getting Started…</vt:lpstr>
      <vt:lpstr>What do I do after I apply?</vt:lpstr>
      <vt:lpstr>What’s Next?</vt:lpstr>
      <vt:lpstr>Order of Accepting Financial Aid</vt:lpstr>
      <vt:lpstr>Task Completion…</vt:lpstr>
      <vt:lpstr>Log in to Naviance Student</vt:lpstr>
      <vt:lpstr>Complete the Task…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Pacquer, Amber</dc:creator>
  <cp:lastModifiedBy>Pewitt, Sarah K.</cp:lastModifiedBy>
  <cp:revision>453</cp:revision>
  <dcterms:created xsi:type="dcterms:W3CDTF">2015-02-26T19:10:57Z</dcterms:created>
  <dcterms:modified xsi:type="dcterms:W3CDTF">2023-08-22T17:28:40Z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0x01010033B80DC686E1C445B5413CE6299F5D31</vt:lpwstr>
  </property>
</Properties>
</file>