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2"/>
  </p:sldMasterIdLst>
  <p:notesMasterIdLst>
    <p:notesMasterId r:id="rId34"/>
  </p:notesMasterIdLst>
  <p:handoutMasterIdLst>
    <p:handoutMasterId r:id="rId35"/>
  </p:handoutMasterIdLst>
  <p:sldIdLst>
    <p:sldId id="256" r:id="rId13"/>
    <p:sldId id="438" r:id="rId14"/>
    <p:sldId id="369" r:id="rId15"/>
    <p:sldId id="442" r:id="rId16"/>
    <p:sldId id="439" r:id="rId17"/>
    <p:sldId id="440" r:id="rId18"/>
    <p:sldId id="441" r:id="rId19"/>
    <p:sldId id="469" r:id="rId20"/>
    <p:sldId id="433" r:id="rId21"/>
    <p:sldId id="443" r:id="rId22"/>
    <p:sldId id="446" r:id="rId23"/>
    <p:sldId id="448" r:id="rId24"/>
    <p:sldId id="445" r:id="rId25"/>
    <p:sldId id="449" r:id="rId26"/>
    <p:sldId id="450" r:id="rId27"/>
    <p:sldId id="451" r:id="rId28"/>
    <p:sldId id="454" r:id="rId29"/>
    <p:sldId id="345" r:id="rId30"/>
    <p:sldId id="458" r:id="rId31"/>
    <p:sldId id="457" r:id="rId32"/>
    <p:sldId id="37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ts" initials="a" lastIdx="8" clrIdx="0"/>
  <p:cmAuthor id="1" name="Jeanne Willard" initials="JW" lastIdx="6" clrIdx="1"/>
  <p:cmAuthor id="2" name="Pacquer, Amber" initials="PA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34" Type="http://schemas.openxmlformats.org/officeDocument/2006/relationships/notesMaster" Target="notesMasters/notesMaster1.xml"/><Relationship Id="rId7" Type="http://schemas.openxmlformats.org/officeDocument/2006/relationships/customXml" Target="../customXml/item7.xml"/><Relationship Id="rId12" Type="http://schemas.openxmlformats.org/officeDocument/2006/relationships/slideMaster" Target="slideMasters/slideMaster1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commentAuthors" Target="commentAuthors.xml"/><Relationship Id="rId10" Type="http://schemas.openxmlformats.org/officeDocument/2006/relationships/customXml" Target="../customXml/item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witt, Sarah K." userId="4c2d7d1e-0c1a-40d4-9c71-a2453dbe7e9e" providerId="ADAL" clId="{87EBF6EB-A47F-4708-B365-52CDF004B6F2}"/>
    <pc:docChg chg="delSld">
      <pc:chgData name="Pewitt, Sarah K." userId="4c2d7d1e-0c1a-40d4-9c71-a2453dbe7e9e" providerId="ADAL" clId="{87EBF6EB-A47F-4708-B365-52CDF004B6F2}" dt="2023-08-22T17:27:53.734" v="0" actId="2696"/>
      <pc:docMkLst>
        <pc:docMk/>
      </pc:docMkLst>
      <pc:sldChg chg="del">
        <pc:chgData name="Pewitt, Sarah K." userId="4c2d7d1e-0c1a-40d4-9c71-a2453dbe7e9e" providerId="ADAL" clId="{87EBF6EB-A47F-4708-B365-52CDF004B6F2}" dt="2023-08-22T17:27:53.734" v="0" actId="2696"/>
        <pc:sldMkLst>
          <pc:docMk/>
          <pc:sldMk cId="2670885658" sldId="4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CEF1D-5027-492C-B211-3292109B39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181D3-5C88-4D78-B52D-76F4C1BB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04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4EE84-F4CE-457A-A872-BD473B1627F8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0BB92-15CD-408B-8656-6FF4297D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8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60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4E2A-A124-4C44-8DCA-36A3570971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36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96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4E2A-A124-4C44-8DCA-36A35709717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56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4E2A-A124-4C44-8DCA-36A35709717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4E2A-A124-4C44-8DCA-36A35709717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61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4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69C1-A326-416A-9353-D463D1CEBC9E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B4FA-80D8-4E71-9B6B-82D4FD407640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EBD5-54A5-4AAB-B601-DC4177F53F39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088A-74EA-4738-BCDC-C6828D494EA6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BE3A-6412-4A05-B7CC-C070BF10385C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119D-737E-4751-B608-C8DB2AE360CC}" type="datetime1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91C1-2D7B-4C27-B89F-F303448F6B90}" type="datetime1">
              <a:rPr lang="en-US" smtClean="0"/>
              <a:t>8/22/2023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E059-AC69-473D-9B91-C31C4D0A4435}" type="datetime1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26B48-5FCD-4DC1-93E1-A27757A7374B}" type="datetime1">
              <a:rPr lang="en-US" smtClean="0"/>
              <a:t>8/22/2023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46C4-BB68-4B0E-91AB-A138F7A35238}" type="datetime1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5161-90D7-40B6-B6AF-C762427CC168}" type="datetime1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E8256AD-05C2-43DB-8510-FD447273BF04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MODULE 1 LESSON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oauth/ldap/login?target=NTY0ZGZkNzNmMjU3MWUwMTAwMDAwMGJm;OTk4ZDc5OWI2OGRkNWUxYjZhNTc%3D;aHR0cHM6Ly9jbGV2ZXJzc28ubmF2aWFuY2UuY29tL2F1dGhlbnRpY2F0ZQ%3D%3D;;Y29kZQ%3D%3D&amp;skip=1&amp;school_name=&amp;default_badge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customXml" Target="../../customXml/item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.xml"/><Relationship Id="rId1" Type="http://schemas.openxmlformats.org/officeDocument/2006/relationships/customXml" Target="../../customXml/item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customXml" Target="../../customXml/item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customXml" Target="../../customXml/item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.xml"/><Relationship Id="rId1" Type="http://schemas.openxmlformats.org/officeDocument/2006/relationships/customXml" Target="../../customXml/item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customXml" Target="../../customXml/item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oauth/ldap/login?target=NTY0ZGZkNzNmMjU3MWUwMTAwMDAwMGJm;OTk4ZDc5OWI2OGRkNWUxYjZhNTc%3D;aHR0cHM6Ly9jbGV2ZXJzc28ubmF2aWFuY2UuY29tL2F1dGhlbnRpY2F0ZQ%3D%3D;;Y29kZQ%3D%3D&amp;skip=1&amp;school_name=&amp;default_badge=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3124199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 </a:t>
            </a:r>
            <a:br>
              <a:rPr lang="en-US">
                <a:latin typeface="Myriad Pro" pitchFamily="34" charset="0"/>
                <a:cs typeface="Miriam" panose="020B0502050101010101" pitchFamily="34" charset="-79"/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Scholarship applications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3657600"/>
            <a:ext cx="6400800" cy="516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Naviance </a:t>
            </a:r>
            <a:r>
              <a:rPr lang="en-US" sz="22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Student</a:t>
            </a:r>
            <a:endParaRPr lang="en-US" sz="220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endParaRPr lang="en-US" sz="2200">
              <a:latin typeface="Myriad Pro" pitchFamily="34" charset="0"/>
            </a:endParaRPr>
          </a:p>
          <a:p>
            <a:endParaRPr lang="en-US" sz="2200">
              <a:latin typeface="Myriad Pro" pitchFamily="34" charset="0"/>
            </a:endParaRPr>
          </a:p>
          <a:p>
            <a:endParaRPr lang="en-US" sz="2200">
              <a:latin typeface="Myriad Pro" pitchFamily="34" charset="0"/>
            </a:endParaRPr>
          </a:p>
          <a:p>
            <a:endParaRPr lang="en-US" sz="2200">
              <a:latin typeface="Myriad Pro" pitchFamily="34" charset="0"/>
            </a:endParaRPr>
          </a:p>
          <a:p>
            <a:endParaRPr lang="en-US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9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 Search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10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46023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7472"/>
            <a:ext cx="8229600" cy="870389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 List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1044" y="1392116"/>
            <a:ext cx="5653562" cy="546588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 Search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list provides you with school specific, local and regional scholarships.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Using the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Match and Filter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, helps filter the type of scholarship by a variety of categories.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Scholarships in the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 Search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are updated regularly, so check back often!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9184"/>
          </a:xfrm>
        </p:spPr>
        <p:txBody>
          <a:bodyPr/>
          <a:lstStyle/>
          <a:p>
            <a:fld id="{2DECC077-A78A-40B5-B5D6-02CD16C590B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11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28FE18-D97A-DC9B-8B73-D30552145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7617" y="2535055"/>
            <a:ext cx="1808384" cy="6553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5BC81C6-F7F2-6BEF-3DB3-5CC2BBE9F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8367" y="3960901"/>
            <a:ext cx="2804589" cy="25496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A59F717-0C86-DDEA-C8E9-1545863A4735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 flipH="1">
            <a:off x="7250662" y="3190387"/>
            <a:ext cx="1147" cy="770514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198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 List Details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80999" y="1676401"/>
            <a:ext cx="8683707" cy="4191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read more details about a scholarship click the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title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 the scholarship details look for the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link to a website</a:t>
            </a:r>
            <a:r>
              <a:rPr lang="en-US" sz="24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for an online application or the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link to download</a:t>
            </a:r>
            <a:r>
              <a:rPr lang="en-US" sz="24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application.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Check the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Favorite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button to remember the scholarship for later or to apply now.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18288"/>
            <a:ext cx="533400" cy="329184"/>
          </a:xfrm>
        </p:spPr>
        <p:txBody>
          <a:bodyPr/>
          <a:lstStyle/>
          <a:p>
            <a:fld id="{AE94FABD-7B21-4892-A4D9-682151B7B4CF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12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88107" y="561627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**Always check the </a:t>
            </a: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due date!!</a:t>
            </a: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D4593B0-5548-FB43-2359-C7FD7A15E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375243"/>
            <a:ext cx="8428383" cy="502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3983B3B-7217-258A-7FBC-2C9BC6ED2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8814" y="5605141"/>
            <a:ext cx="2486372" cy="8002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9743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13" y="533400"/>
            <a:ext cx="8229600" cy="990600"/>
          </a:xfrm>
          <a:noFill/>
        </p:spPr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Updating Scholarships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81000" y="1600200"/>
            <a:ext cx="8382000" cy="4953000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As you are notified of your scholarships outcomes, you can report the </a:t>
            </a:r>
            <a:r>
              <a:rPr lang="en-US" sz="33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Result</a:t>
            </a:r>
            <a:r>
              <a:rPr lang="en-US" sz="3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and the amount of money </a:t>
            </a:r>
            <a:r>
              <a:rPr lang="en-US" sz="33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Awarded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in Naviance </a:t>
            </a:r>
            <a:r>
              <a:rPr lang="en-US" sz="3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Student.</a:t>
            </a:r>
            <a:endParaRPr lang="en-US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b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</a:br>
            <a:b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</a:b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Unknown -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have not received notification of an award yet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Awarded -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received confirmation that you </a:t>
            </a: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were awarded 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scholarship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Denied -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received confirmation that you were </a:t>
            </a: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not awarded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scholarship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AE94FABD-7B21-4892-A4D9-682151B7B4CF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13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A347CA-A00B-48BB-9434-90D50238A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13" y="2805428"/>
            <a:ext cx="7924800" cy="99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9" name="Straight Arrow Connector 8"/>
          <p:cNvCxnSpPr>
            <a:cxnSpLocks/>
            <a:endCxn id="12" idx="2"/>
          </p:cNvCxnSpPr>
          <p:nvPr/>
        </p:nvCxnSpPr>
        <p:spPr>
          <a:xfrm flipV="1">
            <a:off x="1520687" y="3562081"/>
            <a:ext cx="2852531" cy="443389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373218" y="3429000"/>
            <a:ext cx="990600" cy="266161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91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National Scholarship 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14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1550255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446" y="505010"/>
            <a:ext cx="8229600" cy="990600"/>
          </a:xfrm>
          <a:noFill/>
        </p:spPr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National Scholarship Search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7446" y="1509370"/>
            <a:ext cx="8455152" cy="395982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the link for </a:t>
            </a: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&gt;</a:t>
            </a: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National Scholarship Search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create your profile.</a:t>
            </a:r>
            <a:endParaRPr lang="en-US" sz="10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21708D86-8D55-4746-8EB6-274B0D58539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15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2D3FD9-9B38-CB0B-1D8C-F5689EA14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873" y="2657508"/>
            <a:ext cx="1133633" cy="8002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BB788F6-6744-9F99-5D02-2928019B8F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8848" y="3885932"/>
            <a:ext cx="2781688" cy="2505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Oval 11"/>
          <p:cNvSpPr/>
          <p:nvPr/>
        </p:nvSpPr>
        <p:spPr>
          <a:xfrm>
            <a:off x="2882348" y="4740965"/>
            <a:ext cx="3011556" cy="607665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3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Building Your Profile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3400" y="1447800"/>
            <a:ext cx="8336280" cy="22860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Complete as many parts of your profile as possible to and identify which scholarships match your profile.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1D3BDCD9-813D-463B-BB27-F7855520AA85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16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7B6116-9B3B-4684-805D-55E31F9C27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437" y="2336995"/>
            <a:ext cx="6957126" cy="4495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Oval 7"/>
          <p:cNvSpPr/>
          <p:nvPr/>
        </p:nvSpPr>
        <p:spPr>
          <a:xfrm>
            <a:off x="990600" y="6553200"/>
            <a:ext cx="1219200" cy="278346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22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54736"/>
            <a:ext cx="8229600" cy="990600"/>
          </a:xfrm>
          <a:noFill/>
        </p:spPr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Your Scholarship Matches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04800" y="1447800"/>
            <a:ext cx="8686800" cy="395630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Review your matches by clicking the scholarship titles linking you to the description and how to apply.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can update your profile at any time.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3FD50147-770E-4F15-AC16-8F04B2C3020F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17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298FE5-8F90-4E7E-B909-79D0B38C4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674" y="3058622"/>
            <a:ext cx="7193851" cy="33211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833916" y="3331764"/>
            <a:ext cx="1985483" cy="304800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53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Apply for School Scholarships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18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462396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  <a:noFill/>
        </p:spPr>
        <p:txBody>
          <a:bodyPr>
            <a:normAutofit/>
          </a:bodyPr>
          <a:lstStyle/>
          <a:p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Scholarships at Your School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8229600" cy="4678680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Each year, your high school posts their own scholarship applications in Naviance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Your chances are greater at receiving a scholarship at your school because it is only out of your own senior class!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Your task is to apply for at least one of your own school’s scholarships and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upload your application or documentation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of applying to the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task</a:t>
            </a: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 Naviance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Student.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*If the due date has passed for your school scholarship, choose another one off the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 List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19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2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Lesson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064"/>
            <a:ext cx="8229600" cy="4876800"/>
          </a:xfrm>
          <a:noFill/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Save scholarships from Naviance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 Search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Build a profile in the National Scholarship Search in Naviance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Student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and add scholarships to favorites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Apply for one school scholarship and upload application into Naviance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Explore additional resources to access scholarship opportunities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CB7B8C00-0C8D-449B-B400-0778419C874F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69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Task Completion…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20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1399229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Complete the Task…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To complete the lesson task log into Naviance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Student,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 click on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Planner &gt; Tasks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Click the title of the task –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Upload Scholarship Application</a:t>
            </a:r>
            <a:b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Click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Browse…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to locate your scholarship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documentation for upload.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2418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21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501" y="5764028"/>
            <a:ext cx="3414099" cy="6240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2442E9-38E1-F069-4586-128B0875CF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8808" y="2626844"/>
            <a:ext cx="1351484" cy="25371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7" name="Straight Arrow Connector 16"/>
          <p:cNvCxnSpPr>
            <a:cxnSpLocks/>
            <a:stCxn id="4" idx="2"/>
          </p:cNvCxnSpPr>
          <p:nvPr/>
        </p:nvCxnSpPr>
        <p:spPr>
          <a:xfrm>
            <a:off x="7284550" y="5163985"/>
            <a:ext cx="0" cy="52384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 flipH="1">
            <a:off x="6692347" y="3283175"/>
            <a:ext cx="664136" cy="497059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5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Scholarships – 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Myths vs. Reality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67522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  <a:noFill/>
        </p:spPr>
        <p:txBody>
          <a:bodyPr>
            <a:normAutofit/>
          </a:bodyPr>
          <a:lstStyle/>
          <a:p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What are Scholarships?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8229600" cy="4678680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 scholarship is an amount of money awarded helping you further your education and you do not have to pay it back.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Scholarships are considered “gift aid.”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Scholarships come from many sources: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spcBef>
                <a:spcPts val="0"/>
              </a:spcBef>
            </a:pPr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Government</a:t>
            </a:r>
          </a:p>
          <a:p>
            <a:pPr>
              <a:spcBef>
                <a:spcPts val="0"/>
              </a:spcBef>
            </a:pPr>
            <a:endParaRPr 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spcBef>
                <a:spcPts val="0"/>
              </a:spcBef>
            </a:pPr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Corporations</a:t>
            </a:r>
          </a:p>
          <a:p>
            <a:pPr>
              <a:spcBef>
                <a:spcPts val="0"/>
              </a:spcBef>
            </a:pPr>
            <a:endParaRPr 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spcBef>
                <a:spcPts val="0"/>
              </a:spcBef>
            </a:pPr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Colleges, universities, training programs</a:t>
            </a:r>
          </a:p>
          <a:p>
            <a:pPr>
              <a:spcBef>
                <a:spcPts val="0"/>
              </a:spcBef>
            </a:pPr>
            <a:endParaRPr 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spcBef>
                <a:spcPts val="0"/>
              </a:spcBef>
            </a:pPr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Organizations 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4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79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  <a:noFill/>
        </p:spPr>
        <p:txBody>
          <a:bodyPr>
            <a:normAutofit/>
          </a:bodyPr>
          <a:lstStyle/>
          <a:p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Scholarship Myths vs. Reality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5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271073"/>
              </p:ext>
            </p:extLst>
          </p:nvPr>
        </p:nvGraphicFramePr>
        <p:xfrm>
          <a:off x="457200" y="1397000"/>
          <a:ext cx="8153400" cy="492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1217538604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1230053029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1042752955"/>
                    </a:ext>
                  </a:extLst>
                </a:gridCol>
              </a:tblGrid>
              <a:tr h="937283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Scholarships are only for good grades and sports.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You have</a:t>
                      </a:r>
                      <a:r>
                        <a:rPr lang="en-US" baseline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to write an essay to get a scholarship.</a:t>
                      </a:r>
                      <a:endPara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Scholarships that are small are not worth</a:t>
                      </a:r>
                      <a:r>
                        <a:rPr lang="en-US" baseline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the effort of applying.</a:t>
                      </a:r>
                      <a:endPara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56531"/>
                  </a:ext>
                </a:extLst>
              </a:tr>
              <a:tr h="39903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Many scholarships do not take grades or athletics into consideration</a:t>
                      </a:r>
                      <a:r>
                        <a:rPr lang="en-US" i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and do not have a GPA requirement as part of their criteria.</a:t>
                      </a:r>
                      <a:endParaRPr lang="en-US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endParaRPr lang="en-US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r>
                        <a:rPr lang="en-US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If</a:t>
                      </a:r>
                      <a:r>
                        <a:rPr lang="en-US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scholarships</a:t>
                      </a:r>
                      <a:r>
                        <a:rPr lang="en-US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consider your GPA as part of their application, the minimum might</a:t>
                      </a:r>
                      <a:r>
                        <a:rPr lang="en-US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be 2.5 rather than a 4.0.  </a:t>
                      </a:r>
                    </a:p>
                    <a:p>
                      <a:endParaRPr lang="en-US" i="1" baseline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Not all scholarships require an essay.  Reading</a:t>
                      </a:r>
                      <a:r>
                        <a:rPr lang="en-US" i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the application criteria carefully is important.</a:t>
                      </a:r>
                    </a:p>
                    <a:p>
                      <a:endParaRPr lang="en-US" i="1" baseline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r>
                        <a:rPr lang="en-US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Essays are more about what you write than how eloquently it is written.</a:t>
                      </a:r>
                    </a:p>
                    <a:p>
                      <a:endParaRPr lang="en-US" i="1" baseline="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r>
                        <a:rPr lang="en-US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It is more important to follow the instructions and directly address the essay question.</a:t>
                      </a:r>
                      <a:endParaRPr lang="en-US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Remember that every dollar you receive in scholarships is one more you don’t have to pay back.</a:t>
                      </a:r>
                    </a:p>
                    <a:p>
                      <a:endParaRPr lang="en-US" sz="16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r>
                        <a:rPr lang="en-US" sz="16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If you win multiple scholarships that are</a:t>
                      </a:r>
                      <a:r>
                        <a:rPr lang="en-US" sz="1600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worth smaller amounts, it adds up to a larger overall award.</a:t>
                      </a:r>
                    </a:p>
                    <a:p>
                      <a:endParaRPr lang="en-US" sz="1600" i="1" baseline="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r>
                        <a:rPr lang="en-US" sz="1600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Scholarship money can help with additional college expenses like books, supplies, food etc.</a:t>
                      </a:r>
                      <a:endParaRPr lang="en-US" sz="16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45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189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  <a:noFill/>
        </p:spPr>
        <p:txBody>
          <a:bodyPr>
            <a:normAutofit/>
          </a:bodyPr>
          <a:lstStyle/>
          <a:p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Scholarship Myths vs. Reality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6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713540"/>
              </p:ext>
            </p:extLst>
          </p:nvPr>
        </p:nvGraphicFramePr>
        <p:xfrm>
          <a:off x="457200" y="1397001"/>
          <a:ext cx="8153400" cy="4869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1217538604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1230053029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1042752955"/>
                    </a:ext>
                  </a:extLst>
                </a:gridCol>
              </a:tblGrid>
              <a:tr h="896238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Scholarship</a:t>
                      </a:r>
                      <a:r>
                        <a:rPr lang="en-US" baseline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competition is too intense.</a:t>
                      </a:r>
                      <a:endPara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Searching</a:t>
                      </a:r>
                      <a:r>
                        <a:rPr lang="en-US" baseline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for scholarships takes too much time. </a:t>
                      </a:r>
                      <a:endPara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Scholarships  are only for those with financial need.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56531"/>
                  </a:ext>
                </a:extLst>
              </a:tr>
              <a:tr h="3955161">
                <a:tc>
                  <a:txBody>
                    <a:bodyPr/>
                    <a:lstStyle/>
                    <a:p>
                      <a:r>
                        <a:rPr lang="en-US" sz="16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The most</a:t>
                      </a:r>
                      <a:r>
                        <a:rPr lang="en-US" sz="1600" i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important thing is to read all scholarship instructions and rules.</a:t>
                      </a:r>
                    </a:p>
                    <a:p>
                      <a:endParaRPr lang="en-US" sz="1600" i="1" baseline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r>
                        <a:rPr lang="en-US" sz="1600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Many times students don’t take the time to do everything correctly so they are not even considered.</a:t>
                      </a:r>
                    </a:p>
                    <a:p>
                      <a:endParaRPr lang="en-US" sz="1600" i="1" baseline="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r>
                        <a:rPr lang="en-US" sz="1600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If you spend time searching, applying and win, think about how much money that would equal per hour if you worked?</a:t>
                      </a:r>
                      <a:endParaRPr lang="en-US" sz="16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Set aside time to search and apply for scholarships each week.</a:t>
                      </a:r>
                    </a:p>
                    <a:p>
                      <a:endParaRPr lang="en-US" sz="16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r>
                        <a:rPr lang="en-US" sz="16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Use</a:t>
                      </a:r>
                      <a:r>
                        <a:rPr lang="en-US" sz="1600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tools inside Naviance Student and others where you can create a profile to narrow your search options,</a:t>
                      </a:r>
                    </a:p>
                    <a:p>
                      <a:endParaRPr lang="en-US" sz="1600" i="1" baseline="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r>
                        <a:rPr lang="en-US" sz="1600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Reach each description and follow all instructions by scholarship provider so you don’t waste time applying.</a:t>
                      </a:r>
                      <a:endParaRPr lang="en-US" sz="16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There are a lot of scholarships not only focused on financial need.</a:t>
                      </a:r>
                    </a:p>
                    <a:p>
                      <a:endParaRPr lang="en-US" sz="16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r>
                        <a:rPr lang="en-US" sz="16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Scholarships are available based</a:t>
                      </a:r>
                      <a:r>
                        <a:rPr lang="en-US" sz="1600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 on your interest, talents, academics (known as “merit”), volunteering, and many other extra curricular activities.</a:t>
                      </a:r>
                    </a:p>
                    <a:p>
                      <a:endParaRPr lang="en-US" sz="1600" i="1" baseline="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  <a:p>
                      <a:r>
                        <a:rPr lang="en-US" sz="1600" i="1" baseline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Often completing profiles like the National Scholarship Search can help.</a:t>
                      </a:r>
                      <a:endParaRPr lang="en-US" sz="16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45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517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Scholarships and Money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7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230434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8760"/>
          </a:xfrm>
          <a:noFill/>
        </p:spPr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Log in to Naviance Student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47800" y="2971800"/>
            <a:ext cx="3733800" cy="36576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458022" y="3505200"/>
            <a:ext cx="3723578" cy="30480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8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3542" y="1192380"/>
            <a:ext cx="80772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Students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from school website</a:t>
            </a:r>
          </a:p>
          <a:p>
            <a:pPr fontAlgn="base"/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Naviance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button</a:t>
            </a:r>
          </a:p>
          <a:p>
            <a:pPr fontAlgn="base"/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Log in with district ID# and password</a:t>
            </a:r>
          </a:p>
          <a:p>
            <a:pPr fontAlgn="base"/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Naviance </a:t>
            </a:r>
            <a:r>
              <a:rPr lang="en-US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Student</a:t>
            </a:r>
            <a:endParaRPr lang="en-US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fontAlgn="base"/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endParaRPr lang="en-US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537678" y="3109459"/>
            <a:ext cx="5631456" cy="1691141"/>
            <a:chOff x="3526113" y="4053632"/>
            <a:chExt cx="5631456" cy="1691141"/>
          </a:xfrm>
        </p:grpSpPr>
        <p:grpSp>
          <p:nvGrpSpPr>
            <p:cNvPr id="16" name="Group 15"/>
            <p:cNvGrpSpPr/>
            <p:nvPr/>
          </p:nvGrpSpPr>
          <p:grpSpPr>
            <a:xfrm>
              <a:off x="3526113" y="4053632"/>
              <a:ext cx="2847644" cy="1691141"/>
              <a:chOff x="3526113" y="4053632"/>
              <a:chExt cx="2847644" cy="1691141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80311" y="4053632"/>
                <a:ext cx="1691141" cy="1691141"/>
              </a:xfrm>
              <a:prstGeom prst="rect">
                <a:avLst/>
              </a:prstGeom>
            </p:spPr>
          </p:pic>
          <p:cxnSp>
            <p:nvCxnSpPr>
              <p:cNvPr id="21" name="Straight Arrow Connector 20"/>
              <p:cNvCxnSpPr>
                <a:cxnSpLocks/>
              </p:cNvCxnSpPr>
              <p:nvPr/>
            </p:nvCxnSpPr>
            <p:spPr>
              <a:xfrm flipV="1">
                <a:off x="3526113" y="5053757"/>
                <a:ext cx="554198" cy="6673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cxnSpLocks/>
              </p:cNvCxnSpPr>
              <p:nvPr/>
            </p:nvCxnSpPr>
            <p:spPr>
              <a:xfrm>
                <a:off x="5771452" y="5044760"/>
                <a:ext cx="602305" cy="0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6191256" y="4605438"/>
              <a:ext cx="296631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Username: </a:t>
              </a:r>
              <a:r>
                <a:rPr lang="en-US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ID#</a:t>
              </a:r>
            </a:p>
            <a:p>
              <a:endPara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  <a:p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Password: </a:t>
              </a:r>
              <a:r>
                <a:rPr lang="en-US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password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FF2615B-B2B0-40AC-BED4-AA064C3E4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550" y="3825670"/>
            <a:ext cx="1255337" cy="5811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A031A0-B710-493A-8725-81CCA8F97B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2516" y="3955029"/>
            <a:ext cx="1175254" cy="395217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1E47703-EE50-4478-A0F8-0C683B38F0B2}"/>
              </a:ext>
            </a:extLst>
          </p:cNvPr>
          <p:cNvCxnSpPr>
            <a:cxnSpLocks/>
          </p:cNvCxnSpPr>
          <p:nvPr/>
        </p:nvCxnSpPr>
        <p:spPr>
          <a:xfrm flipV="1">
            <a:off x="1563322" y="4116257"/>
            <a:ext cx="554198" cy="667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76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  <a:noFill/>
        </p:spPr>
        <p:txBody>
          <a:bodyPr>
            <a:normAutofit/>
          </a:bodyPr>
          <a:lstStyle/>
          <a:p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Scholarships in Naviance </a:t>
            </a:r>
            <a:r>
              <a:rPr lang="en-US" sz="3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Student</a:t>
            </a: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8305800" cy="4876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There are tools to help you with your scholarship searching.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on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</a:t>
            </a:r>
            <a:r>
              <a:rPr 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find: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spcBef>
                <a:spcPts val="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 Search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spcBef>
                <a:spcPts val="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National Scholarship Search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9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1E7575-E87C-7A0F-1B87-59F84BEEC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4561" y="2605222"/>
            <a:ext cx="1133633" cy="8002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691FA57-4E79-2D50-05A8-F4EE0C3312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0536" y="3833646"/>
            <a:ext cx="2781688" cy="2505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Oval 12"/>
          <p:cNvSpPr/>
          <p:nvPr/>
        </p:nvSpPr>
        <p:spPr>
          <a:xfrm flipH="1">
            <a:off x="5599758" y="4688594"/>
            <a:ext cx="3163241" cy="1165554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4885437" y="3352800"/>
            <a:ext cx="789806" cy="154719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8935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6">
      <a:dk1>
        <a:sysClr val="windowText" lastClr="000000"/>
      </a:dk1>
      <a:lt1>
        <a:sysClr val="window" lastClr="FFFFFF"/>
      </a:lt1>
      <a:dk2>
        <a:srgbClr val="004CBF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76CDEE"/>
      </a:hlink>
      <a:folHlink>
        <a:srgbClr val="1C629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f10189c7-df8c-4961-aff8-4034043549e7">
      <UserInfo>
        <DisplayName/>
        <AccountId xsi:nil="true"/>
        <AccountType/>
      </UserInfo>
    </Owner>
    <Students xmlns="f10189c7-df8c-4961-aff8-4034043549e7">
      <UserInfo>
        <DisplayName/>
        <AccountId xsi:nil="true"/>
        <AccountType/>
      </UserInfo>
    </Students>
    <CultureName xmlns="f10189c7-df8c-4961-aff8-4034043549e7" xsi:nil="true"/>
    <Has_Teacher_Only_SectionGroup xmlns="f10189c7-df8c-4961-aff8-4034043549e7" xsi:nil="true"/>
    <NotebookType xmlns="f10189c7-df8c-4961-aff8-4034043549e7" xsi:nil="true"/>
    <FolderType xmlns="f10189c7-df8c-4961-aff8-4034043549e7" xsi:nil="true"/>
    <DefaultSectionNames xmlns="f10189c7-df8c-4961-aff8-4034043549e7" xsi:nil="true"/>
    <Is_Collaboration_Space_Locked xmlns="f10189c7-df8c-4961-aff8-4034043549e7" xsi:nil="true"/>
    <Teachers xmlns="f10189c7-df8c-4961-aff8-4034043549e7">
      <UserInfo>
        <DisplayName/>
        <AccountId xsi:nil="true"/>
        <AccountType/>
      </UserInfo>
    </Teachers>
    <Self_Registration_Enabled xmlns="f10189c7-df8c-4961-aff8-4034043549e7" xsi:nil="true"/>
    <AppVersion xmlns="f10189c7-df8c-4961-aff8-4034043549e7" xsi:nil="true"/>
    <Invited_Students xmlns="f10189c7-df8c-4961-aff8-4034043549e7" xsi:nil="true"/>
    <Templates xmlns="f10189c7-df8c-4961-aff8-4034043549e7" xsi:nil="true"/>
    <Self_Registration_Enabled0 xmlns="f10189c7-df8c-4961-aff8-4034043549e7" xsi:nil="true"/>
    <Student_Groups xmlns="f10189c7-df8c-4961-aff8-4034043549e7">
      <UserInfo>
        <DisplayName/>
        <AccountId xsi:nil="true"/>
        <AccountType/>
      </UserInfo>
    </Student_Groups>
    <Invited_Teachers xmlns="f10189c7-df8c-4961-aff8-4034043549e7" xsi:nil="true"/>
  </documentManagement>
</p:properties>
</file>

<file path=customXml/item10.xml><?xml version="1.0" encoding="utf-8"?>
<athena xmlns="http://schemas.microsoft.com/edu/athena" version="0.1.5120.0">
  <timings duration="5480"/>
</athena>
</file>

<file path=customXml/item11.xml><?xml version="1.0" encoding="utf-8"?>
<athena xmlns="http://schemas.microsoft.com/edu/athena" version="0.1.5120.0">
  <timings duration="5480"/>
</athena>
</file>

<file path=customXml/item2.xml><?xml version="1.0" encoding="utf-8"?>
<athena xmlns="http://schemas.microsoft.com/edu/athena" version="0.1.5120.0">
  <timings duration="5480"/>
</athena>
</file>

<file path=customXml/item3.xml><?xml version="1.0" encoding="utf-8"?>
<athena xmlns="http://schemas.microsoft.com/edu/athena" version="0.1.5120.0">
  <media streamable="true" recordStart="0" recordEnd="24859" recordLength="24914" audioOnly="true" start="0" end="24859" audioFormat="{00001610-0000-0010-8000-00AA00389B71}" audioRate="44100" muted="false" volume="0.8" fadeIn="0" fadeOut="0" videoFormat="{34363248-0000-0010-8000-00AA00389B71}" videoRate="15" videoWidth="256" videoHeight="256"/>
</athen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B80DC686E1C445B5413CE6299F5D31" ma:contentTypeVersion="29" ma:contentTypeDescription="Create a new document." ma:contentTypeScope="" ma:versionID="72ea6d1400c533c90b8e77d66334a5a4">
  <xsd:schema xmlns:xsd="http://www.w3.org/2001/XMLSchema" xmlns:xs="http://www.w3.org/2001/XMLSchema" xmlns:p="http://schemas.microsoft.com/office/2006/metadata/properties" xmlns:ns3="f10189c7-df8c-4961-aff8-4034043549e7" xmlns:ns4="7df8c8bc-f7fe-498b-9891-d7bd734fd6de" targetNamespace="http://schemas.microsoft.com/office/2006/metadata/properties" ma:root="true" ma:fieldsID="9f76213d16e6753917bb7b8201f8c8f3" ns3:_="" ns4:_="">
    <xsd:import namespace="f10189c7-df8c-4961-aff8-4034043549e7"/>
    <xsd:import namespace="7df8c8bc-f7fe-498b-9891-d7bd734fd6de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4:SharedWithUsers" minOccurs="0"/>
                <xsd:element ref="ns4:SharedWithDetails" minOccurs="0"/>
                <xsd:element ref="ns4:SharingHintHash" minOccurs="0"/>
                <xsd:element ref="ns3:CultureName" minOccurs="0"/>
                <xsd:element ref="ns3:Has_Teacher_Only_SectionGroup" minOccurs="0"/>
                <xsd:element ref="ns3:Is_Collaboration_Space_Locke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Templates" minOccurs="0"/>
                <xsd:element ref="ns3:Self_Registration_Enabled0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0189c7-df8c-4961-aff8-4034043549e7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2" nillable="true" ma:displayName="App Version" ma:internalName="AppVersion">
      <xsd:simpleType>
        <xsd:restriction base="dms:Text"/>
      </xsd:simpleType>
    </xsd:element>
    <xsd:element name="Teachers" ma:index="1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8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31" nillable="true" ma:displayName="Self Registration Enabled" ma:internalName="Self_Registration_Enabled0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f8c8bc-f7fe-498b-9891-d7bd734fd6d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athena xmlns="http://schemas.microsoft.com/edu/athena" version="0.1.5120.0">
  <timings duration="4772"/>
</athena>
</file>

<file path=customXml/item7.xml><?xml version="1.0" encoding="utf-8"?>
<athena xmlns="http://schemas.microsoft.com/edu/athena" version="0.1.5120.0">
  <timings duration="4772"/>
</athena>
</file>

<file path=customXml/item8.xml><?xml version="1.0" encoding="utf-8"?>
<athena xmlns="http://schemas.microsoft.com/edu/athena" version="0.1.5120.0">
  <timings duration="4772"/>
</athena>
</file>

<file path=customXml/item9.xml><?xml version="1.0" encoding="utf-8"?>
<athena xmlns="http://schemas.microsoft.com/edu/athena" version="0.1.5120.0">
  <timings duration="4772"/>
</athena>
</file>

<file path=customXml/itemProps1.xml><?xml version="1.0" encoding="utf-8"?>
<ds:datastoreItem xmlns:ds="http://schemas.openxmlformats.org/officeDocument/2006/customXml" ds:itemID="{423D153A-E727-4E16-80B7-3723AB3576CF}">
  <ds:schemaRefs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7df8c8bc-f7fe-498b-9891-d7bd734fd6de"/>
    <ds:schemaRef ds:uri="http://purl.org/dc/elements/1.1/"/>
    <ds:schemaRef ds:uri="http://schemas.openxmlformats.org/package/2006/metadata/core-properties"/>
    <ds:schemaRef ds:uri="f10189c7-df8c-4961-aff8-4034043549e7"/>
    <ds:schemaRef ds:uri="http://schemas.microsoft.com/office/2006/metadata/properties"/>
    <ds:schemaRef ds:uri="http://purl.org/dc/dcmitype/"/>
  </ds:schemaRefs>
</ds:datastoreItem>
</file>

<file path=customXml/itemProps10.xml><?xml version="1.0" encoding="utf-8"?>
<ds:datastoreItem xmlns:ds="http://schemas.openxmlformats.org/officeDocument/2006/customXml" ds:itemID="{91CF8E50-6DF9-4B7F-B99A-5698AA84ABC6}">
  <ds:schemaRefs>
    <ds:schemaRef ds:uri="http://schemas.microsoft.com/edu/athena"/>
  </ds:schemaRefs>
</ds:datastoreItem>
</file>

<file path=customXml/itemProps11.xml><?xml version="1.0" encoding="utf-8"?>
<ds:datastoreItem xmlns:ds="http://schemas.openxmlformats.org/officeDocument/2006/customXml" ds:itemID="{4BBEFB5B-2D7D-4305-AAEB-1D8162EC3B74}">
  <ds:schemaRefs>
    <ds:schemaRef ds:uri="http://schemas.microsoft.com/edu/athena"/>
  </ds:schemaRefs>
</ds:datastoreItem>
</file>

<file path=customXml/itemProps2.xml><?xml version="1.0" encoding="utf-8"?>
<ds:datastoreItem xmlns:ds="http://schemas.openxmlformats.org/officeDocument/2006/customXml" ds:itemID="{F7A7FB15-192B-4C1A-A253-471B2754277B}">
  <ds:schemaRefs>
    <ds:schemaRef ds:uri="http://schemas.microsoft.com/edu/athena"/>
  </ds:schemaRefs>
</ds:datastoreItem>
</file>

<file path=customXml/itemProps3.xml><?xml version="1.0" encoding="utf-8"?>
<ds:datastoreItem xmlns:ds="http://schemas.openxmlformats.org/officeDocument/2006/customXml" ds:itemID="{F075FD80-A4B4-4AA7-AD5A-9371DB54EAB3}">
  <ds:schemaRefs>
    <ds:schemaRef ds:uri="http://schemas.microsoft.com/edu/athena"/>
  </ds:schemaRefs>
</ds:datastoreItem>
</file>

<file path=customXml/itemProps4.xml><?xml version="1.0" encoding="utf-8"?>
<ds:datastoreItem xmlns:ds="http://schemas.openxmlformats.org/officeDocument/2006/customXml" ds:itemID="{E2237A50-5AFE-4ACA-B633-D9BCF860011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572ACFB8-9F54-4269-ADE4-58CBBF2E6D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0189c7-df8c-4961-aff8-4034043549e7"/>
    <ds:schemaRef ds:uri="7df8c8bc-f7fe-498b-9891-d7bd734fd6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598F15CF-53BC-4ABF-B387-8C2EBC476603}">
  <ds:schemaRefs>
    <ds:schemaRef ds:uri="http://schemas.microsoft.com/edu/athena"/>
  </ds:schemaRefs>
</ds:datastoreItem>
</file>

<file path=customXml/itemProps7.xml><?xml version="1.0" encoding="utf-8"?>
<ds:datastoreItem xmlns:ds="http://schemas.openxmlformats.org/officeDocument/2006/customXml" ds:itemID="{BFFC4D5E-6BC6-4791-8472-92B32A4A559D}">
  <ds:schemaRefs>
    <ds:schemaRef ds:uri="http://schemas.microsoft.com/edu/athena"/>
  </ds:schemaRefs>
</ds:datastoreItem>
</file>

<file path=customXml/itemProps8.xml><?xml version="1.0" encoding="utf-8"?>
<ds:datastoreItem xmlns:ds="http://schemas.openxmlformats.org/officeDocument/2006/customXml" ds:itemID="{C47E351D-3D97-4F74-80F0-36F229E8F2F2}">
  <ds:schemaRefs>
    <ds:schemaRef ds:uri="http://schemas.microsoft.com/edu/athena"/>
  </ds:schemaRefs>
</ds:datastoreItem>
</file>

<file path=customXml/itemProps9.xml><?xml version="1.0" encoding="utf-8"?>
<ds:datastoreItem xmlns:ds="http://schemas.openxmlformats.org/officeDocument/2006/customXml" ds:itemID="{0F561D73-4712-481B-BDDD-91067D596BF3}">
  <ds:schemaRefs>
    <ds:schemaRef ds:uri="http://schemas.microsoft.com/edu/athen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869</TotalTime>
  <Words>942</Words>
  <Application>Microsoft Office PowerPoint</Application>
  <PresentationFormat>On-screen Show (4:3)</PresentationFormat>
  <Paragraphs>178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Myriad Pro</vt:lpstr>
      <vt:lpstr>Clarity</vt:lpstr>
      <vt:lpstr>  Scholarship applications</vt:lpstr>
      <vt:lpstr>Lesson Tasks</vt:lpstr>
      <vt:lpstr>Scholarships –  Myths vs. Reality</vt:lpstr>
      <vt:lpstr>What are Scholarships?</vt:lpstr>
      <vt:lpstr>Scholarship Myths vs. Reality</vt:lpstr>
      <vt:lpstr>Scholarship Myths vs. Reality</vt:lpstr>
      <vt:lpstr>Scholarships and Money</vt:lpstr>
      <vt:lpstr>Log in to Naviance Student</vt:lpstr>
      <vt:lpstr>Scholarships in Naviance Student </vt:lpstr>
      <vt:lpstr>Scholarship Search </vt:lpstr>
      <vt:lpstr>Scholarship List</vt:lpstr>
      <vt:lpstr>Scholarship List Details</vt:lpstr>
      <vt:lpstr>Updating Scholarships</vt:lpstr>
      <vt:lpstr>National Scholarship search</vt:lpstr>
      <vt:lpstr>National Scholarship Search</vt:lpstr>
      <vt:lpstr>Building Your Profile</vt:lpstr>
      <vt:lpstr>Your Scholarship Matches</vt:lpstr>
      <vt:lpstr>Apply for School Scholarships</vt:lpstr>
      <vt:lpstr>Scholarships at Your School</vt:lpstr>
      <vt:lpstr>Task Completion…</vt:lpstr>
      <vt:lpstr>Complete the Task…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Pacquer, Amber</dc:creator>
  <cp:lastModifiedBy>Pewitt, Sarah K.</cp:lastModifiedBy>
  <cp:revision>2</cp:revision>
  <dcterms:created xsi:type="dcterms:W3CDTF">2015-02-26T19:10:57Z</dcterms:created>
  <dcterms:modified xsi:type="dcterms:W3CDTF">2023-08-22T17:27:55Z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0x01010033B80DC686E1C445B5413CE6299F5D31</vt:lpwstr>
  </property>
</Properties>
</file>