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0"/>
  </p:sldMasterIdLst>
  <p:notesMasterIdLst>
    <p:notesMasterId r:id="rId30"/>
  </p:notesMasterIdLst>
  <p:handoutMasterIdLst>
    <p:handoutMasterId r:id="rId31"/>
  </p:handoutMasterIdLst>
  <p:sldIdLst>
    <p:sldId id="256" r:id="rId11"/>
    <p:sldId id="259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82" r:id="rId21"/>
    <p:sldId id="380" r:id="rId22"/>
    <p:sldId id="395" r:id="rId23"/>
    <p:sldId id="377" r:id="rId24"/>
    <p:sldId id="308" r:id="rId25"/>
    <p:sldId id="387" r:id="rId26"/>
    <p:sldId id="345" r:id="rId27"/>
    <p:sldId id="443" r:id="rId28"/>
    <p:sldId id="44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ts" initials="a" lastIdx="8" clrIdx="0"/>
  <p:cmAuthor id="1" name="Jeanne Willard" initials="JW" lastIdx="6" clrIdx="1"/>
  <p:cmAuthor id="2" name="Pacquer, Amber" initials="PA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4523" autoAdjust="0"/>
  </p:normalViewPr>
  <p:slideViewPr>
    <p:cSldViewPr>
      <p:cViewPr varScale="1">
        <p:scale>
          <a:sx n="111" d="100"/>
          <a:sy n="111" d="100"/>
        </p:scale>
        <p:origin x="100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.xml"/><Relationship Id="rId19" Type="http://schemas.openxmlformats.org/officeDocument/2006/relationships/slide" Target="slides/slide9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CEF1D-5027-492C-B211-3292109B39FE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181D3-5C88-4D78-B52D-76F4C1BB07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204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4EE84-F4CE-457A-A872-BD473B1627F8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0BB92-15CD-408B-8656-6FF4297DA2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48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60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40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496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71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A5FA-2795-4C77-A613-514CE34FA1C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3D4E7-C811-4575-82E3-A16AA75E956E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38F8-C75C-4B88-9ADD-974224BF71E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340C-C999-409F-8A35-DA9DF92BEF2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3454-F978-41CE-8F03-339028AE07D9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04EA0-E18C-42BD-B14F-4CAACFA97A8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C45B-A2D0-4E5A-8122-191296993CE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9E656-C56B-409E-9C51-193C45257885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65AC-205B-4451-A996-69B1BBE4931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F53D-6196-4EE0-96F6-CB6B17F6BF9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A7F6E-8BAE-477E-A8FB-6C7477CF805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21FA614-CC72-4FE2-BD27-C84FD103E9C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MODULE 1 LESSON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.com/oauth/ldap/login?target=NTY0ZGZkNzNmMjU3MWUwMTAwMDAwMGJm;OTk4ZDc5OWI2OGRkNWUxYjZhNTc%3D;aHR0cHM6Ly9jbGV2ZXJzc28ubmF2aWFuY2UuY29tL2F1dGhlbnRpY2F0ZQ%3D%3D;;Y29kZQ%3D%3D&amp;skip=1&amp;school_name=&amp;default_badge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customXml" Target="../../customXml/item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.xml"/><Relationship Id="rId1" Type="http://schemas.openxmlformats.org/officeDocument/2006/relationships/customXml" Target="../../customXml/item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.com/oauth/ldap/login?target=NTY0ZGZkNzNmMjU3MWUwMTAwMDAwMGJm;OTk4ZDc5OWI2OGRkNWUxYjZhNTc%3D;aHR0cHM6Ly9jbGV2ZXJzc28ubmF2aWFuY2UuY29tL2F1dGhlbnRpY2F0ZQ%3D%3D;;Y29kZQ%3D%3D&amp;skip=1&amp;school_name=&amp;default_badge=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.xml"/><Relationship Id="rId1" Type="http://schemas.openxmlformats.org/officeDocument/2006/relationships/customXml" Target="../../customXml/item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customXml" Target="../../customXml/item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2971799"/>
          </a:xfrm>
        </p:spPr>
        <p:txBody>
          <a:bodyPr/>
          <a:lstStyle/>
          <a:p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Making an impression – Interview Process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3505200"/>
            <a:ext cx="6400800" cy="516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Naviance </a:t>
            </a:r>
            <a:r>
              <a:rPr lang="en-US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Student</a:t>
            </a:r>
            <a:endParaRPr lang="en-US" sz="2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9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Questions and More Questions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10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619216"/>
              </p:ext>
            </p:extLst>
          </p:nvPr>
        </p:nvGraphicFramePr>
        <p:xfrm>
          <a:off x="571500" y="1708313"/>
          <a:ext cx="8001000" cy="466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>
                  <a:extLst>
                    <a:ext uri="{9D8B030D-6E8A-4147-A177-3AD203B41FA5}">
                      <a16:colId xmlns:a16="http://schemas.microsoft.com/office/drawing/2014/main" val="967266811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570010062"/>
                    </a:ext>
                  </a:extLst>
                </a:gridCol>
              </a:tblGrid>
              <a:tr h="882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Questions Asked of the Interviewee</a:t>
                      </a:r>
                      <a:endParaRPr 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Questions Asked of the Interviewer</a:t>
                      </a:r>
                      <a:endParaRPr 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895960"/>
                  </a:ext>
                </a:extLst>
              </a:tr>
              <a:tr h="3715693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To perform well at your interview, you need to be prepared for all different types of questions</a:t>
                      </a:r>
                    </a:p>
                    <a:p>
                      <a:pPr marL="0" indent="0">
                        <a:spcBef>
                          <a:spcPts val="0"/>
                        </a:spcBef>
                      </a:pPr>
                      <a:endParaRPr lang="en-U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This will leave a good impression and increase your chances of being hired 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An important part of doing well in an interview is to be prepared to ask questions yourself</a:t>
                      </a:r>
                    </a:p>
                    <a:p>
                      <a:pPr marL="0" indent="0">
                        <a:spcBef>
                          <a:spcPts val="0"/>
                        </a:spcBef>
                      </a:pPr>
                      <a:endParaRPr lang="en-U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buFont typeface="Arial" pitchFamily="34" charset="0"/>
                        <a:buNone/>
                      </a:pPr>
                      <a:r>
                        <a:rPr lang="en-U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Asking good questions leaves a good impression and shows you are interested in the job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131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274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What are Your Character Traits?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Often employers will ask you to talk about your character traits in and interview.  </a:t>
            </a:r>
          </a:p>
          <a:p>
            <a:pPr marL="0" indent="0"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Think of your answer ahead of time by looking at this list of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top 10 traits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considered by employers: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11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05400" y="1602638"/>
            <a:ext cx="4038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FontTx/>
              <a:buChar char="•"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Attitude</a:t>
            </a:r>
          </a:p>
          <a:p>
            <a:pPr>
              <a:buClr>
                <a:schemeClr val="accent1"/>
              </a:buClr>
              <a:buFontTx/>
              <a:buChar char="•"/>
            </a:pP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buClr>
                <a:schemeClr val="accent1"/>
              </a:buClr>
              <a:buFontTx/>
              <a:buChar char="•"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Ability to do the work</a:t>
            </a:r>
          </a:p>
          <a:p>
            <a:pPr>
              <a:buClr>
                <a:schemeClr val="accent1"/>
              </a:buClr>
              <a:buFontTx/>
              <a:buChar char="•"/>
            </a:pP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buClr>
                <a:schemeClr val="accent1"/>
              </a:buClr>
              <a:buFontTx/>
              <a:buChar char="•"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Motivation  &amp; taking initiative</a:t>
            </a:r>
          </a:p>
          <a:p>
            <a:pPr>
              <a:buClr>
                <a:schemeClr val="accent1"/>
              </a:buClr>
              <a:buFontTx/>
              <a:buChar char="•"/>
            </a:pP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buClr>
                <a:schemeClr val="accent1"/>
              </a:buClr>
              <a:buFontTx/>
              <a:buChar char="•"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Ability to grow in the job</a:t>
            </a:r>
          </a:p>
          <a:p>
            <a:pPr>
              <a:buClr>
                <a:schemeClr val="accent1"/>
              </a:buClr>
              <a:buFontTx/>
              <a:buChar char="•"/>
            </a:pP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buClr>
                <a:schemeClr val="accent1"/>
              </a:buClr>
              <a:buFontTx/>
              <a:buChar char="•"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Self-confidence</a:t>
            </a:r>
          </a:p>
          <a:p>
            <a:pPr>
              <a:buClr>
                <a:schemeClr val="accent1"/>
              </a:buClr>
              <a:buFontTx/>
              <a:buChar char="•"/>
            </a:pP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buClr>
                <a:schemeClr val="accent1"/>
              </a:buClr>
              <a:buFontTx/>
              <a:buChar char="•"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Leadership skills</a:t>
            </a:r>
          </a:p>
          <a:p>
            <a:pPr>
              <a:buClr>
                <a:schemeClr val="accent1"/>
              </a:buClr>
              <a:buFontTx/>
              <a:buChar char="•"/>
            </a:pP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buClr>
                <a:schemeClr val="accent1"/>
              </a:buClr>
              <a:buFontTx/>
              <a:buChar char="•"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Social skills</a:t>
            </a:r>
          </a:p>
          <a:p>
            <a:pPr>
              <a:buClr>
                <a:schemeClr val="accent1"/>
              </a:buClr>
              <a:buFontTx/>
              <a:buChar char="•"/>
            </a:pP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buClr>
                <a:schemeClr val="accent1"/>
              </a:buClr>
              <a:buFontTx/>
              <a:buChar char="•"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Team skills</a:t>
            </a:r>
          </a:p>
          <a:p>
            <a:pPr>
              <a:buClr>
                <a:schemeClr val="accent1"/>
              </a:buClr>
              <a:buFontTx/>
              <a:buChar char="•"/>
            </a:pP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buClr>
                <a:schemeClr val="accent1"/>
              </a:buClr>
              <a:buFontTx/>
              <a:buChar char="•"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Compatibility</a:t>
            </a:r>
          </a:p>
          <a:p>
            <a:pPr>
              <a:buClr>
                <a:schemeClr val="accent1"/>
              </a:buClr>
              <a:buFontTx/>
              <a:buChar char="•"/>
            </a:pP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buClr>
                <a:schemeClr val="accent1"/>
              </a:buClr>
              <a:buFontTx/>
              <a:buChar char="•"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Communication skills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984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STAR Interview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048000" cy="4876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Use the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STAR method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 help you remember how to respond to interview questions.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A3328B-1331-42A3-ACF3-A7DD606FDFB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371600"/>
            <a:ext cx="54864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146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Ask about the Job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876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When you are in an interview, it can be difficult to remember what type of question to ask the interviewer…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Think of a few questions ahead of time and practice:</a:t>
            </a:r>
          </a:p>
          <a:p>
            <a:pPr lvl="1">
              <a:spcBef>
                <a:spcPts val="0"/>
              </a:spcBef>
              <a:buFontTx/>
              <a:buChar char="•"/>
            </a:pP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>
              <a:spcBef>
                <a:spcPts val="0"/>
              </a:spcBef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“Will you describe the tasks &amp; responsibilities of the job?”</a:t>
            </a:r>
          </a:p>
          <a:p>
            <a:pPr lvl="1">
              <a:spcBef>
                <a:spcPts val="0"/>
              </a:spcBef>
              <a:buFontTx/>
              <a:buChar char="•"/>
            </a:pP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>
              <a:spcBef>
                <a:spcPts val="0"/>
              </a:spcBef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“What do you consider to be the top priorities of the person in this job?”</a:t>
            </a:r>
          </a:p>
          <a:p>
            <a:pPr lvl="1">
              <a:spcBef>
                <a:spcPts val="0"/>
              </a:spcBef>
              <a:buFontTx/>
              <a:buChar char="•"/>
            </a:pP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>
              <a:spcBef>
                <a:spcPts val="0"/>
              </a:spcBef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“What personal characteristics or skills &amp; abilities do you believe are the most important in this job?”</a:t>
            </a:r>
          </a:p>
          <a:p>
            <a:pPr>
              <a:spcBef>
                <a:spcPts val="0"/>
              </a:spcBef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13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610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5591"/>
            <a:ext cx="8229600" cy="4876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When asked the question of your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strengths &amp; weaknesses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, it is often difficult to think of an answer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This question allows you to point out your good points without exaggerating &amp; state your weakness in a positive way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Example of stating a strength: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	“I am very organized &amp; pay close attention to details.”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Example of stating a weakness: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	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“Sometimes I get so caught up in my work that I forget what time it is.  My supervisor reminds me take my lunch break.”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Responding Positively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14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39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2362200"/>
            <a:ext cx="8040687" cy="2200275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Mock Interview Preparation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15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2031184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Interview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Interviewing well can take practice. You will have an opportunity to practice in class.</a:t>
            </a:r>
          </a:p>
          <a:p>
            <a:pPr marL="0" indent="0"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Review and Practice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questions on the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Common Interview Questions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hand out</a:t>
            </a: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Conduct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the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mock interview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with a peer or another volunteer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Interviewers use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Mock Interview Form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from as a guide for asking questions and evaluating your resume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16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358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Task Completion…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17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3462396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8760"/>
          </a:xfrm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Log in to Naviance Student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47800" y="2971800"/>
            <a:ext cx="3733800" cy="36576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458022" y="3505200"/>
            <a:ext cx="3723578" cy="30480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18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3542" y="1192380"/>
            <a:ext cx="80772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Click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Students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from school website</a:t>
            </a:r>
          </a:p>
          <a:p>
            <a:pPr fontAlgn="base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Click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Naviance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button</a:t>
            </a: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Log in with district ID# and password</a:t>
            </a: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			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Naviance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Student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			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537678" y="3109459"/>
            <a:ext cx="5631456" cy="1691141"/>
            <a:chOff x="3526113" y="4053632"/>
            <a:chExt cx="5631456" cy="1691141"/>
          </a:xfrm>
        </p:grpSpPr>
        <p:grpSp>
          <p:nvGrpSpPr>
            <p:cNvPr id="16" name="Group 15"/>
            <p:cNvGrpSpPr/>
            <p:nvPr/>
          </p:nvGrpSpPr>
          <p:grpSpPr>
            <a:xfrm>
              <a:off x="3526113" y="4053632"/>
              <a:ext cx="2847644" cy="1691141"/>
              <a:chOff x="3526113" y="4053632"/>
              <a:chExt cx="2847644" cy="1691141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80311" y="4053632"/>
                <a:ext cx="1691141" cy="1691141"/>
              </a:xfrm>
              <a:prstGeom prst="rect">
                <a:avLst/>
              </a:prstGeom>
            </p:spPr>
          </p:pic>
          <p:cxnSp>
            <p:nvCxnSpPr>
              <p:cNvPr id="21" name="Straight Arrow Connector 20"/>
              <p:cNvCxnSpPr>
                <a:cxnSpLocks/>
              </p:cNvCxnSpPr>
              <p:nvPr/>
            </p:nvCxnSpPr>
            <p:spPr>
              <a:xfrm flipV="1">
                <a:off x="3526113" y="5053757"/>
                <a:ext cx="554198" cy="6673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cxnSpLocks/>
              </p:cNvCxnSpPr>
              <p:nvPr/>
            </p:nvCxnSpPr>
            <p:spPr>
              <a:xfrm>
                <a:off x="5771452" y="5044760"/>
                <a:ext cx="602305" cy="0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6191256" y="4605438"/>
              <a:ext cx="296631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Username: </a:t>
              </a:r>
              <a:r>
                <a:rPr lang="en-US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district ID#</a:t>
              </a:r>
            </a:p>
            <a:p>
              <a:endPara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  <a:p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Password: </a:t>
              </a:r>
              <a:r>
                <a:rPr lang="en-US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district password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FF2615B-B2B0-40AC-BED4-AA064C3E47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550" y="3825670"/>
            <a:ext cx="1255337" cy="5811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FA031A0-B710-493A-8725-81CCA8F97B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22516" y="3955029"/>
            <a:ext cx="1175254" cy="395217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1E47703-EE50-4478-A0F8-0C683B38F0B2}"/>
              </a:ext>
            </a:extLst>
          </p:cNvPr>
          <p:cNvCxnSpPr>
            <a:cxnSpLocks/>
          </p:cNvCxnSpPr>
          <p:nvPr/>
        </p:nvCxnSpPr>
        <p:spPr>
          <a:xfrm flipV="1">
            <a:off x="1563322" y="4116257"/>
            <a:ext cx="554198" cy="667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76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Complete the Task…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To complete the lesson task log into Naviance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Student,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 click on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Planner &gt; Tasks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Click the title of the task –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Complete Job Interview Reflection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to evaluate yourself on the mock interview. </a:t>
            </a:r>
            <a:b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2418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19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E24DB8-A2DC-178F-253D-0A829117C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7394" y="4092259"/>
            <a:ext cx="1351484" cy="25371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" name="Oval 17"/>
          <p:cNvSpPr/>
          <p:nvPr/>
        </p:nvSpPr>
        <p:spPr>
          <a:xfrm flipH="1">
            <a:off x="3487394" y="4800600"/>
            <a:ext cx="762000" cy="457200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2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Lesson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Discuss the fundamentals of interviewing 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Answer common interview questions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Prepare for and participate in mock interview 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Complete final community interview process and reflection</a:t>
            </a:r>
          </a:p>
        </p:txBody>
      </p:sp>
    </p:spTree>
    <p:extLst>
      <p:ext uri="{BB962C8B-B14F-4D97-AF65-F5344CB8AC3E}">
        <p14:creationId xmlns:p14="http://schemas.microsoft.com/office/powerpoint/2010/main" val="559637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Interview Tips &amp; Tricks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3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267522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Your application and resume are the </a:t>
            </a:r>
            <a:r>
              <a:rPr lang="en-US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“opening act”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for the interview</a:t>
            </a:r>
          </a:p>
          <a:p>
            <a:pPr>
              <a:spcBef>
                <a:spcPts val="0"/>
              </a:spcBef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will want to look good, act professionally and say the right things to make a good impression</a:t>
            </a:r>
          </a:p>
          <a:p>
            <a:pPr>
              <a:spcBef>
                <a:spcPts val="0"/>
              </a:spcBef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Only the top applicants will be selected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Preparing for the Interview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4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382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Tips for Interview Preparation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5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331167"/>
              </p:ext>
            </p:extLst>
          </p:nvPr>
        </p:nvGraphicFramePr>
        <p:xfrm>
          <a:off x="457200" y="2120900"/>
          <a:ext cx="82296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951676814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782450187"/>
                    </a:ext>
                  </a:extLst>
                </a:gridCol>
              </a:tblGrid>
              <a:tr h="3835400">
                <a:tc>
                  <a:txBody>
                    <a:bodyPr/>
                    <a:lstStyle/>
                    <a:p>
                      <a:pPr lvl="0">
                        <a:buFontTx/>
                        <a:buChar char="•"/>
                      </a:pPr>
                      <a:r>
                        <a:rPr lang="en-US" sz="2400" b="0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Research the company before the interview</a:t>
                      </a:r>
                    </a:p>
                    <a:p>
                      <a:pPr lvl="0">
                        <a:buFontTx/>
                        <a:buChar char="•"/>
                      </a:pPr>
                      <a:endParaRPr lang="en-US" sz="1600" b="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buFontTx/>
                        <a:buChar char="•"/>
                      </a:pPr>
                      <a:r>
                        <a:rPr lang="en-US" sz="2400" b="0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Practice interviewing before you go</a:t>
                      </a:r>
                    </a:p>
                    <a:p>
                      <a:pPr lvl="0">
                        <a:buFontTx/>
                        <a:buChar char="•"/>
                      </a:pPr>
                      <a:endParaRPr lang="en-US" sz="1600" b="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buFontTx/>
                        <a:buChar char="•"/>
                      </a:pPr>
                      <a:r>
                        <a:rPr lang="en-US" sz="2400" b="0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Make sure you know how to get to the interview site</a:t>
                      </a:r>
                    </a:p>
                    <a:p>
                      <a:pPr lvl="0">
                        <a:buFontTx/>
                        <a:buChar char="•"/>
                      </a:pPr>
                      <a:endParaRPr lang="en-US" sz="1400" b="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buFontTx/>
                        <a:buChar char="•"/>
                      </a:pPr>
                      <a:r>
                        <a:rPr lang="en-US" sz="2400" b="0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Take two copies of your resume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Tx/>
                        <a:buChar char="•"/>
                      </a:pPr>
                      <a:r>
                        <a:rPr lang="en-US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Go to bed early the night before</a:t>
                      </a:r>
                    </a:p>
                    <a:p>
                      <a:pPr lvl="0">
                        <a:buFontTx/>
                        <a:buChar char="•"/>
                      </a:pPr>
                      <a:endParaRPr lang="en-US" sz="2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buFontTx/>
                        <a:buChar char="•"/>
                      </a:pPr>
                      <a:r>
                        <a:rPr lang="en-US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Dress your best</a:t>
                      </a:r>
                    </a:p>
                    <a:p>
                      <a:pPr lvl="0">
                        <a:buFontTx/>
                        <a:buChar char="•"/>
                      </a:pPr>
                      <a:endParaRPr lang="en-US" sz="2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buFontTx/>
                        <a:buChar char="•"/>
                      </a:pPr>
                      <a:r>
                        <a:rPr lang="en-US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Make sure you shower &amp; look your best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133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4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Some typical nervous habits that you will want to avoid include:</a:t>
            </a:r>
          </a:p>
          <a:p>
            <a:pPr lvl="1">
              <a:spcBef>
                <a:spcPts val="0"/>
              </a:spcBef>
              <a:buFontTx/>
              <a:buChar char="•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Things to Avoid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6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865446"/>
              </p:ext>
            </p:extLst>
          </p:nvPr>
        </p:nvGraphicFramePr>
        <p:xfrm>
          <a:off x="457200" y="2509715"/>
          <a:ext cx="8229600" cy="383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951676814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782450187"/>
                    </a:ext>
                  </a:extLst>
                </a:gridCol>
              </a:tblGrid>
              <a:tr h="38354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Rubbing your nose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Twirling your hair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Blinking often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Biting your nails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Twisting your hands</a:t>
                      </a:r>
                    </a:p>
                    <a:p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Fidgeting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15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Playing with jewelry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15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Shaking your foot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15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Scratching your head</a:t>
                      </a:r>
                    </a:p>
                    <a:p>
                      <a:endParaRPr 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133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25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Top tips for getting an interview off to a good start:</a:t>
            </a:r>
          </a:p>
          <a:p>
            <a:pPr lvl="1">
              <a:spcBef>
                <a:spcPts val="0"/>
              </a:spcBef>
              <a:buFontTx/>
              <a:buChar char="•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>
              <a:spcBef>
                <a:spcPts val="0"/>
              </a:spcBef>
              <a:buFontTx/>
              <a:buChar char="•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Getting Off to a Good Start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7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522917"/>
              </p:ext>
            </p:extLst>
          </p:nvPr>
        </p:nvGraphicFramePr>
        <p:xfrm>
          <a:off x="457200" y="2209800"/>
          <a:ext cx="8229600" cy="383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951676814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782450187"/>
                    </a:ext>
                  </a:extLst>
                </a:gridCol>
              </a:tblGrid>
              <a:tr h="38354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Arrive 15 minutes early</a:t>
                      </a:r>
                    </a:p>
                    <a:p>
                      <a:pPr lvl="1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Shake interviewer’s hand firmly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Greet the interviewer by last name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Smile &amp; greet other people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Stand until you are invited to sit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Look the interviewer in the eye</a:t>
                      </a:r>
                    </a:p>
                    <a:p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Show enthusiasm &amp; energy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Use words appropriate to your audience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Use your best posture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Ask about the job</a:t>
                      </a: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endParaRPr lang="en-U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yriad Pro" pitchFamily="34" charset="0"/>
                      </a:endParaRPr>
                    </a:p>
                    <a:p>
                      <a:pPr lvl="0">
                        <a:spcBef>
                          <a:spcPts val="0"/>
                        </a:spcBef>
                        <a:buFontTx/>
                        <a:buChar char="•"/>
                      </a:pPr>
                      <a:r>
                        <a:rPr lang="en-US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itchFamily="34" charset="0"/>
                        </a:rPr>
                        <a:t> Be prepared to talk about yourself</a:t>
                      </a:r>
                    </a:p>
                    <a:p>
                      <a:endParaRPr 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133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513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898" y="1371600"/>
            <a:ext cx="8426502" cy="4876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never know who will walk by or observe you while you are waiting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will be more </a:t>
            </a:r>
            <a:r>
              <a:rPr lang="en-US" sz="20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noticeable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because you are a visitor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These occurrences provide you with an excellent opportunity to make a </a:t>
            </a:r>
            <a:r>
              <a:rPr lang="en-US" sz="20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good impression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Things to remember:</a:t>
            </a: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>
              <a:spcBef>
                <a:spcPts val="0"/>
              </a:spcBef>
              <a:buFontTx/>
              <a:buChar char="•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Stand tall and walk at the same pace as the interviewer</a:t>
            </a:r>
          </a:p>
          <a:p>
            <a:pPr lvl="1">
              <a:spcBef>
                <a:spcPts val="0"/>
              </a:spcBef>
              <a:buFontTx/>
              <a:buChar char="•"/>
            </a:pPr>
            <a:endParaRPr lang="en-U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>
              <a:spcBef>
                <a:spcPts val="0"/>
              </a:spcBef>
              <a:buFontTx/>
              <a:buChar char="•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No gum the entire time while you are at the interview site</a:t>
            </a:r>
          </a:p>
          <a:p>
            <a:pPr lvl="1">
              <a:spcBef>
                <a:spcPts val="0"/>
              </a:spcBef>
              <a:buFontTx/>
              <a:buChar char="•"/>
            </a:pPr>
            <a:endParaRPr lang="en-U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>
              <a:spcBef>
                <a:spcPts val="0"/>
              </a:spcBef>
              <a:buFontTx/>
              <a:buChar char="•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Smile or give a friendly nod to each person who makes eye contact with you</a:t>
            </a:r>
          </a:p>
          <a:p>
            <a:pPr lvl="1">
              <a:spcBef>
                <a:spcPts val="0"/>
              </a:spcBef>
              <a:buFontTx/>
              <a:buChar char="•"/>
            </a:pPr>
            <a:endParaRPr lang="en-U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>
              <a:spcBef>
                <a:spcPts val="0"/>
              </a:spcBef>
              <a:buFontTx/>
              <a:buChar char="•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Shake hands with any individuals you are introduced to you by the interviewer</a:t>
            </a:r>
          </a:p>
          <a:p>
            <a:pPr lvl="1">
              <a:spcBef>
                <a:spcPts val="0"/>
              </a:spcBef>
              <a:buFontTx/>
              <a:buChar char="•"/>
            </a:pPr>
            <a:endParaRPr lang="en-U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>
              <a:spcBef>
                <a:spcPts val="0"/>
              </a:spcBef>
              <a:buFontTx/>
              <a:buChar char="•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Take the lead from the interviewer regarding whether to stay quiet or talk</a:t>
            </a:r>
          </a:p>
          <a:p>
            <a:pPr>
              <a:spcBef>
                <a:spcPts val="0"/>
              </a:spcBef>
            </a:pPr>
            <a:endParaRPr lang="en-US" sz="2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Getting off to a Good Start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8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738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Interview Preparation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9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10551371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63543DA-7FB3-47F3-84E9-719A58FBDC5A}"/>
  <p:tag name="ATHENA.CUSTOMXMLCONTENT" val="&lt;?xml version=&quot;1.0&quot;?&gt;&lt;athena xmlns=&quot;http://schemas.microsoft.com/edu/athena&quot; version=&quot;0.1.5120.0&quot;&gt;&lt;timings duration=&quot;4772&quot;/&gt;&lt;/athen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63543DA-7FB3-47F3-84E9-719A58FBDC5A}"/>
  <p:tag name="ATHENA.CUSTOMXMLCONTENT" val="&lt;?xml version=&quot;1.0&quot;?&gt;&lt;athena xmlns=&quot;http://schemas.microsoft.com/edu/athena&quot; version=&quot;0.1.5120.0&quot;&gt;&lt;timings duration=&quot;4772&quot;/&gt;&lt;/athena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6">
      <a:dk1>
        <a:sysClr val="windowText" lastClr="000000"/>
      </a:dk1>
      <a:lt1>
        <a:sysClr val="window" lastClr="FFFFFF"/>
      </a:lt1>
      <a:dk2>
        <a:srgbClr val="004CBF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76CDEE"/>
      </a:hlink>
      <a:folHlink>
        <a:srgbClr val="1C629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athena xmlns="http://schemas.microsoft.com/edu/athena" version="0.1.5120.0">
  <timings duration="5480"/>
</athena>
</file>

<file path=customXml/item3.xml><?xml version="1.0" encoding="utf-8"?>
<athena xmlns="http://schemas.microsoft.com/edu/athena" version="0.1.5120.0">
  <timings duration="5480"/>
</athen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f10189c7-df8c-4961-aff8-4034043549e7">
      <UserInfo>
        <DisplayName/>
        <AccountId xsi:nil="true"/>
        <AccountType/>
      </UserInfo>
    </Owner>
    <Students xmlns="f10189c7-df8c-4961-aff8-4034043549e7">
      <UserInfo>
        <DisplayName/>
        <AccountId xsi:nil="true"/>
        <AccountType/>
      </UserInfo>
    </Students>
    <CultureName xmlns="f10189c7-df8c-4961-aff8-4034043549e7" xsi:nil="true"/>
    <Has_Teacher_Only_SectionGroup xmlns="f10189c7-df8c-4961-aff8-4034043549e7" xsi:nil="true"/>
    <NotebookType xmlns="f10189c7-df8c-4961-aff8-4034043549e7" xsi:nil="true"/>
    <FolderType xmlns="f10189c7-df8c-4961-aff8-4034043549e7" xsi:nil="true"/>
    <DefaultSectionNames xmlns="f10189c7-df8c-4961-aff8-4034043549e7" xsi:nil="true"/>
    <Is_Collaboration_Space_Locked xmlns="f10189c7-df8c-4961-aff8-4034043549e7" xsi:nil="true"/>
    <Teachers xmlns="f10189c7-df8c-4961-aff8-4034043549e7">
      <UserInfo>
        <DisplayName/>
        <AccountId xsi:nil="true"/>
        <AccountType/>
      </UserInfo>
    </Teachers>
    <Self_Registration_Enabled xmlns="f10189c7-df8c-4961-aff8-4034043549e7" xsi:nil="true"/>
    <AppVersion xmlns="f10189c7-df8c-4961-aff8-4034043549e7" xsi:nil="true"/>
    <Invited_Students xmlns="f10189c7-df8c-4961-aff8-4034043549e7" xsi:nil="true"/>
    <Templates xmlns="f10189c7-df8c-4961-aff8-4034043549e7" xsi:nil="true"/>
    <Self_Registration_Enabled0 xmlns="f10189c7-df8c-4961-aff8-4034043549e7" xsi:nil="true"/>
    <Student_Groups xmlns="f10189c7-df8c-4961-aff8-4034043549e7">
      <UserInfo>
        <DisplayName/>
        <AccountId xsi:nil="true"/>
        <AccountType/>
      </UserInfo>
    </Student_Groups>
    <Invited_Teachers xmlns="f10189c7-df8c-4961-aff8-4034043549e7" xsi:nil="true"/>
  </documentManagement>
</p:properties>
</file>

<file path=customXml/item5.xml><?xml version="1.0" encoding="utf-8"?>
<athena xmlns="http://schemas.microsoft.com/edu/athena" version="0.1.5120.0">
  <timings duration="4772"/>
</athena>
</file>

<file path=customXml/item6.xml><?xml version="1.0" encoding="utf-8"?>
<athena xmlns="http://schemas.microsoft.com/edu/athena" version="0.1.5120.0">
  <timings duration="4772"/>
</athena>
</file>

<file path=customXml/item7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B80DC686E1C445B5413CE6299F5D31" ma:contentTypeVersion="29" ma:contentTypeDescription="Create a new document." ma:contentTypeScope="" ma:versionID="72ea6d1400c533c90b8e77d66334a5a4">
  <xsd:schema xmlns:xsd="http://www.w3.org/2001/XMLSchema" xmlns:xs="http://www.w3.org/2001/XMLSchema" xmlns:p="http://schemas.microsoft.com/office/2006/metadata/properties" xmlns:ns3="f10189c7-df8c-4961-aff8-4034043549e7" xmlns:ns4="7df8c8bc-f7fe-498b-9891-d7bd734fd6de" targetNamespace="http://schemas.microsoft.com/office/2006/metadata/properties" ma:root="true" ma:fieldsID="9f76213d16e6753917bb7b8201f8c8f3" ns3:_="" ns4:_="">
    <xsd:import namespace="f10189c7-df8c-4961-aff8-4034043549e7"/>
    <xsd:import namespace="7df8c8bc-f7fe-498b-9891-d7bd734fd6de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4:SharedWithUsers" minOccurs="0"/>
                <xsd:element ref="ns4:SharedWithDetails" minOccurs="0"/>
                <xsd:element ref="ns4:SharingHintHash" minOccurs="0"/>
                <xsd:element ref="ns3:CultureName" minOccurs="0"/>
                <xsd:element ref="ns3:Has_Teacher_Only_SectionGroup" minOccurs="0"/>
                <xsd:element ref="ns3:Is_Collaboration_Space_Locke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Templates" minOccurs="0"/>
                <xsd:element ref="ns3:Self_Registration_Enabled0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0189c7-df8c-4961-aff8-4034043549e7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2" nillable="true" ma:displayName="App Version" ma:internalName="AppVersion">
      <xsd:simpleType>
        <xsd:restriction base="dms:Text"/>
      </xsd:simpleType>
    </xsd:element>
    <xsd:element name="Teachers" ma:index="1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8" nillable="true" ma:displayName="Self_Registration_Enabled" ma:internalName="Self_Registration_Enabled">
      <xsd:simpleType>
        <xsd:restriction base="dms:Boolean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Templates" ma:index="30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31" nillable="true" ma:displayName="Self Registration Enabled" ma:internalName="Self_Registration_Enabled0">
      <xsd:simpleType>
        <xsd:restriction base="dms:Boolean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f8c8bc-f7fe-498b-9891-d7bd734fd6d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8.xml><?xml version="1.0" encoding="utf-8"?>
<athena xmlns="http://schemas.microsoft.com/edu/athena" version="0.1.5120.0">
  <timings duration="24859"/>
</athena>
</file>

<file path=customXml/item9.xml><?xml version="1.0" encoding="utf-8"?>
<athena xmlns="http://schemas.microsoft.com/edu/athena" version="0.1.5120.0">
  <timings duration="5480"/>
</athena>
</file>

<file path=customXml/itemProps1.xml><?xml version="1.0" encoding="utf-8"?>
<ds:datastoreItem xmlns:ds="http://schemas.openxmlformats.org/officeDocument/2006/customXml" ds:itemID="{63B3322E-A95B-4326-AB21-323C32875A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8B4DD9-00FC-4984-958E-F125A7203783}">
  <ds:schemaRefs>
    <ds:schemaRef ds:uri="http://schemas.microsoft.com/edu/athena"/>
  </ds:schemaRefs>
</ds:datastoreItem>
</file>

<file path=customXml/itemProps3.xml><?xml version="1.0" encoding="utf-8"?>
<ds:datastoreItem xmlns:ds="http://schemas.openxmlformats.org/officeDocument/2006/customXml" ds:itemID="{F7A7FB15-192B-4C1A-A253-471B2754277B}">
  <ds:schemaRefs>
    <ds:schemaRef ds:uri="http://schemas.microsoft.com/edu/athena"/>
  </ds:schemaRefs>
</ds:datastoreItem>
</file>

<file path=customXml/itemProps4.xml><?xml version="1.0" encoding="utf-8"?>
<ds:datastoreItem xmlns:ds="http://schemas.openxmlformats.org/officeDocument/2006/customXml" ds:itemID="{992B00E0-D740-43A0-A416-A2306910847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10189c7-df8c-4961-aff8-4034043549e7"/>
    <ds:schemaRef ds:uri="http://purl.org/dc/elements/1.1/"/>
    <ds:schemaRef ds:uri="http://schemas.microsoft.com/office/2006/metadata/properties"/>
    <ds:schemaRef ds:uri="7df8c8bc-f7fe-498b-9891-d7bd734fd6de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B98B1EB6-2E12-4C53-94BC-0E0EEA5679BD}">
  <ds:schemaRefs>
    <ds:schemaRef ds:uri="http://schemas.microsoft.com/edu/athena"/>
  </ds:schemaRefs>
</ds:datastoreItem>
</file>

<file path=customXml/itemProps6.xml><?xml version="1.0" encoding="utf-8"?>
<ds:datastoreItem xmlns:ds="http://schemas.openxmlformats.org/officeDocument/2006/customXml" ds:itemID="{598F15CF-53BC-4ABF-B387-8C2EBC476603}">
  <ds:schemaRefs>
    <ds:schemaRef ds:uri="http://schemas.microsoft.com/edu/athena"/>
  </ds:schemaRefs>
</ds:datastoreItem>
</file>

<file path=customXml/itemProps7.xml><?xml version="1.0" encoding="utf-8"?>
<ds:datastoreItem xmlns:ds="http://schemas.openxmlformats.org/officeDocument/2006/customXml" ds:itemID="{D7A278E3-9A7D-4F4F-ABA2-3A7F0E484B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0189c7-df8c-4961-aff8-4034043549e7"/>
    <ds:schemaRef ds:uri="7df8c8bc-f7fe-498b-9891-d7bd734fd6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8.xml><?xml version="1.0" encoding="utf-8"?>
<ds:datastoreItem xmlns:ds="http://schemas.openxmlformats.org/officeDocument/2006/customXml" ds:itemID="{D6DDDAD4-9A6A-4795-94DE-FDD333BDB64C}">
  <ds:schemaRefs>
    <ds:schemaRef ds:uri="http://schemas.microsoft.com/edu/athena"/>
  </ds:schemaRefs>
</ds:datastoreItem>
</file>

<file path=customXml/itemProps9.xml><?xml version="1.0" encoding="utf-8"?>
<ds:datastoreItem xmlns:ds="http://schemas.openxmlformats.org/officeDocument/2006/customXml" ds:itemID="{91CF8E50-6DF9-4B7F-B99A-5698AA84ABC6}">
  <ds:schemaRefs>
    <ds:schemaRef ds:uri="http://schemas.microsoft.com/edu/athen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17640</TotalTime>
  <Words>887</Words>
  <Application>Microsoft Office PowerPoint</Application>
  <PresentationFormat>On-screen Show (4:3)</PresentationFormat>
  <Paragraphs>211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Myriad Pro</vt:lpstr>
      <vt:lpstr>Clarity</vt:lpstr>
      <vt:lpstr> Making an impression – Interview Process</vt:lpstr>
      <vt:lpstr>Lesson Tasks</vt:lpstr>
      <vt:lpstr>Interview Tips &amp; Tricks</vt:lpstr>
      <vt:lpstr>Preparing for the Interview</vt:lpstr>
      <vt:lpstr>Tips for Interview Preparation</vt:lpstr>
      <vt:lpstr>Things to Avoid</vt:lpstr>
      <vt:lpstr>Getting Off to a Good Start</vt:lpstr>
      <vt:lpstr>Getting off to a Good Start</vt:lpstr>
      <vt:lpstr>Interview Preparation</vt:lpstr>
      <vt:lpstr>Questions and More Questions</vt:lpstr>
      <vt:lpstr>What are Your Character Traits?</vt:lpstr>
      <vt:lpstr>STAR Interview Method</vt:lpstr>
      <vt:lpstr>Ask about the Job</vt:lpstr>
      <vt:lpstr>Responding Positively</vt:lpstr>
      <vt:lpstr>Mock Interview Preparation</vt:lpstr>
      <vt:lpstr>Interview Practice</vt:lpstr>
      <vt:lpstr>Task Completion…</vt:lpstr>
      <vt:lpstr>Log in to Naviance Student</vt:lpstr>
      <vt:lpstr>Complete the Task…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Pacquer, Amber</dc:creator>
  <cp:lastModifiedBy>Pewitt, Sarah K.</cp:lastModifiedBy>
  <cp:revision>299</cp:revision>
  <dcterms:created xsi:type="dcterms:W3CDTF">2015-02-26T19:10:57Z</dcterms:created>
  <dcterms:modified xsi:type="dcterms:W3CDTF">2023-08-22T17:25:02Z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0x01010033B80DC686E1C445B5413CE6299F5D31</vt:lpwstr>
  </property>
</Properties>
</file>