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95" r:id="rId3"/>
    <p:sldId id="266" r:id="rId4"/>
    <p:sldId id="267" r:id="rId5"/>
    <p:sldId id="451" r:id="rId6"/>
    <p:sldId id="452" r:id="rId7"/>
    <p:sldId id="398" r:id="rId8"/>
    <p:sldId id="405" r:id="rId9"/>
    <p:sldId id="406" r:id="rId10"/>
    <p:sldId id="458" r:id="rId11"/>
    <p:sldId id="407" r:id="rId12"/>
    <p:sldId id="408" r:id="rId13"/>
    <p:sldId id="409" r:id="rId14"/>
    <p:sldId id="410" r:id="rId15"/>
    <p:sldId id="412" r:id="rId16"/>
    <p:sldId id="436" r:id="rId17"/>
    <p:sldId id="459" r:id="rId18"/>
    <p:sldId id="453" r:id="rId19"/>
    <p:sldId id="454" r:id="rId20"/>
    <p:sldId id="455" r:id="rId21"/>
    <p:sldId id="456" r:id="rId22"/>
    <p:sldId id="457" r:id="rId23"/>
    <p:sldId id="414" r:id="rId24"/>
    <p:sldId id="399" r:id="rId25"/>
    <p:sldId id="400" r:id="rId26"/>
    <p:sldId id="402" r:id="rId27"/>
    <p:sldId id="403" r:id="rId28"/>
    <p:sldId id="404" r:id="rId29"/>
    <p:sldId id="418" r:id="rId30"/>
    <p:sldId id="426" r:id="rId31"/>
    <p:sldId id="438" r:id="rId32"/>
    <p:sldId id="439" r:id="rId33"/>
    <p:sldId id="434" r:id="rId34"/>
    <p:sldId id="435" r:id="rId35"/>
    <p:sldId id="437" r:id="rId36"/>
    <p:sldId id="444" r:id="rId37"/>
    <p:sldId id="427" r:id="rId38"/>
    <p:sldId id="428" r:id="rId39"/>
    <p:sldId id="445" r:id="rId40"/>
    <p:sldId id="446" r:id="rId41"/>
    <p:sldId id="425" r:id="rId42"/>
    <p:sldId id="442" r:id="rId43"/>
    <p:sldId id="443" r:id="rId44"/>
    <p:sldId id="44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200"/>
    <a:srgbClr val="D9531E"/>
    <a:srgbClr val="FF6B00"/>
    <a:srgbClr val="093C71"/>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D46336-12AE-4FFF-99DA-1352A9625038}" v="41" dt="2024-08-20T21:07:4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6" d="100"/>
          <a:sy n="106"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7212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1742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5433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698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835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475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8536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210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7015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4174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7040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4251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31376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01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6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12868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0040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E57200"/>
          </a:fgClr>
          <a:bgClr>
            <a:schemeClr val="bg1"/>
          </a:bgClr>
        </a:patt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August 21, 2024</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271960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docushare.everett.k12.wa.us/docushare/dsweb/Get/Document-129292/Sec%20504%20Handbook%202024-25.pdf"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Get/Document-121241/Authorization%20For%20Exchange%20of%20Confidential%20Medical%20Information.docx"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ushare.everett.k12.wa.us/docushare/dsweb/Get/Document-121343/Sec%20504%20Plan%20&amp;%20Process%20Flowchart.pdf"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docushare.everett.k12.wa.us/docushare/dsweb/Get/Document-140155/Substantial%20Impairment%20Determination%20Graphic.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www2.ed.gov/about/%20offices/list/ocr/letters/colleague-201607-504-adhd.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www.k12.wa.us/sites/default/files/public/healthservices/pubdocs/diabetes/diabetesmanual-ada.pdf" TargetMode="Externa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docushare.everett.k12.wa.us/docushare/dsweb/Get/Document-39244/2030P%20Service%20Animals%20in%20Schools.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docushare.everett.k12.wa.us/docushare/dsweb/Get/Document-128533/EPS%20Service%20Animal%20Requirement%20Checklist.docx"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k12.wa.us/policy-funding/equity-and-civil-rights/resources-school-districts-civil-rights-washington-schools/504-plans-and-students-disabilities" TargetMode="External"/><Relationship Id="rId3" Type="http://schemas.openxmlformats.org/officeDocument/2006/relationships/image" Target="../media/image6.png"/><Relationship Id="rId7" Type="http://schemas.openxmlformats.org/officeDocument/2006/relationships/hyperlink" Target="https://www.k12.wa.us/sites/default/files/public/equity/webinar/Section%20504%20Beyond%20the%20Basics%20Handout%20pdf.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youtube.com/watch?v=9rq7ipzQYm4" TargetMode="External"/><Relationship Id="rId5" Type="http://schemas.openxmlformats.org/officeDocument/2006/relationships/hyperlink" Target="https://www.k12.wa.us/sites/default/files/public/equity/pubdocs/20211020_OSPI%20Fall%20Virtual%20Training%20Series_Section%20504%20Handout.pdf" TargetMode="External"/><Relationship Id="rId4" Type="http://schemas.openxmlformats.org/officeDocument/2006/relationships/hyperlink" Target="https://youtu.be/-nNmLNnegyQ" TargetMode="External"/><Relationship Id="rId9" Type="http://schemas.openxmlformats.org/officeDocument/2006/relationships/hyperlink" Target="https://www.k12.wa.us/policy-funding/equity-and-civil-rights/information-families-civil-rights-washington-schools/section-504-students-disabil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cushare.everett.k12.wa.us/docushare/dsweb/View/Collection-18007"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docushare.everett.k12.wa.us/docushare/dsweb/View/Collection-1823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ushare.everett.k12.wa.us/docushare/dsweb/Get/Document-121343/Sec%20504%20Plan%20&amp;%20Process%20Flowchart.pdf"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docushare.everett.k12.wa.us/docushare/dsweb/Get/Document-121241/Authorization%20For%20Exchange%20of%20Confidential%20Medical%20Information.doc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ushare.everett.k12.wa.us/docushare/dsweb/Get/Document-121241/Authorization%20For%20Exchange%20of%20Confidential%20Medical%20Information.docx"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1151228" y="3487397"/>
            <a:ext cx="1989651" cy="812990"/>
          </a:xfrm>
          <a:prstGeom prst="roundRect">
            <a:avLst>
              <a:gd name="adj" fmla="val 32299"/>
            </a:avLst>
          </a:prstGeom>
        </p:spPr>
        <p:txBody>
          <a:bodyPr/>
          <a:lstStyle/>
          <a:p>
            <a:pPr algn="ctr" defTabSz="288925"/>
            <a:r>
              <a:rPr lang="en-US" sz="2800" noProof="1">
                <a:latin typeface="Neutra Text TF Alt" panose="02000000000000000000" pitchFamily="2" charset="0"/>
              </a:rPr>
              <a:t>2024-25</a:t>
            </a:r>
            <a:endParaRPr lang="en-US" sz="2400" noProof="1">
              <a:latin typeface="Neutra Text TF Alt" panose="02000000000000000000" pitchFamily="2" charset="0"/>
            </a:endParaRPr>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761149" y="1774403"/>
            <a:ext cx="3898588" cy="1333564"/>
          </a:xfrm>
        </p:spPr>
        <p:txBody>
          <a:bodyPr/>
          <a:lstStyle/>
          <a:p>
            <a:pPr>
              <a:lnSpc>
                <a:spcPts val="4125"/>
              </a:lnSpc>
            </a:pPr>
            <a:r>
              <a:rPr lang="en-US" sz="5400" dirty="0">
                <a:latin typeface="Neutra Text TF Alt" panose="02000000000000000000" pitchFamily="2" charset="0"/>
              </a:rPr>
              <a:t>504 Plans</a:t>
            </a:r>
            <a:br>
              <a:rPr lang="en-US" dirty="0"/>
            </a:br>
            <a:r>
              <a:rPr lang="en-US" dirty="0">
                <a:latin typeface="Neutra Text Alt" panose="02000000000000000000" pitchFamily="2" charset="0"/>
              </a:rPr>
              <a:t>EPS Basics</a:t>
            </a:r>
            <a:br>
              <a:rPr lang="en-US" dirty="0">
                <a:latin typeface="Neutra Text Alt" panose="02000000000000000000" pitchFamily="2" charset="0"/>
              </a:rPr>
            </a:br>
            <a:r>
              <a:rPr lang="en-US" dirty="0">
                <a:latin typeface="Neutra Text Alt" panose="02000000000000000000" pitchFamily="2" charset="0"/>
              </a:rPr>
              <a:t>&amp; Beyond</a:t>
            </a:r>
          </a:p>
        </p:txBody>
      </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pic>
        <p:nvPicPr>
          <p:cNvPr id="1026" name="Picture 2" descr="Section 504 of the Americans with Disabilities Act – Student Support  Services – Davidson County Schools">
            <a:extLst>
              <a:ext uri="{FF2B5EF4-FFF2-40B4-BE49-F238E27FC236}">
                <a16:creationId xmlns:a16="http://schemas.microsoft.com/office/drawing/2014/main" id="{2A1CFC06-1770-4918-A4C8-74308B6C9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2" t="2603" r="5480" b="22857"/>
          <a:stretch/>
        </p:blipFill>
        <p:spPr bwMode="auto">
          <a:xfrm>
            <a:off x="4074615" y="1493757"/>
            <a:ext cx="3512189" cy="3037421"/>
          </a:xfrm>
          <a:prstGeom prst="roundRect">
            <a:avLst>
              <a:gd name="adj" fmla="val 16667"/>
            </a:avLst>
          </a:prstGeom>
          <a:ln>
            <a:noFill/>
          </a:ln>
          <a:effectLst>
            <a:outerShdw blurRad="241300" dist="152400" dir="33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BFD4900A-F852-B364-A4BF-44FF7148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76" y="413107"/>
            <a:ext cx="1178177" cy="1142075"/>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9EDCC43D-8DF5-FA54-4128-A2133756F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627" y="4966937"/>
            <a:ext cx="1142076" cy="1142076"/>
          </a:xfrm>
          <a:prstGeom prst="rect">
            <a:avLst/>
          </a:prstGeom>
        </p:spPr>
      </p:pic>
      <p:sp>
        <p:nvSpPr>
          <p:cNvPr id="11" name="TextBox 10">
            <a:extLst>
              <a:ext uri="{FF2B5EF4-FFF2-40B4-BE49-F238E27FC236}">
                <a16:creationId xmlns:a16="http://schemas.microsoft.com/office/drawing/2014/main" id="{DC73E1B8-753B-4A50-64B4-895D7DEEB87C}"/>
              </a:ext>
            </a:extLst>
          </p:cNvPr>
          <p:cNvSpPr txBox="1"/>
          <p:nvPr/>
        </p:nvSpPr>
        <p:spPr>
          <a:xfrm>
            <a:off x="6582550" y="5122476"/>
            <a:ext cx="1142077" cy="830997"/>
          </a:xfrm>
          <a:prstGeom prst="rect">
            <a:avLst/>
          </a:prstGeom>
          <a:noFill/>
        </p:spPr>
        <p:txBody>
          <a:bodyPr wrap="square" rtlCol="0">
            <a:spAutoFit/>
          </a:bodyPr>
          <a:lstStyle/>
          <a:p>
            <a:pPr algn="r"/>
            <a:r>
              <a:rPr lang="en-US" sz="1600" dirty="0">
                <a:latin typeface="Neutra Text Alt" panose="02000000000000000000" pitchFamily="2" charset="0"/>
                <a:hlinkClick r:id="rId5"/>
              </a:rPr>
              <a:t>2024-25 EPS 504 Handbook</a:t>
            </a:r>
            <a:endParaRPr lang="en-US" sz="1600" dirty="0">
              <a:latin typeface="Neutra Text Alt" panose="02000000000000000000" pitchFamily="2" charset="0"/>
            </a:endParaRPr>
          </a:p>
        </p:txBody>
      </p:sp>
    </p:spTree>
    <p:extLst>
      <p:ext uri="{BB962C8B-B14F-4D97-AF65-F5344CB8AC3E}">
        <p14:creationId xmlns:p14="http://schemas.microsoft.com/office/powerpoint/2010/main" val="201304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50CD5038-BC49-6E04-B0D3-B618311F08C3}"/>
              </a:ext>
            </a:extLst>
          </p:cNvPr>
          <p:cNvPicPr>
            <a:picLocks noChangeAspect="1"/>
          </p:cNvPicPr>
          <p:nvPr/>
        </p:nvPicPr>
        <p:blipFill>
          <a:blip r:embed="rId3"/>
          <a:stretch>
            <a:fillRect/>
          </a:stretch>
        </p:blipFill>
        <p:spPr>
          <a:xfrm>
            <a:off x="243890" y="1104897"/>
            <a:ext cx="8611875" cy="4648205"/>
          </a:xfrm>
          <a:prstGeom prst="rect">
            <a:avLst/>
          </a:prstGeom>
        </p:spPr>
      </p:pic>
    </p:spTree>
    <p:extLst>
      <p:ext uri="{BB962C8B-B14F-4D97-AF65-F5344CB8AC3E}">
        <p14:creationId xmlns:p14="http://schemas.microsoft.com/office/powerpoint/2010/main" val="294976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A8EA495-B966-6C37-7753-DB43172714DC}"/>
              </a:ext>
            </a:extLst>
          </p:cNvPr>
          <p:cNvSpPr txBox="1"/>
          <p:nvPr/>
        </p:nvSpPr>
        <p:spPr>
          <a:xfrm>
            <a:off x="930697" y="1341656"/>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One person cannot make evaluation or placement decisions alone. The team must include people who are knowledgeable about the student, who understand the meaning of the evaluation data, who are knowledgeable about placement options, and/or who can make financial decisions (if costs are anticipated).</a:t>
            </a:r>
          </a:p>
        </p:txBody>
      </p:sp>
      <p:sp>
        <p:nvSpPr>
          <p:cNvPr id="9" name="TextBox 8">
            <a:extLst>
              <a:ext uri="{FF2B5EF4-FFF2-40B4-BE49-F238E27FC236}">
                <a16:creationId xmlns:a16="http://schemas.microsoft.com/office/drawing/2014/main" id="{A7C73839-3D57-D612-4D07-4E7446D2AE19}"/>
              </a:ext>
            </a:extLst>
          </p:cNvPr>
          <p:cNvSpPr txBox="1"/>
          <p:nvPr/>
        </p:nvSpPr>
        <p:spPr>
          <a:xfrm>
            <a:off x="930697" y="3917767"/>
            <a:ext cx="7278455" cy="163121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Section 504 does not give parents/guardians the right to participate in a meeting during which their child’s program is designed and placement is determined, as does the IDEA. However, if a meeting is held, this practice is recommended.</a:t>
            </a:r>
          </a:p>
        </p:txBody>
      </p:sp>
    </p:spTree>
    <p:extLst>
      <p:ext uri="{BB962C8B-B14F-4D97-AF65-F5344CB8AC3E}">
        <p14:creationId xmlns:p14="http://schemas.microsoft.com/office/powerpoint/2010/main" val="52753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DETERMINE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A617ED12-3E5A-ACEA-60E9-6C7408F6107B}"/>
              </a:ext>
            </a:extLst>
          </p:cNvPr>
          <p:cNvPicPr>
            <a:picLocks noChangeAspect="1"/>
          </p:cNvPicPr>
          <p:nvPr/>
        </p:nvPicPr>
        <p:blipFill>
          <a:blip r:embed="rId3"/>
          <a:stretch>
            <a:fillRect/>
          </a:stretch>
        </p:blipFill>
        <p:spPr>
          <a:xfrm>
            <a:off x="249520" y="1573334"/>
            <a:ext cx="8644959" cy="1855666"/>
          </a:xfrm>
          <a:prstGeom prst="rect">
            <a:avLst/>
          </a:prstGeom>
        </p:spPr>
      </p:pic>
      <p:sp>
        <p:nvSpPr>
          <p:cNvPr id="9" name="TextBox 8">
            <a:extLst>
              <a:ext uri="{FF2B5EF4-FFF2-40B4-BE49-F238E27FC236}">
                <a16:creationId xmlns:a16="http://schemas.microsoft.com/office/drawing/2014/main" id="{A740922A-DF10-3DA0-EF83-A8898A9E0A85}"/>
              </a:ext>
            </a:extLst>
          </p:cNvPr>
          <p:cNvSpPr txBox="1"/>
          <p:nvPr/>
        </p:nvSpPr>
        <p:spPr>
          <a:xfrm>
            <a:off x="930697" y="3774169"/>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With the 504 plan in place, all school staff members follow the plan to accommodate the student. It is the school’s responsibility – not the student’s or parent’s – to make sure teachers are aware of the services, aids, or accommodations in the plan. </a:t>
            </a:r>
          </a:p>
          <a:p>
            <a:endParaRPr lang="en-US" sz="2000" dirty="0">
              <a:solidFill>
                <a:srgbClr val="093C71"/>
              </a:solidFill>
            </a:endParaRPr>
          </a:p>
        </p:txBody>
      </p:sp>
    </p:spTree>
    <p:extLst>
      <p:ext uri="{BB962C8B-B14F-4D97-AF65-F5344CB8AC3E}">
        <p14:creationId xmlns:p14="http://schemas.microsoft.com/office/powerpoint/2010/main" val="417895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DEVELOP THE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C34A4158-59D0-96F9-467F-307436663667}"/>
              </a:ext>
            </a:extLst>
          </p:cNvPr>
          <p:cNvPicPr>
            <a:picLocks noChangeAspect="1"/>
          </p:cNvPicPr>
          <p:nvPr/>
        </p:nvPicPr>
        <p:blipFill>
          <a:blip r:embed="rId3"/>
          <a:stretch>
            <a:fillRect/>
          </a:stretch>
        </p:blipFill>
        <p:spPr>
          <a:xfrm>
            <a:off x="241546" y="1599495"/>
            <a:ext cx="8660908" cy="1533003"/>
          </a:xfrm>
          <a:prstGeom prst="rect">
            <a:avLst/>
          </a:prstGeom>
        </p:spPr>
      </p:pic>
      <p:sp>
        <p:nvSpPr>
          <p:cNvPr id="9" name="TextBox 8">
            <a:extLst>
              <a:ext uri="{FF2B5EF4-FFF2-40B4-BE49-F238E27FC236}">
                <a16:creationId xmlns:a16="http://schemas.microsoft.com/office/drawing/2014/main" id="{6280EF6F-B4D9-EB78-09FF-0B2E4EA8F0AA}"/>
              </a:ext>
            </a:extLst>
          </p:cNvPr>
          <p:cNvSpPr txBox="1"/>
          <p:nvPr/>
        </p:nvSpPr>
        <p:spPr>
          <a:xfrm>
            <a:off x="994071" y="3811936"/>
            <a:ext cx="7278455"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Although not a legal requirement, best practice in EPS is for teams to review Section 504 plans annually, or as needed when there are significant changes or transitions.</a:t>
            </a:r>
          </a:p>
        </p:txBody>
      </p:sp>
    </p:spTree>
    <p:extLst>
      <p:ext uri="{BB962C8B-B14F-4D97-AF65-F5344CB8AC3E}">
        <p14:creationId xmlns:p14="http://schemas.microsoft.com/office/powerpoint/2010/main" val="122476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998FA721-372F-7752-7EA1-EF1CA5D0E0AD}"/>
              </a:ext>
            </a:extLst>
          </p:cNvPr>
          <p:cNvPicPr>
            <a:picLocks noChangeAspect="1"/>
          </p:cNvPicPr>
          <p:nvPr/>
        </p:nvPicPr>
        <p:blipFill>
          <a:blip r:embed="rId3"/>
          <a:stretch>
            <a:fillRect/>
          </a:stretch>
        </p:blipFill>
        <p:spPr>
          <a:xfrm>
            <a:off x="284085" y="1266523"/>
            <a:ext cx="8571681" cy="2504211"/>
          </a:xfrm>
          <a:prstGeom prst="rect">
            <a:avLst/>
          </a:prstGeom>
        </p:spPr>
      </p:pic>
      <p:sp>
        <p:nvSpPr>
          <p:cNvPr id="9" name="TextBox 8">
            <a:extLst>
              <a:ext uri="{FF2B5EF4-FFF2-40B4-BE49-F238E27FC236}">
                <a16:creationId xmlns:a16="http://schemas.microsoft.com/office/drawing/2014/main" id="{E56D970C-4CEB-7D4E-22F6-BCFC72332376}"/>
              </a:ext>
            </a:extLst>
          </p:cNvPr>
          <p:cNvSpPr txBox="1"/>
          <p:nvPr/>
        </p:nvSpPr>
        <p:spPr>
          <a:xfrm>
            <a:off x="930697" y="4151975"/>
            <a:ext cx="7278455" cy="1015663"/>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team must re-evaluate the student at least every 3 years. or more often if deemed appropriate or necessary.</a:t>
            </a:r>
          </a:p>
        </p:txBody>
      </p:sp>
    </p:spTree>
    <p:extLst>
      <p:ext uri="{BB962C8B-B14F-4D97-AF65-F5344CB8AC3E}">
        <p14:creationId xmlns:p14="http://schemas.microsoft.com/office/powerpoint/2010/main" val="406331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STUDENTS NEW TO EPS | EXISTING 504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36B0C8DE-211C-FEF2-93D2-08FBED895718}"/>
              </a:ext>
            </a:extLst>
          </p:cNvPr>
          <p:cNvPicPr>
            <a:picLocks noChangeAspect="1"/>
          </p:cNvPicPr>
          <p:nvPr/>
        </p:nvPicPr>
        <p:blipFill rotWithShape="1">
          <a:blip r:embed="rId3"/>
          <a:srcRect b="92034"/>
          <a:stretch/>
        </p:blipFill>
        <p:spPr>
          <a:xfrm>
            <a:off x="216525" y="1017849"/>
            <a:ext cx="8639241" cy="349231"/>
          </a:xfrm>
          <a:prstGeom prst="rect">
            <a:avLst/>
          </a:prstGeom>
        </p:spPr>
      </p:pic>
      <p:pic>
        <p:nvPicPr>
          <p:cNvPr id="7" name="Picture 6">
            <a:extLst>
              <a:ext uri="{FF2B5EF4-FFF2-40B4-BE49-F238E27FC236}">
                <a16:creationId xmlns:a16="http://schemas.microsoft.com/office/drawing/2014/main" id="{0374AE1F-C606-012E-51F1-E203976075AA}"/>
              </a:ext>
            </a:extLst>
          </p:cNvPr>
          <p:cNvPicPr>
            <a:picLocks noChangeAspect="1"/>
          </p:cNvPicPr>
          <p:nvPr/>
        </p:nvPicPr>
        <p:blipFill>
          <a:blip r:embed="rId4"/>
          <a:stretch>
            <a:fillRect/>
          </a:stretch>
        </p:blipFill>
        <p:spPr>
          <a:xfrm>
            <a:off x="236010" y="1448559"/>
            <a:ext cx="8556375" cy="4517679"/>
          </a:xfrm>
          <a:prstGeom prst="rect">
            <a:avLst/>
          </a:prstGeom>
        </p:spPr>
      </p:pic>
      <p:sp>
        <p:nvSpPr>
          <p:cNvPr id="2" name="Rectangle 1">
            <a:hlinkClick r:id="rId5"/>
            <a:extLst>
              <a:ext uri="{FF2B5EF4-FFF2-40B4-BE49-F238E27FC236}">
                <a16:creationId xmlns:a16="http://schemas.microsoft.com/office/drawing/2014/main" id="{29E44EBF-B6C4-EDD6-F2EB-CE4604D909BF}"/>
              </a:ext>
            </a:extLst>
          </p:cNvPr>
          <p:cNvSpPr/>
          <p:nvPr/>
        </p:nvSpPr>
        <p:spPr>
          <a:xfrm>
            <a:off x="3169317" y="2587213"/>
            <a:ext cx="5170656"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7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DETERMINATION OF ELIGIBILITY | FORM 504-5</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3" name="Picture 12">
            <a:extLst>
              <a:ext uri="{FF2B5EF4-FFF2-40B4-BE49-F238E27FC236}">
                <a16:creationId xmlns:a16="http://schemas.microsoft.com/office/drawing/2014/main" id="{E7BBC6AD-53F1-5F05-ABF2-903AEAE1CAD2}"/>
              </a:ext>
            </a:extLst>
          </p:cNvPr>
          <p:cNvPicPr>
            <a:picLocks noChangeAspect="1"/>
          </p:cNvPicPr>
          <p:nvPr/>
        </p:nvPicPr>
        <p:blipFill>
          <a:blip r:embed="rId3"/>
          <a:stretch>
            <a:fillRect/>
          </a:stretch>
        </p:blipFill>
        <p:spPr>
          <a:xfrm>
            <a:off x="308967" y="923575"/>
            <a:ext cx="8526065" cy="5010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877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INDIVIDUAL 504 PLAN | FORM 504-8</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2D114157-93E9-318C-9A2D-AE09A060BF80}"/>
              </a:ext>
            </a:extLst>
          </p:cNvPr>
          <p:cNvPicPr>
            <a:picLocks noChangeAspect="1"/>
          </p:cNvPicPr>
          <p:nvPr/>
        </p:nvPicPr>
        <p:blipFill>
          <a:blip r:embed="rId3"/>
          <a:stretch>
            <a:fillRect/>
          </a:stretch>
        </p:blipFill>
        <p:spPr>
          <a:xfrm>
            <a:off x="416459" y="865355"/>
            <a:ext cx="8276093" cy="51938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180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3074" name="Picture 2">
            <a:extLst>
              <a:ext uri="{FF2B5EF4-FFF2-40B4-BE49-F238E27FC236}">
                <a16:creationId xmlns:a16="http://schemas.microsoft.com/office/drawing/2014/main" id="{612E4F3C-75D8-4EF4-9FD9-D0FC366F0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5" b="53281"/>
          <a:stretch/>
        </p:blipFill>
        <p:spPr bwMode="auto">
          <a:xfrm>
            <a:off x="358403" y="1531507"/>
            <a:ext cx="8508300" cy="16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DB6AB3-E113-41FD-A0D0-EE0CEBAB44B6}"/>
              </a:ext>
            </a:extLst>
          </p:cNvPr>
          <p:cNvSpPr txBox="1"/>
          <p:nvPr/>
        </p:nvSpPr>
        <p:spPr>
          <a:xfrm>
            <a:off x="470463" y="3496503"/>
            <a:ext cx="82841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eligible, this is considered to be a “Temporary 504 Plan”</a:t>
            </a:r>
          </a:p>
        </p:txBody>
      </p:sp>
      <p:pic>
        <p:nvPicPr>
          <p:cNvPr id="1026" name="Picture 2" descr="KTLA 5 News - Wearing casts around both legs and confined... | Facebook">
            <a:extLst>
              <a:ext uri="{FF2B5EF4-FFF2-40B4-BE49-F238E27FC236}">
                <a16:creationId xmlns:a16="http://schemas.microsoft.com/office/drawing/2014/main" id="{79CA38D6-69A0-0DDB-A72D-5D94F57E2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175" y="423136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0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6" name="TextBox 5">
            <a:extLst>
              <a:ext uri="{FF2B5EF4-FFF2-40B4-BE49-F238E27FC236}">
                <a16:creationId xmlns:a16="http://schemas.microsoft.com/office/drawing/2014/main" id="{E3DB6AB3-E113-41FD-A0D0-EE0CEBAB44B6}"/>
              </a:ext>
            </a:extLst>
          </p:cNvPr>
          <p:cNvSpPr txBox="1"/>
          <p:nvPr/>
        </p:nvSpPr>
        <p:spPr>
          <a:xfrm>
            <a:off x="358402" y="1563720"/>
            <a:ext cx="8508301"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In the section of the Individual 504 Plan (Form 504-8) titled,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93C71"/>
                </a:solidFill>
                <a:effectLst/>
                <a:uLnTx/>
                <a:uFillTx/>
                <a:latin typeface="Arial"/>
                <a:ea typeface="+mn-ea"/>
                <a:cs typeface="+mn-cs"/>
              </a:rPr>
              <a:t> </a:t>
            </a:r>
            <a:br>
              <a:rPr kumimoji="0" lang="en-US" sz="1000" b="1" i="0" u="none" strike="noStrike" kern="1200" cap="none" spc="0" normalizeH="0" baseline="0" noProof="0" dirty="0">
                <a:ln>
                  <a:noFill/>
                </a:ln>
                <a:solidFill>
                  <a:srgbClr val="093C71"/>
                </a:solidFill>
                <a:effectLst/>
                <a:uLnTx/>
                <a:uFillTx/>
                <a:latin typeface="Arial"/>
                <a:ea typeface="+mn-ea"/>
                <a:cs typeface="+mn-cs"/>
              </a:rPr>
            </a:br>
            <a:r>
              <a:rPr kumimoji="0" lang="en-US" sz="1800" b="1" i="1" u="none" strike="noStrike" kern="1200" cap="none" spc="0" normalizeH="0" baseline="0" noProof="0" dirty="0">
                <a:ln>
                  <a:noFill/>
                </a:ln>
                <a:solidFill>
                  <a:srgbClr val="093C71"/>
                </a:solidFill>
                <a:effectLst/>
                <a:uLnTx/>
                <a:uFillTx/>
                <a:latin typeface="Arial"/>
                <a:ea typeface="+mn-ea"/>
                <a:cs typeface="+mn-cs"/>
              </a:rPr>
              <a:t>“</a:t>
            </a:r>
            <a:r>
              <a:rPr kumimoji="0" lang="en-US" sz="1800" b="1" i="1" u="none" strike="noStrike" kern="1200" cap="none" spc="0" normalizeH="0" baseline="0" noProof="0" dirty="0">
                <a:ln>
                  <a:noFill/>
                </a:ln>
                <a:solidFill>
                  <a:prstClr val="black"/>
                </a:solidFill>
                <a:effectLst/>
                <a:uLnTx/>
                <a:uFillTx/>
                <a:latin typeface="Arial"/>
                <a:ea typeface="+mn-ea"/>
                <a:cs typeface="+mn-cs"/>
              </a:rPr>
              <a:t>Describe the related services, aids, accommodations that will be provided</a:t>
            </a:r>
            <a:r>
              <a:rPr kumimoji="0" lang="en-US" sz="1800" b="1" i="1" u="none" strike="noStrike" kern="1200" cap="none" spc="0" normalizeH="0" baseline="0" noProof="0" dirty="0">
                <a:ln>
                  <a:noFill/>
                </a:ln>
                <a:solidFill>
                  <a:srgbClr val="093C71"/>
                </a:solidFill>
                <a:effectLst/>
                <a:uLnTx/>
                <a:uFillTx/>
                <a:latin typeface="Arial"/>
                <a:ea typeface="+mn-ea"/>
                <a:cs typeface="+mn-cs"/>
              </a:rPr>
              <a:t>”</a:t>
            </a:r>
            <a:br>
              <a:rPr kumimoji="0" lang="en-US" sz="2400" b="1" i="0" u="none" strike="noStrike" kern="1200" cap="none" spc="0" normalizeH="0" baseline="0" noProof="0" dirty="0">
                <a:ln>
                  <a:noFill/>
                </a:ln>
                <a:solidFill>
                  <a:srgbClr val="FF6B00"/>
                </a:solidFill>
                <a:effectLst/>
                <a:uLnTx/>
                <a:uFillTx/>
                <a:latin typeface="Arial"/>
                <a:ea typeface="+mn-ea"/>
                <a:cs typeface="+mn-cs"/>
              </a:rPr>
            </a:br>
            <a:endParaRPr kumimoji="0" lang="en-US" sz="800" b="0" i="0" u="none" strike="noStrike" kern="1200" cap="none" spc="0" normalizeH="0" baseline="0" noProof="0" dirty="0">
              <a:ln>
                <a:noFill/>
              </a:ln>
              <a:solidFill>
                <a:srgbClr val="FF6B00"/>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Indicate that it is a “temporary 504 plan”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Include an anticipated ending date and/or criterion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93C71"/>
                </a:solidFill>
                <a:effectLst/>
                <a:uLnTx/>
                <a:uFillTx/>
                <a:latin typeface="Arial"/>
                <a:ea typeface="+mn-ea"/>
                <a:cs typeface="+mn-cs"/>
              </a:rPr>
              <a:t>For example: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“Because the substantial impact of </a:t>
            </a:r>
            <a:r>
              <a:rPr kumimoji="0" lang="en-US" sz="1800" b="0" i="1" u="none" strike="noStrike" kern="1200" cap="none" spc="0" normalizeH="0" baseline="0" noProof="0" dirty="0" err="1">
                <a:ln>
                  <a:noFill/>
                </a:ln>
                <a:solidFill>
                  <a:srgbClr val="FF6B00"/>
                </a:solidFill>
                <a:effectLst/>
                <a:uLnTx/>
                <a:uFillTx/>
                <a:latin typeface="Arial"/>
                <a:ea typeface="+mn-ea"/>
                <a:cs typeface="+mn-cs"/>
              </a:rPr>
              <a:t>Daijin’s</a:t>
            </a:r>
            <a:r>
              <a:rPr kumimoji="0" lang="en-US" sz="1800" b="0" i="0" u="none" strike="noStrike" kern="1200" cap="none" spc="0" normalizeH="0" baseline="0" noProof="0" dirty="0">
                <a:ln>
                  <a:noFill/>
                </a:ln>
                <a:solidFill>
                  <a:prstClr val="black"/>
                </a:solidFill>
                <a:effectLst/>
                <a:uLnTx/>
                <a:uFillTx/>
                <a:latin typeface="Arial"/>
                <a:ea typeface="+mn-ea"/>
                <a:cs typeface="+mn-cs"/>
              </a:rPr>
              <a:t> impairment is anticipated to be transitory (less than 6 months), this 504 plan is temporary. The accommodation(s) will be in place </a:t>
            </a:r>
            <a:r>
              <a:rPr kumimoji="0" lang="en-US" sz="1800" b="0" i="1" u="none" strike="noStrike" kern="1200" cap="none" spc="0" normalizeH="0" baseline="0" noProof="0" dirty="0">
                <a:ln>
                  <a:noFill/>
                </a:ln>
                <a:solidFill>
                  <a:srgbClr val="FF6B00"/>
                </a:solidFill>
                <a:effectLst/>
                <a:uLnTx/>
                <a:uFillTx/>
                <a:latin typeface="Arial"/>
                <a:ea typeface="+mn-ea"/>
                <a:cs typeface="+mn-cs"/>
              </a:rPr>
              <a:t>through February 2</a:t>
            </a:r>
            <a:r>
              <a:rPr kumimoji="0" lang="en-US" sz="1800" b="0" i="1" u="none" strike="noStrike" kern="1200" cap="none" spc="0" normalizeH="0" baseline="0" noProof="0">
                <a:ln>
                  <a:noFill/>
                </a:ln>
                <a:solidFill>
                  <a:srgbClr val="FF6B00"/>
                </a:solidFill>
                <a:effectLst/>
                <a:uLnTx/>
                <a:uFillTx/>
                <a:latin typeface="Arial"/>
                <a:ea typeface="+mn-ea"/>
                <a:cs typeface="+mn-cs"/>
              </a:rPr>
              <a:t>, 2024, </a:t>
            </a:r>
            <a:r>
              <a:rPr kumimoji="0" lang="en-US" sz="1800" b="0" i="1" u="none" strike="noStrike" kern="1200" cap="none" spc="0" normalizeH="0" baseline="0" noProof="0" dirty="0">
                <a:ln>
                  <a:noFill/>
                </a:ln>
                <a:solidFill>
                  <a:srgbClr val="FF6B00"/>
                </a:solidFill>
                <a:effectLst/>
                <a:uLnTx/>
                <a:uFillTx/>
                <a:latin typeface="Arial"/>
                <a:ea typeface="+mn-ea"/>
                <a:cs typeface="+mn-cs"/>
              </a:rPr>
              <a:t>or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a:ln>
                  <a:noFill/>
                </a:ln>
                <a:solidFill>
                  <a:srgbClr val="FF6B00"/>
                </a:solidFill>
                <a:effectLst/>
                <a:uLnTx/>
                <a:uFillTx/>
                <a:latin typeface="Arial"/>
                <a:ea typeface="+mn-ea"/>
                <a:cs typeface="+mn-cs"/>
              </a:rPr>
              <a:t>until Daijin is able to walk up/downstairs without assistance</a:t>
            </a:r>
            <a:r>
              <a:rPr kumimoji="0" lang="en-US" sz="1800" b="0" i="0" u="none" strike="noStrike" kern="1200" cap="none" spc="0" normalizeH="0" baseline="0" noProof="0" dirty="0">
                <a:ln>
                  <a:noFill/>
                </a:ln>
                <a:solidFill>
                  <a:prstClr val="black"/>
                </a:solidFill>
                <a:effectLst/>
                <a:uLnTx/>
                <a:uFillTx/>
                <a:latin typeface="Arial"/>
                <a:ea typeface="+mn-ea"/>
                <a:cs typeface="+mn-cs"/>
              </a:rPr>
              <a:t>.  His status will be reevaluated in advance of this date.”   </a:t>
            </a:r>
          </a:p>
        </p:txBody>
      </p:sp>
    </p:spTree>
    <p:extLst>
      <p:ext uri="{BB962C8B-B14F-4D97-AF65-F5344CB8AC3E}">
        <p14:creationId xmlns:p14="http://schemas.microsoft.com/office/powerpoint/2010/main" val="2314529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TABLE OF CONTENTS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9D3FB7DE-6303-30AD-B17D-B59298008326}"/>
              </a:ext>
            </a:extLst>
          </p:cNvPr>
          <p:cNvSpPr txBox="1"/>
          <p:nvPr/>
        </p:nvSpPr>
        <p:spPr>
          <a:xfrm>
            <a:off x="1332459" y="1026515"/>
            <a:ext cx="7134132" cy="480497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300" b="1" dirty="0">
                <a:solidFill>
                  <a:srgbClr val="093C71"/>
                </a:solidFill>
              </a:rPr>
              <a:t>Required forms within 504 process in EPS</a:t>
            </a:r>
          </a:p>
          <a:p>
            <a:pPr marL="285750" indent="-285750">
              <a:lnSpc>
                <a:spcPct val="150000"/>
              </a:lnSpc>
              <a:buFont typeface="Wingdings" panose="05000000000000000000" pitchFamily="2" charset="2"/>
              <a:buChar char="«"/>
            </a:pPr>
            <a:r>
              <a:rPr lang="en-US" sz="2300" b="1" dirty="0">
                <a:solidFill>
                  <a:srgbClr val="093C71"/>
                </a:solidFill>
              </a:rPr>
              <a:t>504 Plans &amp; Process</a:t>
            </a:r>
          </a:p>
          <a:p>
            <a:pPr marL="742950" lvl="1" indent="-285750">
              <a:lnSpc>
                <a:spcPct val="150000"/>
              </a:lnSpc>
              <a:buFont typeface="Wingdings" panose="05000000000000000000" pitchFamily="2" charset="2"/>
              <a:buChar char="¶"/>
            </a:pPr>
            <a:r>
              <a:rPr lang="en-US" sz="2300" b="1" dirty="0">
                <a:solidFill>
                  <a:srgbClr val="093C71"/>
                </a:solidFill>
              </a:rPr>
              <a:t>Flowcharts</a:t>
            </a:r>
          </a:p>
          <a:p>
            <a:pPr marL="742950" lvl="1" indent="-285750">
              <a:lnSpc>
                <a:spcPct val="150000"/>
              </a:lnSpc>
              <a:buFont typeface="Wingdings" panose="05000000000000000000" pitchFamily="2" charset="2"/>
              <a:buChar char="¶"/>
            </a:pPr>
            <a:r>
              <a:rPr lang="en-US" sz="2300" b="1" dirty="0">
                <a:solidFill>
                  <a:srgbClr val="093C71"/>
                </a:solidFill>
              </a:rPr>
              <a:t>Steps</a:t>
            </a:r>
          </a:p>
          <a:p>
            <a:pPr marL="285750" indent="-285750">
              <a:lnSpc>
                <a:spcPct val="150000"/>
              </a:lnSpc>
              <a:buFont typeface="Wingdings" panose="05000000000000000000" pitchFamily="2" charset="2"/>
              <a:buChar char="«"/>
            </a:pPr>
            <a:r>
              <a:rPr lang="en-US" sz="2300" b="1" dirty="0">
                <a:solidFill>
                  <a:srgbClr val="093C71"/>
                </a:solidFill>
              </a:rPr>
              <a:t>Transitory Impairment (Temporary 504)</a:t>
            </a:r>
          </a:p>
          <a:p>
            <a:pPr marL="285750" indent="-285750">
              <a:lnSpc>
                <a:spcPct val="150000"/>
              </a:lnSpc>
              <a:buFont typeface="Wingdings" panose="05000000000000000000" pitchFamily="2" charset="2"/>
              <a:buChar char="«"/>
            </a:pPr>
            <a:r>
              <a:rPr lang="en-US" sz="2300" b="1" dirty="0">
                <a:solidFill>
                  <a:srgbClr val="093C71"/>
                </a:solidFill>
              </a:rPr>
              <a:t>Manifestation Determination</a:t>
            </a:r>
          </a:p>
          <a:p>
            <a:pPr marL="285750" indent="-285750">
              <a:lnSpc>
                <a:spcPct val="150000"/>
              </a:lnSpc>
              <a:buFont typeface="Wingdings" panose="05000000000000000000" pitchFamily="2" charset="2"/>
              <a:buChar char="«"/>
            </a:pPr>
            <a:r>
              <a:rPr lang="en-US" sz="2300" b="1" dirty="0">
                <a:solidFill>
                  <a:srgbClr val="093C71"/>
                </a:solidFill>
              </a:rPr>
              <a:t>Special Programs | Pro Tips</a:t>
            </a:r>
          </a:p>
          <a:p>
            <a:pPr marL="285750" indent="-285750">
              <a:lnSpc>
                <a:spcPct val="150000"/>
              </a:lnSpc>
              <a:buFont typeface="Wingdings" panose="05000000000000000000" pitchFamily="2" charset="2"/>
              <a:buChar char="«"/>
            </a:pPr>
            <a:r>
              <a:rPr lang="en-US" sz="2300" b="1" dirty="0">
                <a:solidFill>
                  <a:srgbClr val="093C71"/>
                </a:solidFill>
              </a:rPr>
              <a:t>Points of Interest | Self-Assessment</a:t>
            </a:r>
          </a:p>
          <a:p>
            <a:pPr marL="285750" indent="-285750">
              <a:lnSpc>
                <a:spcPct val="150000"/>
              </a:lnSpc>
              <a:buFont typeface="Wingdings" panose="05000000000000000000" pitchFamily="2" charset="2"/>
              <a:buChar char="«"/>
            </a:pPr>
            <a:r>
              <a:rPr lang="en-US" sz="2300" b="1" dirty="0">
                <a:solidFill>
                  <a:srgbClr val="093C71"/>
                </a:solidFill>
              </a:rPr>
              <a:t>Additional Resources</a:t>
            </a:r>
          </a:p>
        </p:txBody>
      </p:sp>
    </p:spTree>
    <p:extLst>
      <p:ext uri="{BB962C8B-B14F-4D97-AF65-F5344CB8AC3E}">
        <p14:creationId xmlns:p14="http://schemas.microsoft.com/office/powerpoint/2010/main" val="369015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Complete and </a:t>
            </a:r>
            <a:r>
              <a:rPr kumimoji="0" lang="en-US" sz="1800" b="0" i="0" u="none" strike="noStrike" kern="1200" cap="none" spc="0" normalizeH="0" baseline="0" noProof="0" dirty="0">
                <a:ln>
                  <a:noFill/>
                </a:ln>
                <a:solidFill>
                  <a:srgbClr val="000000"/>
                </a:solidFill>
                <a:effectLst/>
                <a:uLnTx/>
                <a:uFillTx/>
                <a:latin typeface="Arial"/>
                <a:ea typeface="Georgia" panose="02040502050405020303" pitchFamily="18" charset="0"/>
                <a:cs typeface="Georgia" panose="02040502050405020303" pitchFamily="18" charset="0"/>
              </a:rPr>
              <a:t>finalize</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 the </a:t>
            </a:r>
            <a:r>
              <a:rPr kumimoji="0" lang="en-US" sz="1800" b="1" i="0" u="none" strike="noStrike" kern="1200" cap="none" spc="0" normalizeH="0" baseline="0" noProof="0" dirty="0">
                <a:ln>
                  <a:noFill/>
                </a:ln>
                <a:solidFill>
                  <a:srgbClr val="FF6B00"/>
                </a:solidFill>
                <a:effectLst/>
                <a:uLnTx/>
                <a:uFillTx/>
                <a:latin typeface="Arial"/>
                <a:ea typeface="Georgia" panose="02040502050405020303" pitchFamily="18" charset="0"/>
                <a:cs typeface="Georgia" panose="02040502050405020303" pitchFamily="18" charset="0"/>
              </a:rPr>
              <a:t>Termination of Services</a:t>
            </a:r>
            <a:r>
              <a:rPr kumimoji="0" lang="en-US" sz="1800" b="0" i="0" u="none" strike="noStrike" kern="1200" cap="none" spc="0" normalizeH="0" baseline="0" noProof="0" dirty="0">
                <a:ln>
                  <a:noFill/>
                </a:ln>
                <a:solidFill>
                  <a:srgbClr val="FF6B00"/>
                </a:solidFill>
                <a:effectLst/>
                <a:uLnTx/>
                <a:uFillTx/>
                <a:latin typeface="Arial"/>
                <a:ea typeface="Georgia" panose="02040502050405020303" pitchFamily="18" charset="0"/>
                <a:cs typeface="Georgia" panose="02040502050405020303" pitchFamily="18" charset="0"/>
              </a:rPr>
              <a:t> </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form (504-9)</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Provide a copy to the parent/guardian as well as a copy of </a:t>
            </a:r>
            <a:r>
              <a:rPr kumimoji="0" lang="en-US" sz="1800" b="0" i="0" u="none" strike="noStrike" kern="1200" cap="none" spc="0" normalizeH="0" baseline="0" noProof="0" dirty="0">
                <a:ln>
                  <a:noFill/>
                </a:ln>
                <a:solidFill>
                  <a:srgbClr val="231F20"/>
                </a:solidFill>
                <a:effectLst/>
                <a:uLnTx/>
                <a:uFillTx/>
                <a:latin typeface="Arial"/>
                <a:ea typeface="Georgia" panose="02040502050405020303" pitchFamily="18" charset="0"/>
                <a:cs typeface="Georgia" panose="02040502050405020303" pitchFamily="18" charset="0"/>
              </a:rPr>
              <a:t>the</a:t>
            </a:r>
            <a:r>
              <a:rPr kumimoji="0" lang="en-US" sz="1800" b="0" i="0" u="none" strike="noStrike" kern="1200" cap="none" spc="50" normalizeH="0" baseline="0" noProof="0" dirty="0">
                <a:ln>
                  <a:noFill/>
                </a:ln>
                <a:solidFill>
                  <a:srgbClr val="231F20"/>
                </a:solidFill>
                <a:effectLst/>
                <a:uLnTx/>
                <a:uFillTx/>
                <a:latin typeface="Arial"/>
                <a:ea typeface="Georgia" panose="02040502050405020303" pitchFamily="18" charset="0"/>
                <a:cs typeface="Georgia" panose="02040502050405020303" pitchFamily="18" charset="0"/>
              </a:rPr>
              <a:t> </a:t>
            </a:r>
            <a:r>
              <a:rPr kumimoji="0" lang="en-US" sz="1800" b="0" i="0" u="none" strike="noStrike" kern="1200" cap="none" spc="0" normalizeH="0" baseline="0" noProof="0" dirty="0">
                <a:ln>
                  <a:noFill/>
                </a:ln>
                <a:solidFill>
                  <a:prstClr val="black"/>
                </a:solidFill>
                <a:effectLst/>
                <a:uLnTx/>
                <a:uFillTx/>
                <a:latin typeface="Arial"/>
                <a:ea typeface="Georgia" panose="02040502050405020303" pitchFamily="18" charset="0"/>
                <a:cs typeface="Georgia" panose="02040502050405020303" pitchFamily="18" charset="0"/>
              </a:rPr>
              <a:t>Section 504 Parent/Guardian Rights &amp; Procedural Safeguards.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B7885BD1-8578-6876-A8F8-D87103413ABE}"/>
              </a:ext>
            </a:extLst>
          </p:cNvPr>
          <p:cNvPicPr>
            <a:picLocks noChangeAspect="1"/>
          </p:cNvPicPr>
          <p:nvPr/>
        </p:nvPicPr>
        <p:blipFill>
          <a:blip r:embed="rId3"/>
          <a:stretch>
            <a:fillRect/>
          </a:stretch>
        </p:blipFill>
        <p:spPr>
          <a:xfrm>
            <a:off x="378128" y="2569444"/>
            <a:ext cx="8383593" cy="328334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426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6D9E0115-C8FE-8A6D-700E-23C3C4E08F1F}"/>
              </a:ext>
            </a:extLst>
          </p:cNvPr>
          <p:cNvPicPr>
            <a:picLocks noChangeAspect="1"/>
          </p:cNvPicPr>
          <p:nvPr/>
        </p:nvPicPr>
        <p:blipFill>
          <a:blip r:embed="rId3"/>
          <a:stretch>
            <a:fillRect/>
          </a:stretch>
        </p:blipFill>
        <p:spPr>
          <a:xfrm>
            <a:off x="528428" y="1851772"/>
            <a:ext cx="8037751" cy="362967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1803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yriad Pro"/>
                <a:ea typeface="+mn-ea"/>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033123"/>
            <a:ext cx="82841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93C71"/>
                </a:solidFill>
                <a:effectLst/>
                <a:uLnTx/>
                <a:uFillTx/>
                <a:latin typeface="Arial"/>
                <a:ea typeface="+mn-ea"/>
                <a:cs typeface="+mn-cs"/>
              </a:rPr>
              <a:t>When the temporary 504 is no longer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68065E9-364F-3C3D-B1EF-0CADC3E09E7C}"/>
              </a:ext>
            </a:extLst>
          </p:cNvPr>
          <p:cNvPicPr>
            <a:picLocks noChangeAspect="1"/>
          </p:cNvPicPr>
          <p:nvPr/>
        </p:nvPicPr>
        <p:blipFill rotWithShape="1">
          <a:blip r:embed="rId3"/>
          <a:srcRect b="7592"/>
          <a:stretch/>
        </p:blipFill>
        <p:spPr>
          <a:xfrm>
            <a:off x="952057" y="1470841"/>
            <a:ext cx="7235735" cy="454971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088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2" name="TextBox 1">
            <a:hlinkClick r:id="rId3"/>
            <a:extLst>
              <a:ext uri="{FF2B5EF4-FFF2-40B4-BE49-F238E27FC236}">
                <a16:creationId xmlns:a16="http://schemas.microsoft.com/office/drawing/2014/main" id="{8EBDF49F-EFAD-27CD-B3A0-F1ECEDBFDE64}"/>
              </a:ext>
            </a:extLst>
          </p:cNvPr>
          <p:cNvSpPr txBox="1"/>
          <p:nvPr/>
        </p:nvSpPr>
        <p:spPr>
          <a:xfrm>
            <a:off x="6352153" y="3155040"/>
            <a:ext cx="1836123" cy="1169551"/>
          </a:xfrm>
          <a:prstGeom prst="rect">
            <a:avLst/>
          </a:prstGeom>
          <a:noFill/>
        </p:spPr>
        <p:txBody>
          <a:bodyPr wrap="square">
            <a:spAutoFit/>
          </a:bodyPr>
          <a:lstStyle/>
          <a:p>
            <a:pPr algn="ctr"/>
            <a:r>
              <a:rPr lang="en-US" sz="1400" dirty="0">
                <a:solidFill>
                  <a:srgbClr val="0000FF"/>
                </a:solidFill>
                <a:hlinkClick r:id="rId4"/>
              </a:rPr>
              <a:t>Click here for a PDF of the Substantial Impairment Determination Graphic</a:t>
            </a:r>
            <a:endParaRPr lang="en-US" sz="1400" dirty="0">
              <a:solidFill>
                <a:srgbClr val="0000FF"/>
              </a:solidFill>
            </a:endParaRPr>
          </a:p>
        </p:txBody>
      </p:sp>
      <p:pic>
        <p:nvPicPr>
          <p:cNvPr id="9" name="Picture 8">
            <a:extLst>
              <a:ext uri="{FF2B5EF4-FFF2-40B4-BE49-F238E27FC236}">
                <a16:creationId xmlns:a16="http://schemas.microsoft.com/office/drawing/2014/main" id="{B976B0BD-9F6C-483E-E575-BE71DBD7FC0B}"/>
              </a:ext>
            </a:extLst>
          </p:cNvPr>
          <p:cNvPicPr>
            <a:picLocks noChangeAspect="1"/>
          </p:cNvPicPr>
          <p:nvPr/>
        </p:nvPicPr>
        <p:blipFill>
          <a:blip r:embed="rId5"/>
          <a:stretch>
            <a:fillRect/>
          </a:stretch>
        </p:blipFill>
        <p:spPr>
          <a:xfrm>
            <a:off x="1018111" y="913262"/>
            <a:ext cx="4829766" cy="58487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988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5F7E3DA-D282-57C9-1334-4BD9C625689D}"/>
              </a:ext>
            </a:extLst>
          </p:cNvPr>
          <p:cNvPicPr>
            <a:picLocks noChangeAspect="1"/>
          </p:cNvPicPr>
          <p:nvPr/>
        </p:nvPicPr>
        <p:blipFill>
          <a:blip r:embed="rId3"/>
          <a:stretch>
            <a:fillRect/>
          </a:stretch>
        </p:blipFill>
        <p:spPr>
          <a:xfrm>
            <a:off x="284085" y="1938236"/>
            <a:ext cx="8548263" cy="35666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631E10A-8ECC-58FF-EF12-46AB0F7842CB}"/>
              </a:ext>
            </a:extLst>
          </p:cNvPr>
          <p:cNvSpPr txBox="1"/>
          <p:nvPr/>
        </p:nvSpPr>
        <p:spPr>
          <a:xfrm>
            <a:off x="427835" y="1141275"/>
            <a:ext cx="8284180" cy="523220"/>
          </a:xfrm>
          <a:prstGeom prst="rect">
            <a:avLst/>
          </a:prstGeom>
          <a:noFill/>
        </p:spPr>
        <p:txBody>
          <a:bodyPr wrap="square" rtlCol="0">
            <a:spAutoFit/>
          </a:bodyPr>
          <a:lstStyle/>
          <a:p>
            <a:r>
              <a:rPr lang="en-US" sz="2000" b="1" dirty="0">
                <a:solidFill>
                  <a:srgbClr val="093C71"/>
                </a:solidFill>
              </a:rPr>
              <a:t>You can add a bookmark to frequently accessed forms</a:t>
            </a:r>
            <a:endParaRPr lang="en-US" sz="800" dirty="0"/>
          </a:p>
          <a:p>
            <a:endParaRPr lang="en-US" sz="800" dirty="0"/>
          </a:p>
        </p:txBody>
      </p:sp>
    </p:spTree>
    <p:extLst>
      <p:ext uri="{BB962C8B-B14F-4D97-AF65-F5344CB8AC3E}">
        <p14:creationId xmlns:p14="http://schemas.microsoft.com/office/powerpoint/2010/main" val="502659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8929E00E-95B2-9D88-5766-3EEB3B58C743}"/>
              </a:ext>
            </a:extLst>
          </p:cNvPr>
          <p:cNvPicPr>
            <a:picLocks noChangeAspect="1"/>
          </p:cNvPicPr>
          <p:nvPr/>
        </p:nvPicPr>
        <p:blipFill rotWithShape="1">
          <a:blip r:embed="rId3"/>
          <a:srcRect b="14388"/>
          <a:stretch/>
        </p:blipFill>
        <p:spPr>
          <a:xfrm>
            <a:off x="1199536" y="1862252"/>
            <a:ext cx="6578049" cy="3978110"/>
          </a:xfrm>
          <a:prstGeom prst="rect">
            <a:avLst/>
          </a:prstGeom>
        </p:spPr>
      </p:pic>
      <p:sp>
        <p:nvSpPr>
          <p:cNvPr id="8" name="TextBox 7">
            <a:extLst>
              <a:ext uri="{FF2B5EF4-FFF2-40B4-BE49-F238E27FC236}">
                <a16:creationId xmlns:a16="http://schemas.microsoft.com/office/drawing/2014/main" id="{A5F56E42-E27D-8DF4-552B-729EB6563510}"/>
              </a:ext>
            </a:extLst>
          </p:cNvPr>
          <p:cNvSpPr txBox="1"/>
          <p:nvPr/>
        </p:nvSpPr>
        <p:spPr>
          <a:xfrm>
            <a:off x="355960" y="1284422"/>
            <a:ext cx="8427930" cy="523220"/>
          </a:xfrm>
          <a:prstGeom prst="rect">
            <a:avLst/>
          </a:prstGeom>
          <a:noFill/>
        </p:spPr>
        <p:txBody>
          <a:bodyPr wrap="square" rtlCol="0">
            <a:spAutoFit/>
          </a:bodyPr>
          <a:lstStyle/>
          <a:p>
            <a:r>
              <a:rPr lang="en-US" sz="2000" b="1" dirty="0">
                <a:solidFill>
                  <a:srgbClr val="093C71"/>
                </a:solidFill>
              </a:rPr>
              <a:t>You can use a descriptive title if helpful (otherwise use your initials)</a:t>
            </a:r>
            <a:endParaRPr lang="en-US" sz="800" dirty="0"/>
          </a:p>
          <a:p>
            <a:endParaRPr lang="en-US" sz="800" dirty="0"/>
          </a:p>
        </p:txBody>
      </p:sp>
    </p:spTree>
    <p:extLst>
      <p:ext uri="{BB962C8B-B14F-4D97-AF65-F5344CB8AC3E}">
        <p14:creationId xmlns:p14="http://schemas.microsoft.com/office/powerpoint/2010/main" val="769935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3E22E1B-1AAC-91C6-767C-F3F7B8827923}"/>
              </a:ext>
            </a:extLst>
          </p:cNvPr>
          <p:cNvPicPr>
            <a:picLocks noChangeAspect="1"/>
          </p:cNvPicPr>
          <p:nvPr/>
        </p:nvPicPr>
        <p:blipFill>
          <a:blip r:embed="rId3"/>
          <a:stretch>
            <a:fillRect/>
          </a:stretch>
        </p:blipFill>
        <p:spPr>
          <a:xfrm>
            <a:off x="499411" y="2543038"/>
            <a:ext cx="8292974" cy="293869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E48F596-6E76-6931-DC74-A2EE662D733B}"/>
              </a:ext>
            </a:extLst>
          </p:cNvPr>
          <p:cNvSpPr txBox="1"/>
          <p:nvPr/>
        </p:nvSpPr>
        <p:spPr>
          <a:xfrm>
            <a:off x="427835" y="1182651"/>
            <a:ext cx="8284180" cy="1200329"/>
          </a:xfrm>
          <a:prstGeom prst="rect">
            <a:avLst/>
          </a:prstGeom>
          <a:noFill/>
        </p:spPr>
        <p:txBody>
          <a:bodyPr wrap="square" rtlCol="0">
            <a:spAutoFit/>
          </a:bodyPr>
          <a:lstStyle/>
          <a:p>
            <a:r>
              <a:rPr lang="en-US" sz="2000" b="1" dirty="0">
                <a:solidFill>
                  <a:srgbClr val="093C71"/>
                </a:solidFill>
              </a:rPr>
              <a:t>When the 504-8 is set to “final” </a:t>
            </a:r>
          </a:p>
          <a:p>
            <a:pPr marL="285750" indent="-285750">
              <a:buFont typeface="Arial" panose="020B0604020202020204" pitchFamily="34" charset="0"/>
              <a:buChar char="•"/>
            </a:pPr>
            <a:r>
              <a:rPr lang="en-US" dirty="0"/>
              <a:t>The plan will appear in TAC and eSchool</a:t>
            </a:r>
          </a:p>
          <a:p>
            <a:pPr marL="285750" indent="-285750">
              <a:buFont typeface="Arial" panose="020B0604020202020204" pitchFamily="34" charset="0"/>
              <a:buChar char="•"/>
            </a:pPr>
            <a:r>
              <a:rPr lang="en-US" dirty="0"/>
              <a:t>It can be pulled and uploaded into TIDE (for testing accommodations)</a:t>
            </a:r>
          </a:p>
          <a:p>
            <a:endParaRPr lang="en-US" sz="800" dirty="0"/>
          </a:p>
          <a:p>
            <a:endParaRPr lang="en-US" sz="800" dirty="0"/>
          </a:p>
        </p:txBody>
      </p:sp>
    </p:spTree>
    <p:extLst>
      <p:ext uri="{BB962C8B-B14F-4D97-AF65-F5344CB8AC3E}">
        <p14:creationId xmlns:p14="http://schemas.microsoft.com/office/powerpoint/2010/main" val="571033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70AD6101-40CD-83F6-85E2-18A0CB7DDB7E}"/>
              </a:ext>
            </a:extLst>
          </p:cNvPr>
          <p:cNvPicPr>
            <a:picLocks noChangeAspect="1"/>
          </p:cNvPicPr>
          <p:nvPr/>
        </p:nvPicPr>
        <p:blipFill rotWithShape="1">
          <a:blip r:embed="rId3"/>
          <a:srcRect b="7949"/>
          <a:stretch/>
        </p:blipFill>
        <p:spPr>
          <a:xfrm>
            <a:off x="589819" y="3030593"/>
            <a:ext cx="7964362" cy="273241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2ED2CBD-5336-3E1E-D8A2-C82CED066FEC}"/>
              </a:ext>
            </a:extLst>
          </p:cNvPr>
          <p:cNvSpPr txBox="1"/>
          <p:nvPr/>
        </p:nvSpPr>
        <p:spPr>
          <a:xfrm>
            <a:off x="355960" y="1094993"/>
            <a:ext cx="8427930" cy="1708160"/>
          </a:xfrm>
          <a:prstGeom prst="rect">
            <a:avLst/>
          </a:prstGeom>
          <a:noFill/>
        </p:spPr>
        <p:txBody>
          <a:bodyPr wrap="square" rtlCol="0">
            <a:spAutoFit/>
          </a:bodyPr>
          <a:lstStyle/>
          <a:p>
            <a:r>
              <a:rPr lang="en-US" sz="2000" b="1" dirty="0">
                <a:solidFill>
                  <a:srgbClr val="093C71"/>
                </a:solidFill>
              </a:rPr>
              <a:t>In the Assessment/Testing Section you must choose from the preloaded SBA accommodations in order for the accommodation to be pulled into TIDE</a:t>
            </a:r>
            <a:br>
              <a:rPr lang="en-US" sz="2000" b="1" dirty="0">
                <a:solidFill>
                  <a:srgbClr val="093C71"/>
                </a:solidFill>
              </a:rPr>
            </a:br>
            <a:endParaRPr lang="en-US" sz="600" b="1" dirty="0">
              <a:solidFill>
                <a:srgbClr val="093C71"/>
              </a:solidFill>
            </a:endParaRPr>
          </a:p>
          <a:p>
            <a:pPr marL="342900" indent="-342900">
              <a:buFont typeface="Arial" panose="020B0604020202020204" pitchFamily="34" charset="0"/>
              <a:buChar char="•"/>
            </a:pPr>
            <a:r>
              <a:rPr lang="en-US" dirty="0">
                <a:solidFill>
                  <a:srgbClr val="093C71"/>
                </a:solidFill>
              </a:rPr>
              <a:t>Custom-worded testing accommodations will not be uploaded to the state database</a:t>
            </a:r>
            <a:endParaRPr lang="en-US" sz="700" dirty="0"/>
          </a:p>
        </p:txBody>
      </p:sp>
    </p:spTree>
    <p:extLst>
      <p:ext uri="{BB962C8B-B14F-4D97-AF65-F5344CB8AC3E}">
        <p14:creationId xmlns:p14="http://schemas.microsoft.com/office/powerpoint/2010/main" val="97388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78D5D158-C45B-7A94-9E34-4C28AF912345}"/>
              </a:ext>
            </a:extLst>
          </p:cNvPr>
          <p:cNvPicPr>
            <a:picLocks noChangeAspect="1"/>
          </p:cNvPicPr>
          <p:nvPr/>
        </p:nvPicPr>
        <p:blipFill>
          <a:blip r:embed="rId3"/>
          <a:stretch>
            <a:fillRect/>
          </a:stretch>
        </p:blipFill>
        <p:spPr>
          <a:xfrm>
            <a:off x="374278" y="3087401"/>
            <a:ext cx="8391294" cy="213318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5BB8D4A-60BB-32E8-FE98-F42BD0C00B79}"/>
              </a:ext>
            </a:extLst>
          </p:cNvPr>
          <p:cNvSpPr txBox="1"/>
          <p:nvPr/>
        </p:nvSpPr>
        <p:spPr>
          <a:xfrm>
            <a:off x="438773" y="1498975"/>
            <a:ext cx="8427930" cy="1015663"/>
          </a:xfrm>
          <a:prstGeom prst="rect">
            <a:avLst/>
          </a:prstGeom>
          <a:noFill/>
        </p:spPr>
        <p:txBody>
          <a:bodyPr wrap="square" rtlCol="0">
            <a:spAutoFit/>
          </a:bodyPr>
          <a:lstStyle/>
          <a:p>
            <a:r>
              <a:rPr lang="en-US" sz="2000" b="1" dirty="0">
                <a:solidFill>
                  <a:srgbClr val="093C71"/>
                </a:solidFill>
              </a:rPr>
              <a:t>Although consent to evaluate is the only required parent/guardian component, parents/guardians must be notified of the 504 placement decisions, accommodations, and plan review</a:t>
            </a:r>
            <a:endParaRPr lang="en-US" sz="600" b="1" dirty="0">
              <a:solidFill>
                <a:srgbClr val="093C71"/>
              </a:solidFill>
            </a:endParaRPr>
          </a:p>
        </p:txBody>
      </p:sp>
    </p:spTree>
    <p:extLst>
      <p:ext uri="{BB962C8B-B14F-4D97-AF65-F5344CB8AC3E}">
        <p14:creationId xmlns:p14="http://schemas.microsoft.com/office/powerpoint/2010/main" val="379914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E631D53-B9C3-6853-7E78-40CDC2B3D1AD}"/>
              </a:ext>
            </a:extLst>
          </p:cNvPr>
          <p:cNvPicPr>
            <a:picLocks noChangeAspect="1"/>
          </p:cNvPicPr>
          <p:nvPr/>
        </p:nvPicPr>
        <p:blipFill rotWithShape="1">
          <a:blip r:embed="rId3"/>
          <a:srcRect b="4111"/>
          <a:stretch/>
        </p:blipFill>
        <p:spPr>
          <a:xfrm>
            <a:off x="1630057" y="1875671"/>
            <a:ext cx="6292750" cy="42498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B38CBB0-9E5E-F652-E6DE-A31B67528C96}"/>
              </a:ext>
            </a:extLst>
          </p:cNvPr>
          <p:cNvSpPr txBox="1"/>
          <p:nvPr/>
        </p:nvSpPr>
        <p:spPr>
          <a:xfrm>
            <a:off x="438773" y="796104"/>
            <a:ext cx="8427930" cy="1015663"/>
          </a:xfrm>
          <a:prstGeom prst="rect">
            <a:avLst/>
          </a:prstGeom>
          <a:noFill/>
        </p:spPr>
        <p:txBody>
          <a:bodyPr wrap="square" rtlCol="0">
            <a:spAutoFit/>
          </a:bodyPr>
          <a:lstStyle/>
          <a:p>
            <a:r>
              <a:rPr lang="en-US" sz="2000" b="1" dirty="0">
                <a:solidFill>
                  <a:srgbClr val="093C71"/>
                </a:solidFill>
              </a:rPr>
              <a:t>For an annual review, you have the option of copying the current finalized 504 plan and making edits as appropriate or indicating no changes are necessary.</a:t>
            </a:r>
            <a:endParaRPr lang="en-US" sz="600" b="1" dirty="0">
              <a:solidFill>
                <a:srgbClr val="093C71"/>
              </a:solidFill>
            </a:endParaRPr>
          </a:p>
        </p:txBody>
      </p:sp>
    </p:spTree>
    <p:extLst>
      <p:ext uri="{BB962C8B-B14F-4D97-AF65-F5344CB8AC3E}">
        <p14:creationId xmlns:p14="http://schemas.microsoft.com/office/powerpoint/2010/main" val="98329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4084" y="1273731"/>
            <a:ext cx="7115831" cy="3587980"/>
          </a:xfrm>
          <a:prstGeom prst="rect">
            <a:avLst/>
          </a:prstGeom>
        </p:spPr>
      </p:pic>
      <p:sp>
        <p:nvSpPr>
          <p:cNvPr id="3" name="TextBox 2">
            <a:extLst>
              <a:ext uri="{FF2B5EF4-FFF2-40B4-BE49-F238E27FC236}">
                <a16:creationId xmlns:a16="http://schemas.microsoft.com/office/drawing/2014/main" id="{83633574-4754-A739-CB61-D314297D2EBF}"/>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4" name="Picture 3" descr="Logo&#10;&#10;Description automatically generated">
            <a:extLst>
              <a:ext uri="{FF2B5EF4-FFF2-40B4-BE49-F238E27FC236}">
                <a16:creationId xmlns:a16="http://schemas.microsoft.com/office/drawing/2014/main" id="{8BB86B72-3057-3428-BCFA-8CBC12302C73}"/>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5" name="Picture 4">
            <a:extLst>
              <a:ext uri="{FF2B5EF4-FFF2-40B4-BE49-F238E27FC236}">
                <a16:creationId xmlns:a16="http://schemas.microsoft.com/office/drawing/2014/main" id="{D00D7C6D-F344-E2C6-DDC3-744DFB396D1D}"/>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9B38CBB0-9E5E-F652-E6DE-A31B67528C96}"/>
              </a:ext>
            </a:extLst>
          </p:cNvPr>
          <p:cNvSpPr txBox="1"/>
          <p:nvPr/>
        </p:nvSpPr>
        <p:spPr>
          <a:xfrm>
            <a:off x="565804" y="1014817"/>
            <a:ext cx="8008241" cy="1015663"/>
          </a:xfrm>
          <a:prstGeom prst="rect">
            <a:avLst/>
          </a:prstGeom>
          <a:noFill/>
        </p:spPr>
        <p:txBody>
          <a:bodyPr wrap="square" rtlCol="0">
            <a:spAutoFit/>
          </a:bodyPr>
          <a:lstStyle/>
          <a:p>
            <a:r>
              <a:rPr lang="en-US" sz="2000" b="1" dirty="0">
                <a:solidFill>
                  <a:srgbClr val="093C71"/>
                </a:solidFill>
              </a:rPr>
              <a:t>From the copied plan, replace the previous implementation date with the date the 504 review was completed, and any/all changes were updated</a:t>
            </a:r>
            <a:endParaRPr lang="en-US" sz="600" b="1" dirty="0">
              <a:solidFill>
                <a:srgbClr val="093C71"/>
              </a:solidFill>
            </a:endParaRPr>
          </a:p>
        </p:txBody>
      </p:sp>
      <p:pic>
        <p:nvPicPr>
          <p:cNvPr id="7" name="Picture 6">
            <a:extLst>
              <a:ext uri="{FF2B5EF4-FFF2-40B4-BE49-F238E27FC236}">
                <a16:creationId xmlns:a16="http://schemas.microsoft.com/office/drawing/2014/main" id="{9D9186BB-2172-21D2-7F8F-F2BCABA0A571}"/>
              </a:ext>
            </a:extLst>
          </p:cNvPr>
          <p:cNvPicPr>
            <a:picLocks noChangeAspect="1"/>
          </p:cNvPicPr>
          <p:nvPr/>
        </p:nvPicPr>
        <p:blipFill rotWithShape="1">
          <a:blip r:embed="rId3"/>
          <a:srcRect l="13915"/>
          <a:stretch/>
        </p:blipFill>
        <p:spPr>
          <a:xfrm>
            <a:off x="360292" y="2234553"/>
            <a:ext cx="8506411" cy="2917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30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Responsibility to Refer</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569195-50C4-DC3D-F534-202663029F2E}"/>
              </a:ext>
            </a:extLst>
          </p:cNvPr>
          <p:cNvPicPr>
            <a:picLocks noChangeAspect="1"/>
          </p:cNvPicPr>
          <p:nvPr/>
        </p:nvPicPr>
        <p:blipFill rotWithShape="1">
          <a:blip r:embed="rId3"/>
          <a:srcRect t="73157"/>
          <a:stretch/>
        </p:blipFill>
        <p:spPr>
          <a:xfrm>
            <a:off x="620730" y="3015413"/>
            <a:ext cx="7898388" cy="1402677"/>
          </a:xfrm>
          <a:prstGeom prst="rect">
            <a:avLst/>
          </a:prstGeom>
        </p:spPr>
      </p:pic>
      <p:pic>
        <p:nvPicPr>
          <p:cNvPr id="9" name="Picture 8">
            <a:extLst>
              <a:ext uri="{FF2B5EF4-FFF2-40B4-BE49-F238E27FC236}">
                <a16:creationId xmlns:a16="http://schemas.microsoft.com/office/drawing/2014/main" id="{308526E3-9D49-B6AD-62AA-E25766BF9743}"/>
              </a:ext>
            </a:extLst>
          </p:cNvPr>
          <p:cNvPicPr>
            <a:picLocks noChangeAspect="1"/>
          </p:cNvPicPr>
          <p:nvPr/>
        </p:nvPicPr>
        <p:blipFill rotWithShape="1">
          <a:blip r:embed="rId3"/>
          <a:srcRect l="12189" r="12043" b="73157"/>
          <a:stretch/>
        </p:blipFill>
        <p:spPr>
          <a:xfrm>
            <a:off x="1294728" y="1285443"/>
            <a:ext cx="6550393" cy="1535322"/>
          </a:xfrm>
          <a:prstGeom prst="rect">
            <a:avLst/>
          </a:prstGeom>
        </p:spPr>
      </p:pic>
      <p:sp>
        <p:nvSpPr>
          <p:cNvPr id="2" name="Oval 1">
            <a:extLst>
              <a:ext uri="{FF2B5EF4-FFF2-40B4-BE49-F238E27FC236}">
                <a16:creationId xmlns:a16="http://schemas.microsoft.com/office/drawing/2014/main" id="{F6F730C5-6C63-0D5E-1906-9BF9EDC3A7FA}"/>
              </a:ext>
            </a:extLst>
          </p:cNvPr>
          <p:cNvSpPr/>
          <p:nvPr/>
        </p:nvSpPr>
        <p:spPr>
          <a:xfrm>
            <a:off x="4066232" y="28734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Anyone, including a parent or guardian, can refer a student for evaluation. Schools have a special responsibility to make a Section 504 referral for every student they know or suspect has a disability and may need accommodations, aids, or services. </a:t>
            </a:r>
            <a:endParaRPr lang="en-US" sz="1600" dirty="0"/>
          </a:p>
        </p:txBody>
      </p:sp>
    </p:spTree>
    <p:extLst>
      <p:ext uri="{BB962C8B-B14F-4D97-AF65-F5344CB8AC3E}">
        <p14:creationId xmlns:p14="http://schemas.microsoft.com/office/powerpoint/2010/main" val="2090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Consent to Evaluate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 name="Picture 9">
            <a:extLst>
              <a:ext uri="{FF2B5EF4-FFF2-40B4-BE49-F238E27FC236}">
                <a16:creationId xmlns:a16="http://schemas.microsoft.com/office/drawing/2014/main" id="{469E6422-9BAC-A7DE-E462-D372BE28E7DA}"/>
              </a:ext>
            </a:extLst>
          </p:cNvPr>
          <p:cNvPicPr>
            <a:picLocks noChangeAspect="1"/>
          </p:cNvPicPr>
          <p:nvPr/>
        </p:nvPicPr>
        <p:blipFill rotWithShape="1">
          <a:blip r:embed="rId3"/>
          <a:srcRect t="71076"/>
          <a:stretch/>
        </p:blipFill>
        <p:spPr>
          <a:xfrm>
            <a:off x="619874" y="2695860"/>
            <a:ext cx="7900099" cy="1520982"/>
          </a:xfrm>
          <a:prstGeom prst="rect">
            <a:avLst/>
          </a:prstGeom>
        </p:spPr>
      </p:pic>
      <p:pic>
        <p:nvPicPr>
          <p:cNvPr id="11" name="Picture 10">
            <a:extLst>
              <a:ext uri="{FF2B5EF4-FFF2-40B4-BE49-F238E27FC236}">
                <a16:creationId xmlns:a16="http://schemas.microsoft.com/office/drawing/2014/main" id="{993D47B7-7CDB-4BB8-57A3-5B2639A7990C}"/>
              </a:ext>
            </a:extLst>
          </p:cNvPr>
          <p:cNvPicPr>
            <a:picLocks noChangeAspect="1"/>
          </p:cNvPicPr>
          <p:nvPr/>
        </p:nvPicPr>
        <p:blipFill rotWithShape="1">
          <a:blip r:embed="rId3"/>
          <a:srcRect l="12248" r="11956" b="77098"/>
          <a:stretch/>
        </p:blipFill>
        <p:spPr>
          <a:xfrm>
            <a:off x="1610406" y="1289362"/>
            <a:ext cx="5923188" cy="1191290"/>
          </a:xfrm>
          <a:prstGeom prst="rect">
            <a:avLst/>
          </a:prstGeom>
        </p:spPr>
      </p:pic>
      <p:sp>
        <p:nvSpPr>
          <p:cNvPr id="7" name="TextBox 6">
            <a:extLst>
              <a:ext uri="{FF2B5EF4-FFF2-40B4-BE49-F238E27FC236}">
                <a16:creationId xmlns:a16="http://schemas.microsoft.com/office/drawing/2014/main" id="{ABC117CF-0F4F-A67E-C997-433C64D25960}"/>
              </a:ext>
            </a:extLst>
          </p:cNvPr>
          <p:cNvSpPr txBox="1"/>
          <p:nvPr/>
        </p:nvSpPr>
        <p:spPr>
          <a:xfrm>
            <a:off x="1047974" y="4737641"/>
            <a:ext cx="7043900" cy="830997"/>
          </a:xfrm>
          <a:prstGeom prst="rect">
            <a:avLst/>
          </a:prstGeom>
          <a:noFill/>
          <a:ln>
            <a:solidFill>
              <a:srgbClr val="093C71"/>
            </a:solidFill>
          </a:ln>
        </p:spPr>
        <p:txBody>
          <a:bodyPr wrap="square" rtlCol="0">
            <a:spAutoFit/>
          </a:bodyPr>
          <a:lstStyle/>
          <a:p>
            <a:r>
              <a:rPr lang="en-US" sz="1600" b="0" i="0" u="none" strike="noStrike" baseline="0" dirty="0"/>
              <a:t>The school must have </a:t>
            </a:r>
            <a:r>
              <a:rPr lang="en-US" sz="1600" b="1" i="0" u="none" strike="noStrike" baseline="0" dirty="0"/>
              <a:t>consent from a parent or guardian </a:t>
            </a:r>
            <a:r>
              <a:rPr lang="en-US" sz="1600" b="0" i="0" u="none" strike="noStrike" baseline="0" dirty="0"/>
              <a:t>before the evaluation begins. Without consent, a 504 team cannot evaluate a student or continue the 504 process. </a:t>
            </a:r>
            <a:endParaRPr lang="en-US" sz="1600" dirty="0"/>
          </a:p>
        </p:txBody>
      </p:sp>
      <p:sp>
        <p:nvSpPr>
          <p:cNvPr id="8" name="Oval 7">
            <a:extLst>
              <a:ext uri="{FF2B5EF4-FFF2-40B4-BE49-F238E27FC236}">
                <a16:creationId xmlns:a16="http://schemas.microsoft.com/office/drawing/2014/main" id="{06434813-4E12-3DCB-761E-2E2025BC7EFC}"/>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Doctor’s Notes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3"/>
          <a:srcRect t="73485"/>
          <a:stretch/>
        </p:blipFill>
        <p:spPr>
          <a:xfrm>
            <a:off x="519584" y="2222620"/>
            <a:ext cx="8104832" cy="1430448"/>
          </a:xfrm>
          <a:prstGeom prst="rect">
            <a:avLst/>
          </a:prstGeom>
        </p:spPr>
      </p:pic>
      <p:pic>
        <p:nvPicPr>
          <p:cNvPr id="9" name="Picture 8">
            <a:extLst>
              <a:ext uri="{FF2B5EF4-FFF2-40B4-BE49-F238E27FC236}">
                <a16:creationId xmlns:a16="http://schemas.microsoft.com/office/drawing/2014/main" id="{5A0DDA26-1054-726B-5E07-AA91E4FBC8EB}"/>
              </a:ext>
            </a:extLst>
          </p:cNvPr>
          <p:cNvPicPr>
            <a:picLocks noChangeAspect="1"/>
          </p:cNvPicPr>
          <p:nvPr/>
        </p:nvPicPr>
        <p:blipFill rotWithShape="1">
          <a:blip r:embed="rId3"/>
          <a:srcRect l="11956" r="11810" b="75128"/>
          <a:stretch/>
        </p:blipFill>
        <p:spPr>
          <a:xfrm>
            <a:off x="2099102" y="979714"/>
            <a:ext cx="5151828" cy="1118864"/>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284085" y="2727201"/>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F4D59C-8C0A-0A4F-0C4B-355492A3509C}"/>
              </a:ext>
            </a:extLst>
          </p:cNvPr>
          <p:cNvPicPr>
            <a:picLocks noChangeAspect="1"/>
          </p:cNvPicPr>
          <p:nvPr/>
        </p:nvPicPr>
        <p:blipFill>
          <a:blip r:embed="rId4"/>
          <a:stretch>
            <a:fillRect/>
          </a:stretch>
        </p:blipFill>
        <p:spPr>
          <a:xfrm>
            <a:off x="1350327" y="4174231"/>
            <a:ext cx="6649378" cy="1781424"/>
          </a:xfrm>
          <a:prstGeom prst="rect">
            <a:avLst/>
          </a:prstGeom>
          <a:ln w="22225" cap="sq">
            <a:solidFill>
              <a:srgbClr val="093C7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3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ADHD</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52A41CC-1F4E-64A2-9F8A-457D5DBCB616}"/>
              </a:ext>
            </a:extLst>
          </p:cNvPr>
          <p:cNvPicPr>
            <a:picLocks noChangeAspect="1"/>
          </p:cNvPicPr>
          <p:nvPr/>
        </p:nvPicPr>
        <p:blipFill rotWithShape="1">
          <a:blip r:embed="rId3"/>
          <a:srcRect t="71564"/>
          <a:stretch/>
        </p:blipFill>
        <p:spPr>
          <a:xfrm>
            <a:off x="372317" y="2210174"/>
            <a:ext cx="8427135" cy="1593866"/>
          </a:xfrm>
          <a:prstGeom prst="rect">
            <a:avLst/>
          </a:prstGeom>
        </p:spPr>
      </p:pic>
      <p:pic>
        <p:nvPicPr>
          <p:cNvPr id="9" name="Picture 8">
            <a:extLst>
              <a:ext uri="{FF2B5EF4-FFF2-40B4-BE49-F238E27FC236}">
                <a16:creationId xmlns:a16="http://schemas.microsoft.com/office/drawing/2014/main" id="{15014641-437C-17A7-2476-122F76C90132}"/>
              </a:ext>
            </a:extLst>
          </p:cNvPr>
          <p:cNvPicPr>
            <a:picLocks noChangeAspect="1"/>
          </p:cNvPicPr>
          <p:nvPr/>
        </p:nvPicPr>
        <p:blipFill rotWithShape="1">
          <a:blip r:embed="rId3"/>
          <a:srcRect l="12044" r="12190" b="75186"/>
          <a:stretch/>
        </p:blipFill>
        <p:spPr>
          <a:xfrm>
            <a:off x="1797098" y="908324"/>
            <a:ext cx="5577574" cy="1215007"/>
          </a:xfrm>
          <a:prstGeom prst="rect">
            <a:avLst/>
          </a:prstGeom>
        </p:spPr>
      </p:pic>
      <p:sp>
        <p:nvSpPr>
          <p:cNvPr id="2" name="Oval 1">
            <a:extLst>
              <a:ext uri="{FF2B5EF4-FFF2-40B4-BE49-F238E27FC236}">
                <a16:creationId xmlns:a16="http://schemas.microsoft.com/office/drawing/2014/main" id="{21243FA0-586F-114D-77A7-87DB04DDA66D}"/>
              </a:ext>
            </a:extLst>
          </p:cNvPr>
          <p:cNvSpPr/>
          <p:nvPr/>
        </p:nvSpPr>
        <p:spPr>
          <a:xfrm>
            <a:off x="4049095" y="2163843"/>
            <a:ext cx="499175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69FFB-2092-A785-8833-8B5A39C07570}"/>
              </a:ext>
            </a:extLst>
          </p:cNvPr>
          <p:cNvSpPr txBox="1"/>
          <p:nvPr/>
        </p:nvSpPr>
        <p:spPr>
          <a:xfrm>
            <a:off x="435699" y="4004773"/>
            <a:ext cx="8420067" cy="2062103"/>
          </a:xfrm>
          <a:prstGeom prst="rect">
            <a:avLst/>
          </a:prstGeom>
          <a:noFill/>
          <a:ln>
            <a:solidFill>
              <a:srgbClr val="093C71"/>
            </a:solidFill>
          </a:ln>
        </p:spPr>
        <p:txBody>
          <a:bodyPr wrap="square" rtlCol="0">
            <a:spAutoFit/>
          </a:bodyPr>
          <a:lstStyle/>
          <a:p>
            <a:r>
              <a:rPr lang="en-US" sz="1600" dirty="0"/>
              <a:t>Remember, s</a:t>
            </a:r>
            <a:r>
              <a:rPr lang="en-US" sz="1600" b="0" i="0" u="none" strike="noStrike" baseline="0" dirty="0"/>
              <a:t>tudents who are entitled to a 504 plan </a:t>
            </a:r>
            <a:r>
              <a:rPr lang="en-US" sz="1600" b="1" i="0" u="none" strike="noStrike" baseline="0" dirty="0"/>
              <a:t>(1) </a:t>
            </a:r>
            <a:r>
              <a:rPr lang="en-US" sz="1600" b="0" i="0" u="none" strike="noStrike" baseline="0" dirty="0"/>
              <a:t>have a physical or mental impairment which substantially limits one or more major life activities, and </a:t>
            </a:r>
            <a:r>
              <a:rPr lang="en-US" sz="1600" b="1" i="0" u="none" strike="noStrike" baseline="0" dirty="0"/>
              <a:t>(2) </a:t>
            </a:r>
            <a:r>
              <a:rPr lang="en-US" sz="1600" b="0" i="0" u="none" strike="noStrike" baseline="0" dirty="0"/>
              <a:t>need accommodations, aids, or services—</a:t>
            </a:r>
            <a:r>
              <a:rPr lang="en-US" sz="1600" b="0" i="1" u="none" strike="noStrike" baseline="0" dirty="0"/>
              <a:t>because of their disability</a:t>
            </a:r>
            <a:r>
              <a:rPr lang="en-US" sz="1600" b="0" i="0" u="none" strike="noStrike" baseline="0" dirty="0"/>
              <a:t>—so they can access and benefit from their education. </a:t>
            </a:r>
          </a:p>
          <a:p>
            <a:endParaRPr lang="en-US" sz="800" dirty="0"/>
          </a:p>
          <a:p>
            <a:r>
              <a:rPr lang="en-US" sz="1600" dirty="0"/>
              <a:t>Since some students with ADHD will not meet the threshold of #1, #2, or both, not ALL will be eligible for a 504 plan.</a:t>
            </a:r>
          </a:p>
          <a:p>
            <a:endParaRPr lang="en-US" sz="800" dirty="0"/>
          </a:p>
          <a:p>
            <a:r>
              <a:rPr lang="en-US" sz="1600" dirty="0">
                <a:hlinkClick r:id="rId4"/>
              </a:rPr>
              <a:t>Resource Guide on Students with ADHD</a:t>
            </a:r>
            <a:endParaRPr lang="en-US" sz="1600" dirty="0"/>
          </a:p>
        </p:txBody>
      </p:sp>
    </p:spTree>
    <p:extLst>
      <p:ext uri="{BB962C8B-B14F-4D97-AF65-F5344CB8AC3E}">
        <p14:creationId xmlns:p14="http://schemas.microsoft.com/office/powerpoint/2010/main" val="3696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Diabetes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9141CFD7-89D9-33C0-A0D9-58909CB7E922}"/>
              </a:ext>
            </a:extLst>
          </p:cNvPr>
          <p:cNvPicPr>
            <a:picLocks noChangeAspect="1"/>
          </p:cNvPicPr>
          <p:nvPr/>
        </p:nvPicPr>
        <p:blipFill rotWithShape="1">
          <a:blip r:embed="rId3"/>
          <a:srcRect l="11869" r="11288" b="75405"/>
          <a:stretch/>
        </p:blipFill>
        <p:spPr>
          <a:xfrm>
            <a:off x="2195770" y="1239801"/>
            <a:ext cx="4780230" cy="1014512"/>
          </a:xfrm>
          <a:prstGeom prst="rect">
            <a:avLst/>
          </a:prstGeom>
        </p:spPr>
      </p:pic>
      <p:pic>
        <p:nvPicPr>
          <p:cNvPr id="2" name="Picture 1">
            <a:extLst>
              <a:ext uri="{FF2B5EF4-FFF2-40B4-BE49-F238E27FC236}">
                <a16:creationId xmlns:a16="http://schemas.microsoft.com/office/drawing/2014/main" id="{ACF72FC8-E432-8F6B-13F8-BC88B2FB22BF}"/>
              </a:ext>
            </a:extLst>
          </p:cNvPr>
          <p:cNvPicPr>
            <a:picLocks noChangeAspect="1"/>
          </p:cNvPicPr>
          <p:nvPr/>
        </p:nvPicPr>
        <p:blipFill rotWithShape="1">
          <a:blip r:embed="rId4"/>
          <a:srcRect t="71564"/>
          <a:stretch/>
        </p:blipFill>
        <p:spPr>
          <a:xfrm>
            <a:off x="372318" y="2483218"/>
            <a:ext cx="8427135" cy="1593866"/>
          </a:xfrm>
          <a:prstGeom prst="rect">
            <a:avLst/>
          </a:prstGeom>
        </p:spPr>
      </p:pic>
      <p:sp>
        <p:nvSpPr>
          <p:cNvPr id="6" name="Oval 5">
            <a:extLst>
              <a:ext uri="{FF2B5EF4-FFF2-40B4-BE49-F238E27FC236}">
                <a16:creationId xmlns:a16="http://schemas.microsoft.com/office/drawing/2014/main" id="{158808DA-A7E8-3EE0-FAB3-F68BA20A42C6}"/>
              </a:ext>
            </a:extLst>
          </p:cNvPr>
          <p:cNvSpPr/>
          <p:nvPr/>
        </p:nvSpPr>
        <p:spPr>
          <a:xfrm>
            <a:off x="153908" y="24368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35DC55-9794-765D-8F29-8A59E204C53D}"/>
              </a:ext>
            </a:extLst>
          </p:cNvPr>
          <p:cNvSpPr txBox="1"/>
          <p:nvPr/>
        </p:nvSpPr>
        <p:spPr>
          <a:xfrm>
            <a:off x="700996" y="4544487"/>
            <a:ext cx="7769778" cy="1354217"/>
          </a:xfrm>
          <a:prstGeom prst="rect">
            <a:avLst/>
          </a:prstGeom>
          <a:noFill/>
          <a:ln>
            <a:solidFill>
              <a:srgbClr val="093C71"/>
            </a:solidFill>
          </a:ln>
        </p:spPr>
        <p:txBody>
          <a:bodyPr wrap="square" rtlCol="0">
            <a:spAutoFit/>
          </a:bodyPr>
          <a:lstStyle/>
          <a:p>
            <a:r>
              <a:rPr lang="en-US" sz="1600" b="0" i="0" dirty="0">
                <a:solidFill>
                  <a:srgbClr val="4D5156"/>
                </a:solidFill>
                <a:effectLst/>
              </a:rPr>
              <a:t>Since 2009, amendments and regulations under the Americans with Disabilities Act make clear that </a:t>
            </a:r>
            <a:r>
              <a:rPr lang="en-US" sz="1600" b="0" i="0" dirty="0">
                <a:solidFill>
                  <a:srgbClr val="040C28"/>
                </a:solidFill>
                <a:effectLst/>
              </a:rPr>
              <a:t>diabetes is a disability</a:t>
            </a:r>
            <a:r>
              <a:rPr lang="en-US" sz="1600" b="0" i="0" dirty="0">
                <a:solidFill>
                  <a:srgbClr val="4D5156"/>
                </a:solidFill>
                <a:effectLst/>
              </a:rPr>
              <a:t> since it substantially limits the function of the endocrine system.</a:t>
            </a:r>
          </a:p>
          <a:p>
            <a:endParaRPr lang="en-US" sz="1600" dirty="0">
              <a:solidFill>
                <a:srgbClr val="4D5156"/>
              </a:solidFill>
            </a:endParaRPr>
          </a:p>
          <a:p>
            <a:r>
              <a:rPr lang="en-US" b="0" i="0" u="none" strike="noStrike" dirty="0">
                <a:solidFill>
                  <a:srgbClr val="0967B6"/>
                </a:solidFill>
                <a:effectLst/>
                <a:hlinkClick r:id="rId5"/>
              </a:rPr>
              <a:t>Guidelines for Care of Students with Diabetes</a:t>
            </a:r>
            <a:endParaRPr lang="en-US" b="0" i="0" dirty="0">
              <a:solidFill>
                <a:srgbClr val="49473B"/>
              </a:solidFill>
              <a:effectLst/>
            </a:endParaRPr>
          </a:p>
        </p:txBody>
      </p:sp>
    </p:spTree>
    <p:extLst>
      <p:ext uri="{BB962C8B-B14F-4D97-AF65-F5344CB8AC3E}">
        <p14:creationId xmlns:p14="http://schemas.microsoft.com/office/powerpoint/2010/main" val="25505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5BDC2-48F7-0264-CBBC-A171A684FBA7}"/>
              </a:ext>
            </a:extLst>
          </p:cNvPr>
          <p:cNvPicPr>
            <a:picLocks noChangeAspect="1"/>
          </p:cNvPicPr>
          <p:nvPr/>
        </p:nvPicPr>
        <p:blipFill rotWithShape="1">
          <a:blip r:embed="rId2"/>
          <a:srcRect t="70495"/>
          <a:stretch/>
        </p:blipFill>
        <p:spPr>
          <a:xfrm>
            <a:off x="490033" y="2887262"/>
            <a:ext cx="8146974" cy="2023450"/>
          </a:xfrm>
          <a:prstGeom prst="rect">
            <a:avLst/>
          </a:prstGeom>
        </p:spPr>
      </p:pic>
      <p:pic>
        <p:nvPicPr>
          <p:cNvPr id="9" name="Picture 8">
            <a:extLst>
              <a:ext uri="{FF2B5EF4-FFF2-40B4-BE49-F238E27FC236}">
                <a16:creationId xmlns:a16="http://schemas.microsoft.com/office/drawing/2014/main" id="{94628298-D608-EAA5-02E1-7A7798A9955B}"/>
              </a:ext>
            </a:extLst>
          </p:cNvPr>
          <p:cNvPicPr>
            <a:picLocks noChangeAspect="1"/>
          </p:cNvPicPr>
          <p:nvPr/>
        </p:nvPicPr>
        <p:blipFill rotWithShape="1">
          <a:blip r:embed="rId2"/>
          <a:srcRect l="8995" r="8995" b="81782"/>
          <a:stretch/>
        </p:blipFill>
        <p:spPr>
          <a:xfrm>
            <a:off x="1410741" y="1375528"/>
            <a:ext cx="6681458" cy="1249378"/>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2" name="Oval 1">
            <a:extLst>
              <a:ext uri="{FF2B5EF4-FFF2-40B4-BE49-F238E27FC236}">
                <a16:creationId xmlns:a16="http://schemas.microsoft.com/office/drawing/2014/main" id="{22334E24-0953-5C46-12F7-A8C65E76F0F3}"/>
              </a:ext>
            </a:extLst>
          </p:cNvPr>
          <p:cNvSpPr/>
          <p:nvPr/>
        </p:nvSpPr>
        <p:spPr>
          <a:xfrm>
            <a:off x="284085" y="2679091"/>
            <a:ext cx="4390931" cy="14998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14500-44F1-574F-1573-57FBC8E8A309}"/>
              </a:ext>
            </a:extLst>
          </p:cNvPr>
          <p:cNvSpPr txBox="1"/>
          <p:nvPr/>
        </p:nvSpPr>
        <p:spPr>
          <a:xfrm>
            <a:off x="4744016" y="5088048"/>
            <a:ext cx="4111750" cy="830997"/>
          </a:xfrm>
          <a:prstGeom prst="rect">
            <a:avLst/>
          </a:prstGeom>
          <a:noFill/>
        </p:spPr>
        <p:txBody>
          <a:bodyPr wrap="square" rtlCol="0">
            <a:spAutoFit/>
          </a:bodyPr>
          <a:lstStyle/>
          <a:p>
            <a:r>
              <a:rPr lang="en-US" sz="1600" i="1" dirty="0"/>
              <a:t>Note: This is one of the </a:t>
            </a:r>
            <a:r>
              <a:rPr lang="en-US" sz="1600" b="1" i="1" dirty="0"/>
              <a:t>purposes</a:t>
            </a:r>
            <a:r>
              <a:rPr lang="en-US" sz="1600" i="1" dirty="0"/>
              <a:t> of the manifestation meeting (which is why it wasn’t the correct answer) </a:t>
            </a:r>
          </a:p>
        </p:txBody>
      </p:sp>
      <p:cxnSp>
        <p:nvCxnSpPr>
          <p:cNvPr id="12" name="Straight Arrow Connector 11">
            <a:extLst>
              <a:ext uri="{FF2B5EF4-FFF2-40B4-BE49-F238E27FC236}">
                <a16:creationId xmlns:a16="http://schemas.microsoft.com/office/drawing/2014/main" id="{4E01B5DE-D47E-D123-A79A-65DBFD062A03}"/>
              </a:ext>
            </a:extLst>
          </p:cNvPr>
          <p:cNvCxnSpPr/>
          <p:nvPr/>
        </p:nvCxnSpPr>
        <p:spPr>
          <a:xfrm flipV="1">
            <a:off x="5631255" y="4684316"/>
            <a:ext cx="144855" cy="434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endParaRPr lang="en-US" sz="2800" b="1" dirty="0">
              <a:solidFill>
                <a:schemeClr val="bg1"/>
              </a:solidFill>
              <a:latin typeface="Myriad Pro"/>
              <a:cs typeface="Myriad Pro"/>
            </a:endParaRPr>
          </a:p>
        </p:txBody>
      </p:sp>
      <p:sp>
        <p:nvSpPr>
          <p:cNvPr id="8" name="TextBox 7">
            <a:extLst>
              <a:ext uri="{FF2B5EF4-FFF2-40B4-BE49-F238E27FC236}">
                <a16:creationId xmlns:a16="http://schemas.microsoft.com/office/drawing/2014/main" id="{DDEF8AB6-710C-EFCE-3C44-8DFEF91F0E4A}"/>
              </a:ext>
            </a:extLst>
          </p:cNvPr>
          <p:cNvSpPr txBox="1"/>
          <p:nvPr/>
        </p:nvSpPr>
        <p:spPr>
          <a:xfrm>
            <a:off x="427834" y="942588"/>
            <a:ext cx="8284180" cy="5201424"/>
          </a:xfrm>
          <a:prstGeom prst="rect">
            <a:avLst/>
          </a:prstGeom>
          <a:noFill/>
        </p:spPr>
        <p:txBody>
          <a:bodyPr wrap="square" rtlCol="0">
            <a:spAutoFit/>
          </a:bodyPr>
          <a:lstStyle/>
          <a:p>
            <a:r>
              <a:rPr lang="en-US" sz="2400" b="1" i="1" dirty="0">
                <a:solidFill>
                  <a:srgbClr val="FF6B00"/>
                </a:solidFill>
              </a:rPr>
              <a:t>Use form 504-10 for manifestation determinations</a:t>
            </a:r>
          </a:p>
          <a:p>
            <a:endParaRPr lang="en-US" sz="2000" b="1" dirty="0">
              <a:solidFill>
                <a:srgbClr val="093C71"/>
              </a:solidFill>
            </a:endParaRPr>
          </a:p>
          <a:p>
            <a:r>
              <a:rPr lang="en-US" sz="2000" b="1" dirty="0">
                <a:solidFill>
                  <a:srgbClr val="093C71"/>
                </a:solidFill>
              </a:rPr>
              <a:t>Long-Term Removals</a:t>
            </a:r>
          </a:p>
          <a:p>
            <a:pPr marL="342900" indent="-342900">
              <a:buFont typeface="Arial" panose="020B0604020202020204" pitchFamily="34" charset="0"/>
              <a:buChar char="•"/>
            </a:pPr>
            <a:r>
              <a:rPr lang="en-US" sz="2000" dirty="0"/>
              <a:t>If the student is being removed 10 or more consecutive days, the school must conduct a manifestation determination.</a:t>
            </a:r>
          </a:p>
          <a:p>
            <a:endParaRPr lang="en-US" sz="2000" b="1" dirty="0">
              <a:solidFill>
                <a:srgbClr val="093C71"/>
              </a:solidFill>
            </a:endParaRPr>
          </a:p>
          <a:p>
            <a:r>
              <a:rPr lang="en-US" sz="2000" b="1" dirty="0">
                <a:solidFill>
                  <a:srgbClr val="093C71"/>
                </a:solidFill>
              </a:rPr>
              <a:t>Short-Term Removals</a:t>
            </a:r>
          </a:p>
          <a:p>
            <a:pPr marL="342900" indent="-342900">
              <a:buFont typeface="Arial" panose="020B0604020202020204" pitchFamily="34" charset="0"/>
              <a:buChar char="•"/>
            </a:pPr>
            <a:r>
              <a:rPr lang="en-US" sz="2000" dirty="0"/>
              <a:t>If the student is removed less than 10 total school days in a school year, no manifestation is required.</a:t>
            </a:r>
            <a:br>
              <a:rPr lang="en-US" sz="2000" dirty="0"/>
            </a:br>
            <a:endParaRPr lang="en-US" sz="2000" dirty="0"/>
          </a:p>
          <a:p>
            <a:pPr marL="342900" indent="-342900">
              <a:buFont typeface="Arial" panose="020B0604020202020204" pitchFamily="34" charset="0"/>
              <a:buChar char="•"/>
            </a:pPr>
            <a:r>
              <a:rPr lang="en-US" sz="2000" dirty="0"/>
              <a:t>If the student is removed for 10 or more total school days in a school year, a manifestation determination may be required. For short-term removals, the school must conduct a manifestation determination when there is a “pattern of exclusion,” considering the length of each removal, the total days removed, and the proximity of removals to one another.</a:t>
            </a:r>
            <a:endParaRPr lang="en-US" sz="800" dirty="0"/>
          </a:p>
          <a:p>
            <a:endParaRPr lang="en-US" sz="800" dirty="0"/>
          </a:p>
        </p:txBody>
      </p:sp>
      <p:sp>
        <p:nvSpPr>
          <p:cNvPr id="9" name="TextBox 8">
            <a:extLst>
              <a:ext uri="{FF2B5EF4-FFF2-40B4-BE49-F238E27FC236}">
                <a16:creationId xmlns:a16="http://schemas.microsoft.com/office/drawing/2014/main" id="{CF2CB2B9-F08C-4705-874B-EE50F4F72F6F}"/>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418002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09814-6243-449A-7552-26BE2221D2E0}"/>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38</a:t>
            </a:fld>
            <a:endParaRPr lang="en-US" dirty="0"/>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524736"/>
            <a:ext cx="8284180" cy="3847207"/>
          </a:xfrm>
          <a:prstGeom prst="rect">
            <a:avLst/>
          </a:prstGeom>
          <a:noFill/>
        </p:spPr>
        <p:txBody>
          <a:bodyPr wrap="square" rtlCol="0">
            <a:spAutoFit/>
          </a:bodyPr>
          <a:lstStyle/>
          <a:p>
            <a:r>
              <a:rPr lang="en-US" sz="2000" b="1" dirty="0">
                <a:solidFill>
                  <a:srgbClr val="093C71"/>
                </a:solidFill>
              </a:rPr>
              <a:t>When conducting a manifestation determination, a Section 504 team must consider:</a:t>
            </a:r>
          </a:p>
          <a:p>
            <a:endParaRPr lang="en-US" sz="2000" b="1" dirty="0">
              <a:solidFill>
                <a:srgbClr val="093C71"/>
              </a:solidFill>
            </a:endParaRPr>
          </a:p>
          <a:p>
            <a:pPr marL="457200" indent="-457200">
              <a:buAutoNum type="arabicPeriod"/>
            </a:pPr>
            <a:r>
              <a:rPr lang="en-US" sz="2000" dirty="0"/>
              <a:t>Was the conduct caused by, or did it have a direct and substantial relationship to, the child’s disability?</a:t>
            </a:r>
            <a:br>
              <a:rPr lang="en-US" sz="2000" dirty="0"/>
            </a:br>
            <a:endParaRPr lang="en-US" sz="2000" dirty="0"/>
          </a:p>
          <a:p>
            <a:pPr marL="457200" indent="-457200">
              <a:buAutoNum type="arabicPeriod"/>
            </a:pPr>
            <a:r>
              <a:rPr lang="en-US" sz="2000" dirty="0"/>
              <a:t>Was the conduct the direct result of the school’s failure to implement the Section 504 plan?</a:t>
            </a:r>
          </a:p>
          <a:p>
            <a:endParaRPr lang="en-US" sz="2000" dirty="0"/>
          </a:p>
          <a:p>
            <a:r>
              <a:rPr lang="en-US" sz="2000" dirty="0"/>
              <a:t>If the answer to </a:t>
            </a:r>
            <a:r>
              <a:rPr lang="en-US" sz="2000" b="1" dirty="0">
                <a:solidFill>
                  <a:srgbClr val="093C71"/>
                </a:solidFill>
              </a:rPr>
              <a:t>either question is </a:t>
            </a:r>
            <a:r>
              <a:rPr lang="en-US" sz="2400" b="1" dirty="0">
                <a:solidFill>
                  <a:srgbClr val="FF6B00"/>
                </a:solidFill>
              </a:rPr>
              <a:t>yes</a:t>
            </a:r>
            <a:r>
              <a:rPr lang="en-US" sz="2000" dirty="0"/>
              <a:t>, the school cannot remove the student for the behavior. Rather, consider revisiting the Section 504 plan and conducting a re-evaluation.</a:t>
            </a:r>
            <a:endParaRPr lang="en-US" sz="800" dirty="0"/>
          </a:p>
        </p:txBody>
      </p:sp>
      <p:sp>
        <p:nvSpPr>
          <p:cNvPr id="6" name="TextBox 5">
            <a:extLst>
              <a:ext uri="{FF2B5EF4-FFF2-40B4-BE49-F238E27FC236}">
                <a16:creationId xmlns:a16="http://schemas.microsoft.com/office/drawing/2014/main" id="{7E49CACE-8430-046C-7568-2BB95792DD6F}"/>
              </a:ext>
            </a:extLst>
          </p:cNvPr>
          <p:cNvSpPr txBox="1"/>
          <p:nvPr/>
        </p:nvSpPr>
        <p:spPr>
          <a:xfrm>
            <a:off x="427835" y="984661"/>
            <a:ext cx="4572000" cy="70788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endParaRPr lang="en-US" sz="2000" dirty="0"/>
          </a:p>
        </p:txBody>
      </p:sp>
      <p:pic>
        <p:nvPicPr>
          <p:cNvPr id="7" name="Picture 6">
            <a:extLst>
              <a:ext uri="{FF2B5EF4-FFF2-40B4-BE49-F238E27FC236}">
                <a16:creationId xmlns:a16="http://schemas.microsoft.com/office/drawing/2014/main" id="{7C8E6AE7-6A4D-3F26-4994-28AEB3DAB3A8}"/>
              </a:ext>
            </a:extLst>
          </p:cNvPr>
          <p:cNvPicPr>
            <a:picLocks noChangeAspect="1"/>
          </p:cNvPicPr>
          <p:nvPr/>
        </p:nvPicPr>
        <p:blipFill rotWithShape="1">
          <a:blip r:embed="rId3"/>
          <a:srcRect l="57889" t="28748" r="-165" b="22955"/>
          <a:stretch/>
        </p:blipFill>
        <p:spPr>
          <a:xfrm>
            <a:off x="7188451" y="5078994"/>
            <a:ext cx="1678252" cy="1077362"/>
          </a:xfrm>
          <a:prstGeom prst="rect">
            <a:avLst/>
          </a:prstGeom>
        </p:spPr>
      </p:pic>
    </p:spTree>
    <p:extLst>
      <p:ext uri="{BB962C8B-B14F-4D97-AF65-F5344CB8AC3E}">
        <p14:creationId xmlns:p14="http://schemas.microsoft.com/office/powerpoint/2010/main" val="41695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F92C3661-E1B0-B391-EA6D-64CC8060FA34}"/>
              </a:ext>
            </a:extLst>
          </p:cNvPr>
          <p:cNvPicPr>
            <a:picLocks noChangeAspect="1"/>
          </p:cNvPicPr>
          <p:nvPr/>
        </p:nvPicPr>
        <p:blipFill rotWithShape="1">
          <a:blip r:embed="rId3"/>
          <a:srcRect t="70906"/>
          <a:stretch/>
        </p:blipFill>
        <p:spPr>
          <a:xfrm>
            <a:off x="666591" y="2834233"/>
            <a:ext cx="7806668" cy="1508386"/>
          </a:xfrm>
          <a:prstGeom prst="rect">
            <a:avLst/>
          </a:prstGeom>
        </p:spPr>
      </p:pic>
      <p:pic>
        <p:nvPicPr>
          <p:cNvPr id="7" name="Picture 6">
            <a:extLst>
              <a:ext uri="{FF2B5EF4-FFF2-40B4-BE49-F238E27FC236}">
                <a16:creationId xmlns:a16="http://schemas.microsoft.com/office/drawing/2014/main" id="{74DB7D99-A32D-5593-8ABC-284B795044D2}"/>
              </a:ext>
            </a:extLst>
          </p:cNvPr>
          <p:cNvPicPr>
            <a:picLocks noChangeAspect="1"/>
          </p:cNvPicPr>
          <p:nvPr/>
        </p:nvPicPr>
        <p:blipFill rotWithShape="1">
          <a:blip r:embed="rId3"/>
          <a:srcRect l="11810" r="11228" b="77380"/>
          <a:stretch/>
        </p:blipFill>
        <p:spPr>
          <a:xfrm>
            <a:off x="1311032" y="1461528"/>
            <a:ext cx="6654588" cy="1298878"/>
          </a:xfrm>
          <a:prstGeom prst="rect">
            <a:avLst/>
          </a:prstGeom>
        </p:spPr>
      </p:pic>
      <p:sp>
        <p:nvSpPr>
          <p:cNvPr id="2" name="Oval 1">
            <a:extLst>
              <a:ext uri="{FF2B5EF4-FFF2-40B4-BE49-F238E27FC236}">
                <a16:creationId xmlns:a16="http://schemas.microsoft.com/office/drawing/2014/main" id="{55866960-C996-4B28-5F3A-82A3278ACD22}"/>
              </a:ext>
            </a:extLst>
          </p:cNvPr>
          <p:cNvSpPr/>
          <p:nvPr/>
        </p:nvSpPr>
        <p:spPr>
          <a:xfrm>
            <a:off x="666591" y="3411189"/>
            <a:ext cx="3738337" cy="118447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59" y="1486988"/>
            <a:ext cx="2938832" cy="3638399"/>
          </a:xfrm>
          <a:prstGeom prst="rect">
            <a:avLst/>
          </a:prstGeom>
        </p:spPr>
      </p:pic>
      <p:sp>
        <p:nvSpPr>
          <p:cNvPr id="4" name="TextBox 3">
            <a:extLst>
              <a:ext uri="{FF2B5EF4-FFF2-40B4-BE49-F238E27FC236}">
                <a16:creationId xmlns:a16="http://schemas.microsoft.com/office/drawing/2014/main" id="{D48229EB-4427-3FFB-2FDE-5067CA13F46D}"/>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5" name="Picture 4" descr="Logo&#10;&#10;Description automatically generated">
            <a:extLst>
              <a:ext uri="{FF2B5EF4-FFF2-40B4-BE49-F238E27FC236}">
                <a16:creationId xmlns:a16="http://schemas.microsoft.com/office/drawing/2014/main" id="{7B546F44-B0B5-E152-2716-4D800FA911C7}"/>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2F1F6B0-C2E5-6359-3A4C-CF6A34DE9BD6}"/>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E8A0B5A-164A-A183-9FEB-28AD46916CB1}"/>
              </a:ext>
            </a:extLst>
          </p:cNvPr>
          <p:cNvPicPr>
            <a:picLocks noChangeAspect="1"/>
          </p:cNvPicPr>
          <p:nvPr/>
        </p:nvPicPr>
        <p:blipFill rotWithShape="1">
          <a:blip r:embed="rId3"/>
          <a:srcRect t="64288"/>
          <a:stretch/>
        </p:blipFill>
        <p:spPr>
          <a:xfrm>
            <a:off x="506968" y="2596951"/>
            <a:ext cx="8130064" cy="1929661"/>
          </a:xfrm>
          <a:prstGeom prst="rect">
            <a:avLst/>
          </a:prstGeom>
        </p:spPr>
      </p:pic>
      <p:pic>
        <p:nvPicPr>
          <p:cNvPr id="7" name="Picture 6">
            <a:extLst>
              <a:ext uri="{FF2B5EF4-FFF2-40B4-BE49-F238E27FC236}">
                <a16:creationId xmlns:a16="http://schemas.microsoft.com/office/drawing/2014/main" id="{D613280D-DD19-5FEB-A2FC-31687950CD27}"/>
              </a:ext>
            </a:extLst>
          </p:cNvPr>
          <p:cNvPicPr>
            <a:picLocks noChangeAspect="1"/>
          </p:cNvPicPr>
          <p:nvPr/>
        </p:nvPicPr>
        <p:blipFill rotWithShape="1">
          <a:blip r:embed="rId3"/>
          <a:srcRect l="11577" r="11724" b="76442"/>
          <a:stretch/>
        </p:blipFill>
        <p:spPr>
          <a:xfrm>
            <a:off x="1521187" y="1153561"/>
            <a:ext cx="6101626" cy="1245613"/>
          </a:xfrm>
          <a:prstGeom prst="rect">
            <a:avLst/>
          </a:prstGeom>
        </p:spPr>
      </p:pic>
      <p:sp>
        <p:nvSpPr>
          <p:cNvPr id="2" name="Oval 1">
            <a:extLst>
              <a:ext uri="{FF2B5EF4-FFF2-40B4-BE49-F238E27FC236}">
                <a16:creationId xmlns:a16="http://schemas.microsoft.com/office/drawing/2014/main" id="{924292B0-AF26-09B2-502D-7A70CC23FDC1}"/>
              </a:ext>
            </a:extLst>
          </p:cNvPr>
          <p:cNvSpPr/>
          <p:nvPr/>
        </p:nvSpPr>
        <p:spPr>
          <a:xfrm>
            <a:off x="284085" y="3428999"/>
            <a:ext cx="4390931" cy="129538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DD7685C8-EF2F-99E2-D7BF-6DE672904E3A}"/>
              </a:ext>
            </a:extLst>
          </p:cNvPr>
          <p:cNvPicPr>
            <a:picLocks noChangeAspect="1"/>
          </p:cNvPicPr>
          <p:nvPr/>
        </p:nvPicPr>
        <p:blipFill>
          <a:blip r:embed="rId3"/>
          <a:stretch>
            <a:fillRect/>
          </a:stretch>
        </p:blipFill>
        <p:spPr>
          <a:xfrm>
            <a:off x="2020637" y="955815"/>
            <a:ext cx="4769463" cy="1906619"/>
          </a:xfrm>
          <a:prstGeom prst="rect">
            <a:avLst/>
          </a:prstGeom>
        </p:spPr>
      </p:pic>
      <p:pic>
        <p:nvPicPr>
          <p:cNvPr id="6" name="Picture 5">
            <a:extLst>
              <a:ext uri="{FF2B5EF4-FFF2-40B4-BE49-F238E27FC236}">
                <a16:creationId xmlns:a16="http://schemas.microsoft.com/office/drawing/2014/main" id="{D9617F4B-830B-A711-F5F7-D4132F378305}"/>
              </a:ext>
            </a:extLst>
          </p:cNvPr>
          <p:cNvPicPr>
            <a:picLocks noChangeAspect="1"/>
          </p:cNvPicPr>
          <p:nvPr/>
        </p:nvPicPr>
        <p:blipFill>
          <a:blip r:embed="rId4"/>
          <a:stretch>
            <a:fillRect/>
          </a:stretch>
        </p:blipFill>
        <p:spPr>
          <a:xfrm>
            <a:off x="372990" y="3192163"/>
            <a:ext cx="4233468" cy="2159068"/>
          </a:xfrm>
          <a:prstGeom prst="rect">
            <a:avLst/>
          </a:prstGeom>
        </p:spPr>
      </p:pic>
      <p:pic>
        <p:nvPicPr>
          <p:cNvPr id="8" name="Picture 7">
            <a:extLst>
              <a:ext uri="{FF2B5EF4-FFF2-40B4-BE49-F238E27FC236}">
                <a16:creationId xmlns:a16="http://schemas.microsoft.com/office/drawing/2014/main" id="{D50330CE-4B46-184F-6532-8A2376A2889A}"/>
              </a:ext>
            </a:extLst>
          </p:cNvPr>
          <p:cNvPicPr>
            <a:picLocks noChangeAspect="1"/>
          </p:cNvPicPr>
          <p:nvPr/>
        </p:nvPicPr>
        <p:blipFill>
          <a:blip r:embed="rId5"/>
          <a:stretch>
            <a:fillRect/>
          </a:stretch>
        </p:blipFill>
        <p:spPr>
          <a:xfrm>
            <a:off x="4738179" y="3192163"/>
            <a:ext cx="4178084" cy="1995540"/>
          </a:xfrm>
          <a:prstGeom prst="rect">
            <a:avLst/>
          </a:prstGeom>
        </p:spPr>
      </p:pic>
      <p:sp>
        <p:nvSpPr>
          <p:cNvPr id="9" name="TextBox 8">
            <a:extLst>
              <a:ext uri="{FF2B5EF4-FFF2-40B4-BE49-F238E27FC236}">
                <a16:creationId xmlns:a16="http://schemas.microsoft.com/office/drawing/2014/main" id="{10D55AD1-D0C6-30C6-6501-289A454C4697}"/>
              </a:ext>
            </a:extLst>
          </p:cNvPr>
          <p:cNvSpPr txBox="1"/>
          <p:nvPr/>
        </p:nvSpPr>
        <p:spPr>
          <a:xfrm>
            <a:off x="1826725" y="5360917"/>
            <a:ext cx="5486400" cy="646331"/>
          </a:xfrm>
          <a:prstGeom prst="rect">
            <a:avLst/>
          </a:prstGeom>
          <a:noFill/>
          <a:ln>
            <a:solidFill>
              <a:srgbClr val="093C71"/>
            </a:solidFill>
          </a:ln>
        </p:spPr>
        <p:txBody>
          <a:bodyPr wrap="square" rtlCol="0">
            <a:spAutoFit/>
          </a:bodyPr>
          <a:lstStyle/>
          <a:p>
            <a:pPr algn="ctr"/>
            <a:r>
              <a:rPr lang="en-US" dirty="0"/>
              <a:t>Click here for helpful EPS resources:</a:t>
            </a:r>
          </a:p>
          <a:p>
            <a:pPr algn="ctr"/>
            <a:r>
              <a:rPr lang="en-US" b="1" dirty="0">
                <a:hlinkClick r:id="rId6"/>
              </a:rPr>
              <a:t>Service Animal Requirement Checklist</a:t>
            </a:r>
            <a:r>
              <a:rPr lang="en-US" b="1" dirty="0"/>
              <a:t> | </a:t>
            </a:r>
            <a:r>
              <a:rPr lang="en-US" sz="1800" b="1" dirty="0">
                <a:solidFill>
                  <a:srgbClr val="093C71"/>
                </a:solidFill>
                <a:hlinkClick r:id="rId7"/>
              </a:rPr>
              <a:t>2030P</a:t>
            </a:r>
            <a:endParaRPr lang="en-US" b="1" dirty="0"/>
          </a:p>
        </p:txBody>
      </p:sp>
    </p:spTree>
    <p:extLst>
      <p:ext uri="{BB962C8B-B14F-4D97-AF65-F5344CB8AC3E}">
        <p14:creationId xmlns:p14="http://schemas.microsoft.com/office/powerpoint/2010/main" val="1873044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7D3C558-D97B-AFE6-B2B4-123DFA8D2211}"/>
              </a:ext>
            </a:extLst>
          </p:cNvPr>
          <p:cNvPicPr>
            <a:picLocks noChangeAspect="1"/>
          </p:cNvPicPr>
          <p:nvPr/>
        </p:nvPicPr>
        <p:blipFill rotWithShape="1">
          <a:blip r:embed="rId3"/>
          <a:srcRect t="71784"/>
          <a:stretch/>
        </p:blipFill>
        <p:spPr>
          <a:xfrm>
            <a:off x="771411" y="2918991"/>
            <a:ext cx="7610232" cy="1430449"/>
          </a:xfrm>
          <a:prstGeom prst="rect">
            <a:avLst/>
          </a:prstGeom>
        </p:spPr>
      </p:pic>
      <p:pic>
        <p:nvPicPr>
          <p:cNvPr id="7" name="Picture 6">
            <a:extLst>
              <a:ext uri="{FF2B5EF4-FFF2-40B4-BE49-F238E27FC236}">
                <a16:creationId xmlns:a16="http://schemas.microsoft.com/office/drawing/2014/main" id="{FE6C1201-2FE2-11F1-439C-D1DAA056E7D1}"/>
              </a:ext>
            </a:extLst>
          </p:cNvPr>
          <p:cNvPicPr>
            <a:picLocks noChangeAspect="1"/>
          </p:cNvPicPr>
          <p:nvPr/>
        </p:nvPicPr>
        <p:blipFill rotWithShape="1">
          <a:blip r:embed="rId3"/>
          <a:srcRect l="11255" r="11108" b="74308"/>
          <a:stretch/>
        </p:blipFill>
        <p:spPr>
          <a:xfrm>
            <a:off x="1593349" y="1339389"/>
            <a:ext cx="5957302" cy="1313276"/>
          </a:xfrm>
          <a:prstGeom prst="rect">
            <a:avLst/>
          </a:prstGeom>
        </p:spPr>
      </p:pic>
      <p:sp>
        <p:nvSpPr>
          <p:cNvPr id="11" name="TextBox 10">
            <a:extLst>
              <a:ext uri="{FF2B5EF4-FFF2-40B4-BE49-F238E27FC236}">
                <a16:creationId xmlns:a16="http://schemas.microsoft.com/office/drawing/2014/main" id="{F811FCAD-9F99-DC5C-C6B2-5CAC9DB1B1B5}"/>
              </a:ext>
            </a:extLst>
          </p:cNvPr>
          <p:cNvSpPr txBox="1"/>
          <p:nvPr/>
        </p:nvSpPr>
        <p:spPr>
          <a:xfrm>
            <a:off x="1003821" y="4683320"/>
            <a:ext cx="7145412" cy="1077218"/>
          </a:xfrm>
          <a:prstGeom prst="rect">
            <a:avLst/>
          </a:prstGeom>
          <a:noFill/>
          <a:ln>
            <a:solidFill>
              <a:srgbClr val="093C71"/>
            </a:solidFill>
          </a:ln>
        </p:spPr>
        <p:txBody>
          <a:bodyPr wrap="square" rtlCol="0">
            <a:spAutoFit/>
          </a:bodyPr>
          <a:lstStyle/>
          <a:p>
            <a:r>
              <a:rPr lang="en-US" sz="1600" b="0" i="0" u="none" strike="noStrike" baseline="0" dirty="0"/>
              <a:t>Public schools must provide appropriate accommodations, aids, and services to eligible students who need these accommodations to participate in, and benefit from, their education. This includes all programs and activities sponsored by the school, such as sports and field trips. </a:t>
            </a:r>
            <a:endParaRPr lang="en-US" sz="1600" dirty="0"/>
          </a:p>
        </p:txBody>
      </p:sp>
      <p:sp>
        <p:nvSpPr>
          <p:cNvPr id="12" name="Oval 11">
            <a:extLst>
              <a:ext uri="{FF2B5EF4-FFF2-40B4-BE49-F238E27FC236}">
                <a16:creationId xmlns:a16="http://schemas.microsoft.com/office/drawing/2014/main" id="{AA483458-78B4-220F-5E27-FDF3D76F1C04}"/>
              </a:ext>
            </a:extLst>
          </p:cNvPr>
          <p:cNvSpPr/>
          <p:nvPr/>
        </p:nvSpPr>
        <p:spPr>
          <a:xfrm>
            <a:off x="284085" y="2829853"/>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3366588-05E3-BB47-E067-3B318E069C60}"/>
              </a:ext>
            </a:extLst>
          </p:cNvPr>
          <p:cNvPicPr>
            <a:picLocks noChangeAspect="1"/>
          </p:cNvPicPr>
          <p:nvPr/>
        </p:nvPicPr>
        <p:blipFill rotWithShape="1">
          <a:blip r:embed="rId3"/>
          <a:srcRect t="64102"/>
          <a:stretch/>
        </p:blipFill>
        <p:spPr>
          <a:xfrm>
            <a:off x="398316" y="2596940"/>
            <a:ext cx="8343217" cy="1982971"/>
          </a:xfrm>
          <a:prstGeom prst="rect">
            <a:avLst/>
          </a:prstGeom>
        </p:spPr>
      </p:pic>
      <p:pic>
        <p:nvPicPr>
          <p:cNvPr id="7" name="Picture 6">
            <a:extLst>
              <a:ext uri="{FF2B5EF4-FFF2-40B4-BE49-F238E27FC236}">
                <a16:creationId xmlns:a16="http://schemas.microsoft.com/office/drawing/2014/main" id="{D455CF12-2964-5C27-0860-EB87C10C08A1}"/>
              </a:ext>
            </a:extLst>
          </p:cNvPr>
          <p:cNvPicPr>
            <a:picLocks noChangeAspect="1"/>
          </p:cNvPicPr>
          <p:nvPr/>
        </p:nvPicPr>
        <p:blipFill rotWithShape="1">
          <a:blip r:embed="rId3"/>
          <a:srcRect l="11346" r="11201" b="73430"/>
          <a:stretch/>
        </p:blipFill>
        <p:spPr>
          <a:xfrm>
            <a:off x="1761793" y="1186004"/>
            <a:ext cx="5620414" cy="1276540"/>
          </a:xfrm>
          <a:prstGeom prst="rect">
            <a:avLst/>
          </a:prstGeom>
        </p:spPr>
      </p:pic>
      <p:sp>
        <p:nvSpPr>
          <p:cNvPr id="2" name="Oval 1">
            <a:extLst>
              <a:ext uri="{FF2B5EF4-FFF2-40B4-BE49-F238E27FC236}">
                <a16:creationId xmlns:a16="http://schemas.microsoft.com/office/drawing/2014/main" id="{DA76B912-1868-AEE3-4DA6-4302A7E24F7F}"/>
              </a:ext>
            </a:extLst>
          </p:cNvPr>
          <p:cNvSpPr/>
          <p:nvPr/>
        </p:nvSpPr>
        <p:spPr>
          <a:xfrm>
            <a:off x="4403139" y="2462544"/>
            <a:ext cx="4405610" cy="119375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CEFCAD-17C8-4A67-FED3-6B71C405BAD6}"/>
              </a:ext>
            </a:extLst>
          </p:cNvPr>
          <p:cNvSpPr txBox="1"/>
          <p:nvPr/>
        </p:nvSpPr>
        <p:spPr>
          <a:xfrm>
            <a:off x="748804" y="5015857"/>
            <a:ext cx="7642239" cy="830997"/>
          </a:xfrm>
          <a:prstGeom prst="rect">
            <a:avLst/>
          </a:prstGeom>
          <a:noFill/>
          <a:ln>
            <a:solidFill>
              <a:srgbClr val="093C71"/>
            </a:solidFill>
          </a:ln>
        </p:spPr>
        <p:txBody>
          <a:bodyPr wrap="square" rtlCol="0">
            <a:spAutoFit/>
          </a:bodyPr>
          <a:lstStyle/>
          <a:p>
            <a:r>
              <a:rPr lang="en-US" sz="1600" b="0" i="0" dirty="0">
                <a:solidFill>
                  <a:srgbClr val="202124"/>
                </a:solidFill>
                <a:effectLst/>
              </a:rPr>
              <a:t>School districts can require a level of skill or ability for a student to participate in sports, so long as the selection criteria are not discriminatory.  That said, students with disabilities should be allowed to try out similarly to their non-disabled peers.</a:t>
            </a:r>
            <a:endParaRPr lang="en-US" sz="1600" dirty="0"/>
          </a:p>
        </p:txBody>
      </p:sp>
    </p:spTree>
    <p:extLst>
      <p:ext uri="{BB962C8B-B14F-4D97-AF65-F5344CB8AC3E}">
        <p14:creationId xmlns:p14="http://schemas.microsoft.com/office/powerpoint/2010/main" val="3308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ADDITIONAL RESOURCES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152C9A8-2DB1-F345-4C54-182AF34A70A8}"/>
              </a:ext>
            </a:extLst>
          </p:cNvPr>
          <p:cNvPicPr>
            <a:picLocks noChangeAspect="1"/>
          </p:cNvPicPr>
          <p:nvPr/>
        </p:nvPicPr>
        <p:blipFill rotWithShape="1">
          <a:blip r:embed="rId3"/>
          <a:srcRect t="88924" r="73776"/>
          <a:stretch/>
        </p:blipFill>
        <p:spPr>
          <a:xfrm>
            <a:off x="1084461" y="1470451"/>
            <a:ext cx="4349841" cy="877166"/>
          </a:xfrm>
          <a:prstGeom prst="rect">
            <a:avLst/>
          </a:prstGeom>
        </p:spPr>
      </p:pic>
      <p:sp>
        <p:nvSpPr>
          <p:cNvPr id="6" name="TextBox 5">
            <a:extLst>
              <a:ext uri="{FF2B5EF4-FFF2-40B4-BE49-F238E27FC236}">
                <a16:creationId xmlns:a16="http://schemas.microsoft.com/office/drawing/2014/main" id="{80809C73-59C8-0DE2-B983-36D6D7A27CB7}"/>
              </a:ext>
            </a:extLst>
          </p:cNvPr>
          <p:cNvSpPr txBox="1"/>
          <p:nvPr/>
        </p:nvSpPr>
        <p:spPr>
          <a:xfrm>
            <a:off x="1084461" y="2663294"/>
            <a:ext cx="7007138" cy="2031325"/>
          </a:xfrm>
          <a:prstGeom prst="rect">
            <a:avLst/>
          </a:prstGeom>
          <a:noFill/>
        </p:spPr>
        <p:txBody>
          <a:bodyPr wrap="square" rtlCol="0">
            <a:spAutoFit/>
          </a:bodyPr>
          <a:lstStyle/>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4"/>
              </a:rPr>
              <a:t>Navigating Section 504 Webinar </a:t>
            </a:r>
            <a:r>
              <a:rPr lang="en-US" b="0" i="0" u="none" strike="noStrike" dirty="0">
                <a:solidFill>
                  <a:srgbClr val="0967B6"/>
                </a:solidFill>
                <a:effectLst/>
              </a:rPr>
              <a:t> | </a:t>
            </a:r>
            <a:r>
              <a:rPr lang="en-US" b="0" i="0" u="none" strike="noStrike" dirty="0">
                <a:solidFill>
                  <a:srgbClr val="0967B6"/>
                </a:solidFill>
                <a:effectLst/>
                <a:hlinkClick r:id="rId5"/>
              </a:rPr>
              <a:t>Slide Deck Handout</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6"/>
              </a:rPr>
              <a:t>Section 504: Beyond the Basics Webinar</a:t>
            </a:r>
            <a:r>
              <a:rPr lang="en-US" b="0" i="0" u="none" strike="noStrike" dirty="0">
                <a:solidFill>
                  <a:srgbClr val="0967B6"/>
                </a:solidFill>
                <a:effectLst/>
              </a:rPr>
              <a:t> | </a:t>
            </a:r>
            <a:r>
              <a:rPr lang="en-US" b="0" i="0" u="none" strike="noStrike" dirty="0">
                <a:solidFill>
                  <a:srgbClr val="0967B6"/>
                </a:solidFill>
                <a:effectLst/>
                <a:hlinkClick r:id="rId7"/>
              </a:rPr>
              <a:t>Slide Deck Handout </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dirty="0">
                <a:hlinkClick r:id="rId8"/>
              </a:rPr>
              <a:t>OSPI’s Section 504 Resources for School Districts</a:t>
            </a:r>
            <a:endParaRPr lang="en-US" dirty="0"/>
          </a:p>
          <a:p>
            <a:pPr marL="285750" indent="-285750">
              <a:buClr>
                <a:srgbClr val="093C71"/>
              </a:buClr>
              <a:buFont typeface="Wingdings" panose="05000000000000000000" pitchFamily="2" charset="2"/>
              <a:buChar char="«"/>
            </a:pPr>
            <a:endParaRPr lang="en-US" dirty="0"/>
          </a:p>
          <a:p>
            <a:pPr marL="285750" indent="-285750">
              <a:buClr>
                <a:srgbClr val="093C71"/>
              </a:buClr>
              <a:buFont typeface="Wingdings" panose="05000000000000000000" pitchFamily="2" charset="2"/>
              <a:buChar char="«"/>
            </a:pPr>
            <a:r>
              <a:rPr lang="en-US" dirty="0">
                <a:hlinkClick r:id="rId9"/>
              </a:rPr>
              <a:t>OSPI’s Section 504 Resources for Families</a:t>
            </a:r>
            <a:endParaRPr lang="en-US" dirty="0"/>
          </a:p>
        </p:txBody>
      </p:sp>
    </p:spTree>
    <p:extLst>
      <p:ext uri="{BB962C8B-B14F-4D97-AF65-F5344CB8AC3E}">
        <p14:creationId xmlns:p14="http://schemas.microsoft.com/office/powerpoint/2010/main" val="17009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75C1F-EDB4-4EB1-8ADF-B7D2FF9EA84D}"/>
              </a:ext>
            </a:extLst>
          </p:cNvPr>
          <p:cNvPicPr>
            <a:picLocks noChangeAspect="1"/>
          </p:cNvPicPr>
          <p:nvPr/>
        </p:nvPicPr>
        <p:blipFill>
          <a:blip r:embed="rId2"/>
          <a:stretch>
            <a:fillRect/>
          </a:stretch>
        </p:blipFill>
        <p:spPr>
          <a:xfrm>
            <a:off x="2881186" y="1255736"/>
            <a:ext cx="3377477" cy="1079086"/>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Required Forms within 504 Process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7" name="TextBox 6">
            <a:extLst>
              <a:ext uri="{FF2B5EF4-FFF2-40B4-BE49-F238E27FC236}">
                <a16:creationId xmlns:a16="http://schemas.microsoft.com/office/drawing/2014/main" id="{9EB4D832-A85F-194C-EB9D-8DF587697B0E}"/>
              </a:ext>
            </a:extLst>
          </p:cNvPr>
          <p:cNvSpPr txBox="1"/>
          <p:nvPr/>
        </p:nvSpPr>
        <p:spPr>
          <a:xfrm>
            <a:off x="1041151" y="2619329"/>
            <a:ext cx="7134132" cy="1754326"/>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504-3 | Request for 504 Determination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504-4 | Parent or Guardian Consent to Evaluate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504-5 | Determination of Eligibility </a:t>
            </a:r>
            <a:r>
              <a:rPr lang="en-US" sz="1800" i="1" dirty="0">
                <a:effectLst/>
                <a:latin typeface="Calibri" panose="020F0502020204030204" pitchFamily="34" charset="0"/>
                <a:ea typeface="Times New Roman" panose="02020603050405020304" pitchFamily="18" charset="0"/>
              </a:rPr>
              <a:t>(evaluation form)</a:t>
            </a:r>
            <a:endParaRPr lang="en-US" sz="1800" i="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504-6 | Eligibility or Non-Eligibility Notice</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504-8 | Individual 504 Plan</a:t>
            </a:r>
            <a:endParaRPr lang="en-US" dirty="0">
              <a:solidFill>
                <a:srgbClr val="093C71"/>
              </a:solidFill>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D3FB7DE-6303-30AD-B17D-B59298008326}"/>
              </a:ext>
            </a:extLst>
          </p:cNvPr>
          <p:cNvSpPr txBox="1"/>
          <p:nvPr/>
        </p:nvSpPr>
        <p:spPr>
          <a:xfrm>
            <a:off x="1041151" y="4801697"/>
            <a:ext cx="7134132" cy="923330"/>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504-9 | Termination of 504 Services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504-10 | Manifestation Determination form</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Resources in Docushare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1" name="TextBox 10">
            <a:extLst>
              <a:ext uri="{FF2B5EF4-FFF2-40B4-BE49-F238E27FC236}">
                <a16:creationId xmlns:a16="http://schemas.microsoft.com/office/drawing/2014/main" id="{F1554C95-C2B8-3693-47E9-3AF7A12D88A5}"/>
              </a:ext>
            </a:extLst>
          </p:cNvPr>
          <p:cNvSpPr txBox="1"/>
          <p:nvPr/>
        </p:nvSpPr>
        <p:spPr>
          <a:xfrm>
            <a:off x="4935005" y="1041129"/>
            <a:ext cx="4208995" cy="5016758"/>
          </a:xfrm>
          <a:prstGeom prst="rect">
            <a:avLst/>
          </a:prstGeom>
          <a:noFill/>
        </p:spPr>
        <p:txBody>
          <a:bodyPr wrap="square">
            <a:spAutoFit/>
          </a:bodyPr>
          <a:lstStyle/>
          <a:p>
            <a:r>
              <a:rPr lang="en-US" sz="2000" b="1" dirty="0">
                <a:solidFill>
                  <a:srgbClr val="FF6B00"/>
                </a:solidFill>
              </a:rPr>
              <a:t>Docushare</a:t>
            </a:r>
            <a:r>
              <a:rPr lang="en-US" sz="2000" b="1" dirty="0">
                <a:solidFill>
                  <a:srgbClr val="093C71"/>
                </a:solidFill>
              </a:rPr>
              <a:t> </a:t>
            </a:r>
            <a:r>
              <a:rPr lang="en-US" sz="2000" dirty="0">
                <a:solidFill>
                  <a:srgbClr val="093C71"/>
                </a:solidFill>
              </a:rPr>
              <a:t>is located in your “managed bookmarks”</a:t>
            </a:r>
          </a:p>
          <a:p>
            <a:endParaRPr lang="en-US" sz="2000" dirty="0">
              <a:solidFill>
                <a:srgbClr val="093C71"/>
              </a:solidFill>
            </a:endParaRPr>
          </a:p>
          <a:p>
            <a:r>
              <a:rPr lang="en-US" sz="2000" dirty="0">
                <a:solidFill>
                  <a:srgbClr val="093C71"/>
                </a:solidFill>
              </a:rPr>
              <a:t>You can access the 504 and counseling-related resources by going to:</a:t>
            </a:r>
          </a:p>
          <a:p>
            <a:endParaRPr lang="en-US" sz="2000" dirty="0">
              <a:solidFill>
                <a:srgbClr val="093C71"/>
              </a:solidFill>
            </a:endParaRPr>
          </a:p>
          <a:p>
            <a:r>
              <a:rPr lang="en-US" sz="2000" dirty="0">
                <a:solidFill>
                  <a:srgbClr val="093C71"/>
                </a:solidFill>
                <a:sym typeface="Wingdings" panose="05000000000000000000" pitchFamily="2" charset="2"/>
              </a:rPr>
              <a:t> </a:t>
            </a:r>
            <a:r>
              <a:rPr lang="en-US" sz="2000" dirty="0">
                <a:solidFill>
                  <a:srgbClr val="FF6B00"/>
                </a:solidFill>
              </a:rPr>
              <a:t>EPS Documents</a:t>
            </a:r>
            <a:br>
              <a:rPr lang="en-US" sz="2000" dirty="0">
                <a:solidFill>
                  <a:srgbClr val="FF6B00"/>
                </a:solidFill>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Departments</a:t>
            </a:r>
            <a:br>
              <a:rPr lang="en-US" sz="2000" dirty="0">
                <a:solidFill>
                  <a:srgbClr val="093C71"/>
                </a:solidFill>
                <a:sym typeface="Wingdings" panose="05000000000000000000" pitchFamily="2" charset="2"/>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Student Support Services</a:t>
            </a:r>
          </a:p>
          <a:p>
            <a:endParaRPr lang="en-US" sz="2000" dirty="0">
              <a:solidFill>
                <a:srgbClr val="FF6B00"/>
              </a:solidFill>
              <a:sym typeface="Wingdings" panose="05000000000000000000" pitchFamily="2" charset="2"/>
            </a:endParaRPr>
          </a:p>
          <a:p>
            <a:r>
              <a:rPr lang="en-US" sz="2000" dirty="0">
                <a:solidFill>
                  <a:srgbClr val="093C71"/>
                </a:solidFill>
              </a:rPr>
              <a:t>Or bookmarking these folders:</a:t>
            </a:r>
          </a:p>
          <a:p>
            <a:endParaRPr lang="en-US" sz="2000" dirty="0">
              <a:solidFill>
                <a:srgbClr val="093C71"/>
              </a:solidFill>
            </a:endParaRPr>
          </a:p>
          <a:p>
            <a:pPr marL="285750" indent="-285750">
              <a:buClr>
                <a:srgbClr val="093C71"/>
              </a:buClr>
              <a:buFont typeface="Wingdings" panose="05000000000000000000" pitchFamily="2" charset="2"/>
              <a:buChar char="«"/>
            </a:pPr>
            <a:r>
              <a:rPr lang="en-US" dirty="0">
                <a:solidFill>
                  <a:srgbClr val="FF6B00"/>
                </a:solidFill>
                <a:hlinkClick r:id="rId3">
                  <a:extLst>
                    <a:ext uri="{A12FA001-AC4F-418D-AE19-62706E023703}">
                      <ahyp:hlinkClr xmlns:ahyp="http://schemas.microsoft.com/office/drawing/2018/hyperlinkcolor" val="tx"/>
                    </a:ext>
                  </a:extLst>
                </a:hlinkClick>
              </a:rPr>
              <a:t>504 Process, Resources &amp; Forms</a:t>
            </a:r>
            <a:br>
              <a:rPr lang="en-US" dirty="0">
                <a:solidFill>
                  <a:srgbClr val="FF6B00"/>
                </a:solidFill>
              </a:rPr>
            </a:br>
            <a:endParaRPr lang="en-US" sz="300" dirty="0">
              <a:solidFill>
                <a:srgbClr val="FF6B00"/>
              </a:solidFill>
            </a:endParaRPr>
          </a:p>
          <a:p>
            <a:pPr marL="285750" indent="-285750">
              <a:buClr>
                <a:srgbClr val="093C71"/>
              </a:buClr>
              <a:buFont typeface="Wingdings" panose="05000000000000000000" pitchFamily="2" charset="2"/>
              <a:buChar char="«"/>
            </a:pPr>
            <a:r>
              <a:rPr lang="en-US" dirty="0">
                <a:solidFill>
                  <a:srgbClr val="FF6B00"/>
                </a:solidFill>
                <a:hlinkClick r:id="rId4">
                  <a:extLst>
                    <a:ext uri="{A12FA001-AC4F-418D-AE19-62706E023703}">
                      <ahyp:hlinkClr xmlns:ahyp="http://schemas.microsoft.com/office/drawing/2018/hyperlinkcolor" val="tx"/>
                    </a:ext>
                  </a:extLst>
                </a:hlinkClick>
              </a:rPr>
              <a:t>Counseling</a:t>
            </a:r>
            <a:endParaRPr lang="en-US" dirty="0">
              <a:solidFill>
                <a:srgbClr val="FF6B00"/>
              </a:solidFill>
            </a:endParaRPr>
          </a:p>
          <a:p>
            <a:r>
              <a:rPr lang="en-US" sz="2000" dirty="0">
                <a:solidFill>
                  <a:srgbClr val="093C71"/>
                </a:solidFill>
              </a:rPr>
              <a:t> </a:t>
            </a:r>
          </a:p>
        </p:txBody>
      </p:sp>
      <p:pic>
        <p:nvPicPr>
          <p:cNvPr id="7" name="Picture 6">
            <a:extLst>
              <a:ext uri="{FF2B5EF4-FFF2-40B4-BE49-F238E27FC236}">
                <a16:creationId xmlns:a16="http://schemas.microsoft.com/office/drawing/2014/main" id="{D43DE47C-35A3-0BFC-82E2-00053DCEC663}"/>
              </a:ext>
            </a:extLst>
          </p:cNvPr>
          <p:cNvPicPr>
            <a:picLocks noChangeAspect="1"/>
          </p:cNvPicPr>
          <p:nvPr/>
        </p:nvPicPr>
        <p:blipFill rotWithShape="1">
          <a:blip r:embed="rId5"/>
          <a:srcRect b="11930"/>
          <a:stretch/>
        </p:blipFill>
        <p:spPr>
          <a:xfrm>
            <a:off x="320300" y="863647"/>
            <a:ext cx="4459931" cy="52449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920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hlinkClick r:id="rId3"/>
            <a:extLst>
              <a:ext uri="{FF2B5EF4-FFF2-40B4-BE49-F238E27FC236}">
                <a16:creationId xmlns:a16="http://schemas.microsoft.com/office/drawing/2014/main" id="{DB23A009-2A85-F127-9F07-CD7C1D47BCCF}"/>
              </a:ext>
            </a:extLst>
          </p:cNvPr>
          <p:cNvSpPr txBox="1"/>
          <p:nvPr/>
        </p:nvSpPr>
        <p:spPr>
          <a:xfrm>
            <a:off x="2321227" y="5834949"/>
            <a:ext cx="4497395" cy="307777"/>
          </a:xfrm>
          <a:prstGeom prst="rect">
            <a:avLst/>
          </a:prstGeom>
          <a:noFill/>
        </p:spPr>
        <p:txBody>
          <a:bodyPr wrap="square">
            <a:spAutoFit/>
          </a:bodyPr>
          <a:lstStyle/>
          <a:p>
            <a:pPr algn="ctr"/>
            <a:r>
              <a:rPr lang="en-US" sz="1400" dirty="0">
                <a:solidFill>
                  <a:srgbClr val="0000FF"/>
                </a:solidFill>
                <a:hlinkClick r:id="rId3"/>
              </a:rPr>
              <a:t>Click here for a PDF of the full 504 Process Flowchart</a:t>
            </a:r>
            <a:endParaRPr lang="en-US" sz="1400" dirty="0">
              <a:solidFill>
                <a:srgbClr val="0000FF"/>
              </a:solidFill>
            </a:endParaRPr>
          </a:p>
        </p:txBody>
      </p:sp>
      <p:sp>
        <p:nvSpPr>
          <p:cNvPr id="6" name="Rectangle 5">
            <a:hlinkClick r:id="rId4"/>
            <a:extLst>
              <a:ext uri="{FF2B5EF4-FFF2-40B4-BE49-F238E27FC236}">
                <a16:creationId xmlns:a16="http://schemas.microsoft.com/office/drawing/2014/main" id="{672ECBDD-44F2-B7A8-9FA8-C28099CC7555}"/>
              </a:ext>
            </a:extLst>
          </p:cNvPr>
          <p:cNvSpPr/>
          <p:nvPr/>
        </p:nvSpPr>
        <p:spPr>
          <a:xfrm>
            <a:off x="3280528" y="3619893"/>
            <a:ext cx="3930977"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9DCAF7-52ED-798D-EE08-2D222B51FB88}"/>
              </a:ext>
            </a:extLst>
          </p:cNvPr>
          <p:cNvPicPr>
            <a:picLocks noChangeAspect="1"/>
          </p:cNvPicPr>
          <p:nvPr/>
        </p:nvPicPr>
        <p:blipFill rotWithShape="1">
          <a:blip r:embed="rId5"/>
          <a:srcRect b="8914"/>
          <a:stretch/>
        </p:blipFill>
        <p:spPr>
          <a:xfrm>
            <a:off x="1143000" y="1013997"/>
            <a:ext cx="6858000" cy="4671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666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REFERRAL</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7" name="TextBox 6">
            <a:extLst>
              <a:ext uri="{FF2B5EF4-FFF2-40B4-BE49-F238E27FC236}">
                <a16:creationId xmlns:a16="http://schemas.microsoft.com/office/drawing/2014/main" id="{D60E42E3-B7CE-A64B-5F59-F8E79CBA87CF}"/>
              </a:ext>
            </a:extLst>
          </p:cNvPr>
          <p:cNvSpPr txBox="1"/>
          <p:nvPr/>
        </p:nvSpPr>
        <p:spPr>
          <a:xfrm>
            <a:off x="1061519" y="3635478"/>
            <a:ext cx="7016811" cy="1938992"/>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 school must conduct a free evaluation of any student who—because of a disability—needs or is believed to need accommodations, aids, or services. If staff perceive or receive information to lead them to suspect a student has a disability, the LEA must evaluate the student. </a:t>
            </a:r>
          </a:p>
        </p:txBody>
      </p:sp>
      <p:pic>
        <p:nvPicPr>
          <p:cNvPr id="8" name="Picture 7">
            <a:extLst>
              <a:ext uri="{FF2B5EF4-FFF2-40B4-BE49-F238E27FC236}">
                <a16:creationId xmlns:a16="http://schemas.microsoft.com/office/drawing/2014/main" id="{E790C5E9-3269-B103-3005-3948DBC04C8A}"/>
              </a:ext>
            </a:extLst>
          </p:cNvPr>
          <p:cNvPicPr>
            <a:picLocks noChangeAspect="1"/>
          </p:cNvPicPr>
          <p:nvPr/>
        </p:nvPicPr>
        <p:blipFill rotWithShape="1">
          <a:blip r:embed="rId3"/>
          <a:srcRect r="739"/>
          <a:stretch/>
        </p:blipFill>
        <p:spPr>
          <a:xfrm>
            <a:off x="223914" y="1070321"/>
            <a:ext cx="8692019" cy="2305580"/>
          </a:xfrm>
          <a:prstGeom prst="rect">
            <a:avLst/>
          </a:prstGeom>
        </p:spPr>
      </p:pic>
    </p:spTree>
    <p:extLst>
      <p:ext uri="{BB962C8B-B14F-4D97-AF65-F5344CB8AC3E}">
        <p14:creationId xmlns:p14="http://schemas.microsoft.com/office/powerpoint/2010/main" val="371648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PARENT/GUARDIAN CONSENT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FB4A5127-3693-F78F-519C-CE488088D20D}"/>
              </a:ext>
            </a:extLst>
          </p:cNvPr>
          <p:cNvSpPr txBox="1"/>
          <p:nvPr/>
        </p:nvSpPr>
        <p:spPr>
          <a:xfrm>
            <a:off x="1061519" y="3747626"/>
            <a:ext cx="7016811"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school must have consent from a parent or guardian before the evaluation begins. Without consent, a 504 team cannot evaluate a student or continue the 504 process.</a:t>
            </a:r>
          </a:p>
        </p:txBody>
      </p:sp>
      <p:sp>
        <p:nvSpPr>
          <p:cNvPr id="2" name="Rectangle 1">
            <a:hlinkClick r:id="rId3"/>
            <a:extLst>
              <a:ext uri="{FF2B5EF4-FFF2-40B4-BE49-F238E27FC236}">
                <a16:creationId xmlns:a16="http://schemas.microsoft.com/office/drawing/2014/main" id="{3147CD0E-B5DD-D2B3-6EC0-E8E4374E43B4}"/>
              </a:ext>
            </a:extLst>
          </p:cNvPr>
          <p:cNvSpPr/>
          <p:nvPr/>
        </p:nvSpPr>
        <p:spPr>
          <a:xfrm>
            <a:off x="3021036" y="2978707"/>
            <a:ext cx="5057294"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138BE73-5F56-F0B6-284A-4F18F9DB9AB7}"/>
              </a:ext>
            </a:extLst>
          </p:cNvPr>
          <p:cNvPicPr>
            <a:picLocks noChangeAspect="1"/>
          </p:cNvPicPr>
          <p:nvPr/>
        </p:nvPicPr>
        <p:blipFill>
          <a:blip r:embed="rId4"/>
          <a:stretch>
            <a:fillRect/>
          </a:stretch>
        </p:blipFill>
        <p:spPr>
          <a:xfrm>
            <a:off x="200981" y="1582069"/>
            <a:ext cx="8591404" cy="1783532"/>
          </a:xfrm>
          <a:prstGeom prst="rect">
            <a:avLst/>
          </a:prstGeom>
        </p:spPr>
      </p:pic>
    </p:spTree>
    <p:extLst>
      <p:ext uri="{BB962C8B-B14F-4D97-AF65-F5344CB8AC3E}">
        <p14:creationId xmlns:p14="http://schemas.microsoft.com/office/powerpoint/2010/main" val="1315941322"/>
      </p:ext>
    </p:extLst>
  </p:cSld>
  <p:clrMapOvr>
    <a:masterClrMapping/>
  </p:clrMapOvr>
</p:sld>
</file>

<file path=ppt/theme/theme1.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docProps/app.xml><?xml version="1.0" encoding="utf-8"?>
<Properties xmlns="http://schemas.openxmlformats.org/officeDocument/2006/extended-properties" xmlns:vt="http://schemas.openxmlformats.org/officeDocument/2006/docPropsVTypes">
  <Template>Slice</Template>
  <TotalTime>2565</TotalTime>
  <Words>1651</Words>
  <Application>Microsoft Office PowerPoint</Application>
  <PresentationFormat>On-screen Show (4:3)</PresentationFormat>
  <Paragraphs>188</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Calibri</vt:lpstr>
      <vt:lpstr>Myriad Pro</vt:lpstr>
      <vt:lpstr>Neutra Text Alt</vt:lpstr>
      <vt:lpstr>Neutra Text TF Alt</vt:lpstr>
      <vt:lpstr>Symbol</vt:lpstr>
      <vt:lpstr>Times New Roman</vt:lpstr>
      <vt:lpstr>Wingdings</vt:lpstr>
      <vt:lpstr>1_Office Theme</vt:lpstr>
      <vt:lpstr>504 Plans EPS Basics &amp;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504 Plans Beyond the Basics in EPS</dc:title>
  <dc:creator>Peters, David S.</dc:creator>
  <cp:lastModifiedBy>Peters, David S.</cp:lastModifiedBy>
  <cp:revision>5</cp:revision>
  <dcterms:created xsi:type="dcterms:W3CDTF">2023-04-18T16:40:28Z</dcterms:created>
  <dcterms:modified xsi:type="dcterms:W3CDTF">2024-08-20T21:08:23Z</dcterms:modified>
</cp:coreProperties>
</file>