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49"/>
  </p:notesMasterIdLst>
  <p:handoutMasterIdLst>
    <p:handoutMasterId r:id="rId50"/>
  </p:handoutMasterIdLst>
  <p:sldIdLst>
    <p:sldId id="257" r:id="rId2"/>
    <p:sldId id="613" r:id="rId3"/>
    <p:sldId id="612" r:id="rId4"/>
    <p:sldId id="337" r:id="rId5"/>
    <p:sldId id="279" r:id="rId6"/>
    <p:sldId id="335" r:id="rId7"/>
    <p:sldId id="277" r:id="rId8"/>
    <p:sldId id="336" r:id="rId9"/>
    <p:sldId id="339" r:id="rId10"/>
    <p:sldId id="278" r:id="rId11"/>
    <p:sldId id="280" r:id="rId12"/>
    <p:sldId id="334" r:id="rId13"/>
    <p:sldId id="331" r:id="rId14"/>
    <p:sldId id="289" r:id="rId15"/>
    <p:sldId id="290" r:id="rId16"/>
    <p:sldId id="288" r:id="rId17"/>
    <p:sldId id="291" r:id="rId18"/>
    <p:sldId id="308" r:id="rId19"/>
    <p:sldId id="618" r:id="rId20"/>
    <p:sldId id="281" r:id="rId21"/>
    <p:sldId id="282" r:id="rId22"/>
    <p:sldId id="283" r:id="rId23"/>
    <p:sldId id="293" r:id="rId24"/>
    <p:sldId id="332" r:id="rId25"/>
    <p:sldId id="292" r:id="rId26"/>
    <p:sldId id="338" r:id="rId27"/>
    <p:sldId id="286" r:id="rId28"/>
    <p:sldId id="315" r:id="rId29"/>
    <p:sldId id="297" r:id="rId30"/>
    <p:sldId id="326" r:id="rId31"/>
    <p:sldId id="325" r:id="rId32"/>
    <p:sldId id="321" r:id="rId33"/>
    <p:sldId id="333" r:id="rId34"/>
    <p:sldId id="322" r:id="rId35"/>
    <p:sldId id="324" r:id="rId36"/>
    <p:sldId id="617" r:id="rId37"/>
    <p:sldId id="610" r:id="rId38"/>
    <p:sldId id="296" r:id="rId39"/>
    <p:sldId id="328" r:id="rId40"/>
    <p:sldId id="329" r:id="rId41"/>
    <p:sldId id="310" r:id="rId42"/>
    <p:sldId id="316" r:id="rId43"/>
    <p:sldId id="319" r:id="rId44"/>
    <p:sldId id="318" r:id="rId45"/>
    <p:sldId id="317" r:id="rId46"/>
    <p:sldId id="611" r:id="rId47"/>
    <p:sldId id="260"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9F37C7-F855-4B83-902E-638F71719F3A}">
          <p14:sldIdLst>
            <p14:sldId id="257"/>
            <p14:sldId id="613"/>
            <p14:sldId id="612"/>
            <p14:sldId id="337"/>
            <p14:sldId id="279"/>
            <p14:sldId id="335"/>
            <p14:sldId id="277"/>
            <p14:sldId id="336"/>
            <p14:sldId id="339"/>
            <p14:sldId id="278"/>
            <p14:sldId id="280"/>
            <p14:sldId id="334"/>
            <p14:sldId id="331"/>
            <p14:sldId id="289"/>
            <p14:sldId id="290"/>
            <p14:sldId id="288"/>
            <p14:sldId id="291"/>
            <p14:sldId id="308"/>
            <p14:sldId id="618"/>
            <p14:sldId id="281"/>
            <p14:sldId id="282"/>
            <p14:sldId id="283"/>
            <p14:sldId id="293"/>
            <p14:sldId id="332"/>
            <p14:sldId id="292"/>
            <p14:sldId id="338"/>
            <p14:sldId id="286"/>
            <p14:sldId id="315"/>
            <p14:sldId id="297"/>
            <p14:sldId id="326"/>
            <p14:sldId id="325"/>
            <p14:sldId id="321"/>
            <p14:sldId id="333"/>
            <p14:sldId id="322"/>
            <p14:sldId id="324"/>
            <p14:sldId id="617"/>
            <p14:sldId id="610"/>
            <p14:sldId id="296"/>
            <p14:sldId id="328"/>
            <p14:sldId id="329"/>
            <p14:sldId id="310"/>
            <p14:sldId id="316"/>
            <p14:sldId id="319"/>
            <p14:sldId id="318"/>
            <p14:sldId id="317"/>
            <p14:sldId id="611"/>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BD1D600-D4C9-0C5B-B2AB-C1C8AF51E2E3}" name="Weinberg, Harmony H." initials="WH" userId="S::15582@apps.everettsd.org::3c2a27de-0df2-4acd-aadb-11597df01d74" providerId="AD"/>
  <p188:author id="{A077058C-BEF6-AAF1-438E-72FF56ACD68C}" name="Scott, Peter D." initials="" userId="S::08219@apps.everettsd.org::36ded841-4c62-4cf1-bd16-863984d6cda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C21"/>
    <a:srgbClr val="113363"/>
    <a:srgbClr val="7AAE20"/>
    <a:srgbClr val="FEFEFE"/>
    <a:srgbClr val="D9531E"/>
    <a:srgbClr val="42517A"/>
    <a:srgbClr val="F8B74C"/>
    <a:srgbClr val="618250"/>
    <a:srgbClr val="D63C1D"/>
    <a:srgbClr val="4B2D8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FB0DE-D810-41ED-8DEA-2BD5C09FC95E}" v="12" dt="2024-08-26T23:42:22.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2" autoAdjust="0"/>
    <p:restoredTop sz="73349" autoAdjust="0"/>
  </p:normalViewPr>
  <p:slideViewPr>
    <p:cSldViewPr snapToGrid="0">
      <p:cViewPr varScale="1">
        <p:scale>
          <a:sx n="77" d="100"/>
          <a:sy n="77" d="100"/>
        </p:scale>
        <p:origin x="858"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8D6FB0DE-D810-41ED-8DEA-2BD5C09FC95E}"/>
    <pc:docChg chg="undo custSel addSld delSld modSld sldOrd modSection">
      <pc:chgData name="Peters, David S." userId="89b4e851-90dd-44f4-a02f-c1f7ca487ce8" providerId="ADAL" clId="{8D6FB0DE-D810-41ED-8DEA-2BD5C09FC95E}" dt="2024-08-26T23:43:10.769" v="82" actId="207"/>
      <pc:docMkLst>
        <pc:docMk/>
      </pc:docMkLst>
      <pc:sldChg chg="del">
        <pc:chgData name="Peters, David S." userId="89b4e851-90dd-44f4-a02f-c1f7ca487ce8" providerId="ADAL" clId="{8D6FB0DE-D810-41ED-8DEA-2BD5C09FC95E}" dt="2024-08-26T23:26:00.760" v="0" actId="47"/>
        <pc:sldMkLst>
          <pc:docMk/>
          <pc:sldMk cId="3227832248" sldId="275"/>
        </pc:sldMkLst>
      </pc:sldChg>
      <pc:sldChg chg="addSp delSp modSp del mod ord">
        <pc:chgData name="Peters, David S." userId="89b4e851-90dd-44f4-a02f-c1f7ca487ce8" providerId="ADAL" clId="{8D6FB0DE-D810-41ED-8DEA-2BD5C09FC95E}" dt="2024-08-26T23:39:00.057" v="30" actId="47"/>
        <pc:sldMkLst>
          <pc:docMk/>
          <pc:sldMk cId="100923460" sldId="294"/>
        </pc:sldMkLst>
        <pc:spChg chg="add mod">
          <ac:chgData name="Peters, David S." userId="89b4e851-90dd-44f4-a02f-c1f7ca487ce8" providerId="ADAL" clId="{8D6FB0DE-D810-41ED-8DEA-2BD5C09FC95E}" dt="2024-08-26T23:37:28.451" v="25"/>
          <ac:spMkLst>
            <pc:docMk/>
            <pc:sldMk cId="100923460" sldId="294"/>
            <ac:spMk id="4" creationId="{D08842CF-8F01-A4B9-4094-167D2A19BE9F}"/>
          </ac:spMkLst>
        </pc:spChg>
        <pc:spChg chg="del">
          <ac:chgData name="Peters, David S." userId="89b4e851-90dd-44f4-a02f-c1f7ca487ce8" providerId="ADAL" clId="{8D6FB0DE-D810-41ED-8DEA-2BD5C09FC95E}" dt="2024-08-26T23:37:27.655" v="24" actId="478"/>
          <ac:spMkLst>
            <pc:docMk/>
            <pc:sldMk cId="100923460" sldId="294"/>
            <ac:spMk id="7" creationId="{1604DA20-C2AF-BD09-F871-9F952F45F36E}"/>
          </ac:spMkLst>
        </pc:spChg>
      </pc:sldChg>
      <pc:sldChg chg="del">
        <pc:chgData name="Peters, David S." userId="89b4e851-90dd-44f4-a02f-c1f7ca487ce8" providerId="ADAL" clId="{8D6FB0DE-D810-41ED-8DEA-2BD5C09FC95E}" dt="2024-08-26T23:37:37.982" v="26" actId="47"/>
        <pc:sldMkLst>
          <pc:docMk/>
          <pc:sldMk cId="3386206865" sldId="320"/>
        </pc:sldMkLst>
      </pc:sldChg>
      <pc:sldChg chg="addSp delSp modSp add del mod delAnim modAnim">
        <pc:chgData name="Peters, David S." userId="89b4e851-90dd-44f4-a02f-c1f7ca487ce8" providerId="ADAL" clId="{8D6FB0DE-D810-41ED-8DEA-2BD5C09FC95E}" dt="2024-08-26T23:35:50.895" v="21" actId="732"/>
        <pc:sldMkLst>
          <pc:docMk/>
          <pc:sldMk cId="627947221" sldId="325"/>
        </pc:sldMkLst>
        <pc:spChg chg="del">
          <ac:chgData name="Peters, David S." userId="89b4e851-90dd-44f4-a02f-c1f7ca487ce8" providerId="ADAL" clId="{8D6FB0DE-D810-41ED-8DEA-2BD5C09FC95E}" dt="2024-08-26T23:33:21.815" v="13" actId="478"/>
          <ac:spMkLst>
            <pc:docMk/>
            <pc:sldMk cId="627947221" sldId="325"/>
            <ac:spMk id="18" creationId="{907E9363-8979-2231-0F17-F5774FD401A9}"/>
          </ac:spMkLst>
        </pc:spChg>
        <pc:spChg chg="del">
          <ac:chgData name="Peters, David S." userId="89b4e851-90dd-44f4-a02f-c1f7ca487ce8" providerId="ADAL" clId="{8D6FB0DE-D810-41ED-8DEA-2BD5C09FC95E}" dt="2024-08-26T23:33:21.815" v="13" actId="478"/>
          <ac:spMkLst>
            <pc:docMk/>
            <pc:sldMk cId="627947221" sldId="325"/>
            <ac:spMk id="20" creationId="{987981D7-7728-E7E1-55C1-FB33FC6003B9}"/>
          </ac:spMkLst>
        </pc:spChg>
        <pc:picChg chg="add mod modCrop">
          <ac:chgData name="Peters, David S." userId="89b4e851-90dd-44f4-a02f-c1f7ca487ce8" providerId="ADAL" clId="{8D6FB0DE-D810-41ED-8DEA-2BD5C09FC95E}" dt="2024-08-26T23:35:50.895" v="21" actId="732"/>
          <ac:picMkLst>
            <pc:docMk/>
            <pc:sldMk cId="627947221" sldId="325"/>
            <ac:picMk id="2" creationId="{A3574F2A-709F-5C7B-3B70-BAAFF7D77361}"/>
          </ac:picMkLst>
        </pc:picChg>
        <pc:picChg chg="del">
          <ac:chgData name="Peters, David S." userId="89b4e851-90dd-44f4-a02f-c1f7ca487ce8" providerId="ADAL" clId="{8D6FB0DE-D810-41ED-8DEA-2BD5C09FC95E}" dt="2024-08-26T23:33:19.644" v="12" actId="478"/>
          <ac:picMkLst>
            <pc:docMk/>
            <pc:sldMk cId="627947221" sldId="325"/>
            <ac:picMk id="17" creationId="{28B06E48-C135-56F2-45E1-9C841B13FC59}"/>
          </ac:picMkLst>
        </pc:picChg>
        <pc:picChg chg="del">
          <ac:chgData name="Peters, David S." userId="89b4e851-90dd-44f4-a02f-c1f7ca487ce8" providerId="ADAL" clId="{8D6FB0DE-D810-41ED-8DEA-2BD5C09FC95E}" dt="2024-08-26T23:33:21.815" v="13" actId="478"/>
          <ac:picMkLst>
            <pc:docMk/>
            <pc:sldMk cId="627947221" sldId="325"/>
            <ac:picMk id="19" creationId="{B9132B6D-8A71-9985-E9FA-C73E677291DB}"/>
          </ac:picMkLst>
        </pc:picChg>
      </pc:sldChg>
      <pc:sldChg chg="add del">
        <pc:chgData name="Peters, David S." userId="89b4e851-90dd-44f4-a02f-c1f7ca487ce8" providerId="ADAL" clId="{8D6FB0DE-D810-41ED-8DEA-2BD5C09FC95E}" dt="2024-08-26T23:29:08.335" v="4"/>
        <pc:sldMkLst>
          <pc:docMk/>
          <pc:sldMk cId="2336484648" sldId="614"/>
        </pc:sldMkLst>
      </pc:sldChg>
      <pc:sldChg chg="addSp delSp modSp new del mod delAnim modAnim">
        <pc:chgData name="Peters, David S." userId="89b4e851-90dd-44f4-a02f-c1f7ca487ce8" providerId="ADAL" clId="{8D6FB0DE-D810-41ED-8DEA-2BD5C09FC95E}" dt="2024-08-26T23:33:15.034" v="11" actId="47"/>
        <pc:sldMkLst>
          <pc:docMk/>
          <pc:sldMk cId="3359203448" sldId="614"/>
        </pc:sldMkLst>
        <pc:spChg chg="del">
          <ac:chgData name="Peters, David S." userId="89b4e851-90dd-44f4-a02f-c1f7ca487ce8" providerId="ADAL" clId="{8D6FB0DE-D810-41ED-8DEA-2BD5C09FC95E}" dt="2024-08-26T23:29:27.206" v="6" actId="478"/>
          <ac:spMkLst>
            <pc:docMk/>
            <pc:sldMk cId="3359203448" sldId="614"/>
            <ac:spMk id="2" creationId="{646CA928-EFF6-83EF-C243-A52643D0F232}"/>
          </ac:spMkLst>
        </pc:spChg>
        <pc:spChg chg="del">
          <ac:chgData name="Peters, David S." userId="89b4e851-90dd-44f4-a02f-c1f7ca487ce8" providerId="ADAL" clId="{8D6FB0DE-D810-41ED-8DEA-2BD5C09FC95E}" dt="2024-08-26T23:29:29.084" v="7" actId="478"/>
          <ac:spMkLst>
            <pc:docMk/>
            <pc:sldMk cId="3359203448" sldId="614"/>
            <ac:spMk id="3" creationId="{8A998110-FE62-D78A-2EB8-E2C00A03C4A9}"/>
          </ac:spMkLst>
        </pc:spChg>
        <pc:spChg chg="add del mod">
          <ac:chgData name="Peters, David S." userId="89b4e851-90dd-44f4-a02f-c1f7ca487ce8" providerId="ADAL" clId="{8D6FB0DE-D810-41ED-8DEA-2BD5C09FC95E}" dt="2024-08-26T23:33:13.056" v="10" actId="478"/>
          <ac:spMkLst>
            <pc:docMk/>
            <pc:sldMk cId="3359203448" sldId="614"/>
            <ac:spMk id="5" creationId="{6B25C0BA-E4BB-A8E8-B339-B585F7DA133E}"/>
          </ac:spMkLst>
        </pc:spChg>
        <pc:spChg chg="add del mod">
          <ac:chgData name="Peters, David S." userId="89b4e851-90dd-44f4-a02f-c1f7ca487ce8" providerId="ADAL" clId="{8D6FB0DE-D810-41ED-8DEA-2BD5C09FC95E}" dt="2024-08-26T23:33:13.056" v="10" actId="478"/>
          <ac:spMkLst>
            <pc:docMk/>
            <pc:sldMk cId="3359203448" sldId="614"/>
            <ac:spMk id="7" creationId="{B46D2A25-A164-ED11-CDE8-AFB424976001}"/>
          </ac:spMkLst>
        </pc:spChg>
        <pc:picChg chg="add del mod">
          <ac:chgData name="Peters, David S." userId="89b4e851-90dd-44f4-a02f-c1f7ca487ce8" providerId="ADAL" clId="{8D6FB0DE-D810-41ED-8DEA-2BD5C09FC95E}" dt="2024-08-26T23:33:05.813" v="9" actId="478"/>
          <ac:picMkLst>
            <pc:docMk/>
            <pc:sldMk cId="3359203448" sldId="614"/>
            <ac:picMk id="4" creationId="{537F3675-7353-BC19-F953-0E0AC3C8BE5E}"/>
          </ac:picMkLst>
        </pc:picChg>
        <pc:picChg chg="add del mod">
          <ac:chgData name="Peters, David S." userId="89b4e851-90dd-44f4-a02f-c1f7ca487ce8" providerId="ADAL" clId="{8D6FB0DE-D810-41ED-8DEA-2BD5C09FC95E}" dt="2024-08-26T23:33:13.056" v="10" actId="478"/>
          <ac:picMkLst>
            <pc:docMk/>
            <pc:sldMk cId="3359203448" sldId="614"/>
            <ac:picMk id="6" creationId="{A36AF425-7B9C-E2CE-CCD8-471AA6717786}"/>
          </ac:picMkLst>
        </pc:picChg>
      </pc:sldChg>
      <pc:sldChg chg="addSp delSp modSp mod">
        <pc:chgData name="Peters, David S." userId="89b4e851-90dd-44f4-a02f-c1f7ca487ce8" providerId="ADAL" clId="{8D6FB0DE-D810-41ED-8DEA-2BD5C09FC95E}" dt="2024-08-26T23:38:53.213" v="29"/>
        <pc:sldMkLst>
          <pc:docMk/>
          <pc:sldMk cId="1994179852" sldId="617"/>
        </pc:sldMkLst>
        <pc:spChg chg="del">
          <ac:chgData name="Peters, David S." userId="89b4e851-90dd-44f4-a02f-c1f7ca487ce8" providerId="ADAL" clId="{8D6FB0DE-D810-41ED-8DEA-2BD5C09FC95E}" dt="2024-08-26T23:38:52.719" v="28" actId="478"/>
          <ac:spMkLst>
            <pc:docMk/>
            <pc:sldMk cId="1994179852" sldId="617"/>
            <ac:spMk id="2" creationId="{CD8658E4-BB11-E1F7-2D0B-1C9AD1A9D113}"/>
          </ac:spMkLst>
        </pc:spChg>
        <pc:spChg chg="add mod">
          <ac:chgData name="Peters, David S." userId="89b4e851-90dd-44f4-a02f-c1f7ca487ce8" providerId="ADAL" clId="{8D6FB0DE-D810-41ED-8DEA-2BD5C09FC95E}" dt="2024-08-26T23:38:49.301" v="27"/>
          <ac:spMkLst>
            <pc:docMk/>
            <pc:sldMk cId="1994179852" sldId="617"/>
            <ac:spMk id="4" creationId="{83EA3C0D-C3B0-8A67-1F5C-BB9F701814FA}"/>
          </ac:spMkLst>
        </pc:spChg>
        <pc:spChg chg="add mod">
          <ac:chgData name="Peters, David S." userId="89b4e851-90dd-44f4-a02f-c1f7ca487ce8" providerId="ADAL" clId="{8D6FB0DE-D810-41ED-8DEA-2BD5C09FC95E}" dt="2024-08-26T23:38:53.213" v="29"/>
          <ac:spMkLst>
            <pc:docMk/>
            <pc:sldMk cId="1994179852" sldId="617"/>
            <ac:spMk id="5" creationId="{B19EC3E5-233F-A519-9AAE-09258F29F307}"/>
          </ac:spMkLst>
        </pc:spChg>
      </pc:sldChg>
      <pc:sldChg chg="addSp delSp modSp add mod modAnim">
        <pc:chgData name="Peters, David S." userId="89b4e851-90dd-44f4-a02f-c1f7ca487ce8" providerId="ADAL" clId="{8D6FB0DE-D810-41ED-8DEA-2BD5C09FC95E}" dt="2024-08-26T23:43:10.769" v="82" actId="207"/>
        <pc:sldMkLst>
          <pc:docMk/>
          <pc:sldMk cId="582188662" sldId="618"/>
        </pc:sldMkLst>
        <pc:spChg chg="mod">
          <ac:chgData name="Peters, David S." userId="89b4e851-90dd-44f4-a02f-c1f7ca487ce8" providerId="ADAL" clId="{8D6FB0DE-D810-41ED-8DEA-2BD5C09FC95E}" dt="2024-08-26T23:43:10.769" v="82" actId="207"/>
          <ac:spMkLst>
            <pc:docMk/>
            <pc:sldMk cId="582188662" sldId="618"/>
            <ac:spMk id="4" creationId="{5BCB30D1-2E41-F259-93EC-592659F09561}"/>
          </ac:spMkLst>
        </pc:spChg>
        <pc:spChg chg="del mod">
          <ac:chgData name="Peters, David S." userId="89b4e851-90dd-44f4-a02f-c1f7ca487ce8" providerId="ADAL" clId="{8D6FB0DE-D810-41ED-8DEA-2BD5C09FC95E}" dt="2024-08-26T23:41:47.217" v="34" actId="478"/>
          <ac:spMkLst>
            <pc:docMk/>
            <pc:sldMk cId="582188662" sldId="618"/>
            <ac:spMk id="6" creationId="{39198ACB-8C03-A126-BCA3-67A6DB3FE305}"/>
          </ac:spMkLst>
        </pc:spChg>
        <pc:spChg chg="add mod">
          <ac:chgData name="Peters, David S." userId="89b4e851-90dd-44f4-a02f-c1f7ca487ce8" providerId="ADAL" clId="{8D6FB0DE-D810-41ED-8DEA-2BD5C09FC95E}" dt="2024-08-26T23:42:35.368" v="54" actId="1035"/>
          <ac:spMkLst>
            <pc:docMk/>
            <pc:sldMk cId="582188662" sldId="618"/>
            <ac:spMk id="7" creationId="{AD7FAE20-3399-9F6C-9C75-94385C30B1C1}"/>
          </ac:spMkLst>
        </pc:spChg>
        <pc:spChg chg="del">
          <ac:chgData name="Peters, David S." userId="89b4e851-90dd-44f4-a02f-c1f7ca487ce8" providerId="ADAL" clId="{8D6FB0DE-D810-41ED-8DEA-2BD5C09FC95E}" dt="2024-08-26T23:41:48.600" v="35" actId="478"/>
          <ac:spMkLst>
            <pc:docMk/>
            <pc:sldMk cId="582188662" sldId="618"/>
            <ac:spMk id="8" creationId="{69235783-6549-0270-F680-2897E60C26B9}"/>
          </ac:spMkLst>
        </pc:spChg>
        <pc:picChg chg="del">
          <ac:chgData name="Peters, David S." userId="89b4e851-90dd-44f4-a02f-c1f7ca487ce8" providerId="ADAL" clId="{8D6FB0DE-D810-41ED-8DEA-2BD5C09FC95E}" dt="2024-08-26T23:41:45.888" v="33" actId="478"/>
          <ac:picMkLst>
            <pc:docMk/>
            <pc:sldMk cId="582188662" sldId="618"/>
            <ac:picMk id="5" creationId="{93A760C8-64FF-1D89-6A76-E65F5DE72444}"/>
          </ac:picMkLst>
        </pc:picChg>
        <pc:picChg chg="del">
          <ac:chgData name="Peters, David S." userId="89b4e851-90dd-44f4-a02f-c1f7ca487ce8" providerId="ADAL" clId="{8D6FB0DE-D810-41ED-8DEA-2BD5C09FC95E}" dt="2024-08-26T23:41:49.408" v="36" actId="478"/>
          <ac:picMkLst>
            <pc:docMk/>
            <pc:sldMk cId="582188662" sldId="618"/>
            <ac:picMk id="9" creationId="{CBC1C97A-49D7-A362-94D0-D13F60ECE13A}"/>
          </ac:picMkLst>
        </pc:picChg>
        <pc:picChg chg="add mod">
          <ac:chgData name="Peters, David S." userId="89b4e851-90dd-44f4-a02f-c1f7ca487ce8" providerId="ADAL" clId="{8D6FB0DE-D810-41ED-8DEA-2BD5C09FC95E}" dt="2024-08-26T23:42:42.260" v="56" actId="1076"/>
          <ac:picMkLst>
            <pc:docMk/>
            <pc:sldMk cId="582188662" sldId="618"/>
            <ac:picMk id="10" creationId="{CD628C7C-53F5-D3D6-D5CA-BD54CBABABF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4820"/>
          </a:xfrm>
          <a:prstGeom prst="rect">
            <a:avLst/>
          </a:prstGeom>
        </p:spPr>
        <p:txBody>
          <a:bodyPr vert="horz" lIns="93177" tIns="46589" rIns="93177" bIns="46589" rtlCol="0"/>
          <a:lstStyle>
            <a:lvl1pPr algn="r">
              <a:defRPr sz="1200"/>
            </a:lvl1pPr>
          </a:lstStyle>
          <a:p>
            <a:fld id="{C6310D87-62DF-5D49-BDC9-E6CB2AFB4311}" type="datetimeFigureOut">
              <a:rPr lang="en-US" smtClean="0"/>
              <a:t>8/26/2024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4820"/>
          </a:xfrm>
          <a:prstGeom prst="rect">
            <a:avLst/>
          </a:prstGeom>
        </p:spPr>
        <p:txBody>
          <a:bodyPr vert="horz" lIns="93177" tIns="46589" rIns="93177" bIns="46589" rtlCol="0"/>
          <a:lstStyle>
            <a:lvl1pPr algn="r">
              <a:defRPr sz="1200"/>
            </a:lvl1pPr>
          </a:lstStyle>
          <a:p>
            <a:fld id="{B70DE41B-D784-BA4F-A062-70A7D1BFE910}" type="datetimeFigureOut">
              <a:rPr lang="en-US" smtClean="0"/>
              <a:t>8/26/2024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behavioral activation system (or BAS) turns on when you detect opportunities, such as suddenly coming across a tree full of ripe cherries when you and your group are hungry.[ 5] You’re flooded with positive emotions and shared excitement, your mouths may begin to water, and everyone is ready to go! discover mode.[ 6] The behavioral inhibition system (BIS), in contrast, turns on when threats are detected, such as hearing a leopard roar nearby as you’re picking those cherries. You all stop what you are doing. Appetite is suppressed as your bodies flood with stress hormones and your thinking turns entirely to identifying the threat and finding ways to escape it. defend mode. For people with chronic anxiety, defend mode is chronically activated. The two systems together form a mechanism for quickly adapting to changing conditions, like a thermostat that can activate either a heating system or a cooling system as the temperature fluctuates. In humans (and other highly sociable mammals, such as dogs), the default setting is a major contributor to their individual personality. People (and dogs) who go through life in discover mode (except when directly threatened) are happier, more sociable, and more eager for new experiences. Conversely, people (and dogs) who are chronically in defend mode are more defensive and anxious, and they have only rare moments of perceived safety. They tend to see new situations, people, and ideas as potential threats, rather than as opportunities. Such chronic wariness was adaptive in some ancient environments, and may still be today for children raised in unstable and violent settings. But being stuck in defend mode is an obstacle to learning and growth in the physically safe environments that surround most children in developed nations today.</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13</a:t>
            </a:fld>
            <a:endParaRPr lang="en-US"/>
          </a:p>
        </p:txBody>
      </p:sp>
    </p:spTree>
    <p:extLst>
      <p:ext uri="{BB962C8B-B14F-4D97-AF65-F5344CB8AC3E}">
        <p14:creationId xmlns:p14="http://schemas.microsoft.com/office/powerpoint/2010/main" val="216727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Placebo = the effect of an inert substance… the effect of something that has no effect.</a:t>
            </a:r>
          </a:p>
          <a:p>
            <a:r>
              <a:rPr lang="en-US" dirty="0"/>
              <a:t>A way of quantifying and measuring everything that surrounds pills and procedures, mainstream or alternative.  They’re about the rituals, the words, the engagement, the costumes/uniforms, the diplomas, and those special things you get when you go to a healer. They’re about how the drama of health care can alleviate symptoms and change the course of disease, even without pharmaceuticals. And placebos are not only about the imagination. They actually work through neuro-transmitters and brain circuitry that many important drugs recruit and hijack, mimicking what the body can already do – not the other way around.</a:t>
            </a:r>
          </a:p>
          <a:p>
            <a:endParaRPr lang="en-US" dirty="0"/>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14</a:t>
            </a:fld>
            <a:endParaRPr lang="en-US"/>
          </a:p>
        </p:txBody>
      </p:sp>
    </p:spTree>
    <p:extLst>
      <p:ext uri="{BB962C8B-B14F-4D97-AF65-F5344CB8AC3E}">
        <p14:creationId xmlns:p14="http://schemas.microsoft.com/office/powerpoint/2010/main" val="421857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-Maxalt example-</a:t>
            </a:r>
          </a:p>
          <a:p>
            <a:endParaRPr lang="en-US" dirty="0"/>
          </a:p>
          <a:p>
            <a:r>
              <a:rPr lang="en-US" dirty="0"/>
              <a:t>The brain can function as a prediction machine. When a person is treated with the rituals, symbols, placebos, the pills – whether they have content or not – when you’re in pain, the brain releases endogenous opioids, cannabinoids, and/or prostaglandins. There’s a veritable pharmacy in each and everyone of us.</a:t>
            </a:r>
          </a:p>
          <a:p>
            <a:endParaRPr lang="en-US" dirty="0"/>
          </a:p>
          <a:p>
            <a:r>
              <a:rPr lang="en-US" dirty="0"/>
              <a:t>When researchers noticed that patients got better with placebos, they didn’t care – it was a nuisance.  What they were committed to was a precise, pharmacological solution to the question of illness.  Changed the art of medicine into the science of clinical care. Can’t do certain things.  (</a:t>
            </a:r>
            <a:r>
              <a:rPr lang="en-US" dirty="0" err="1"/>
              <a:t>ie</a:t>
            </a:r>
            <a:r>
              <a:rPr lang="en-US" dirty="0"/>
              <a:t>. tumors &amp; math skills).  Value is that they make a good drug a better drug.</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16</a:t>
            </a:fld>
            <a:endParaRPr lang="en-US"/>
          </a:p>
        </p:txBody>
      </p:sp>
    </p:spTree>
    <p:extLst>
      <p:ext uri="{BB962C8B-B14F-4D97-AF65-F5344CB8AC3E}">
        <p14:creationId xmlns:p14="http://schemas.microsoft.com/office/powerpoint/2010/main" val="4242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“In the late 1980s, a grand experiment was launched in the Arizona desert. Biosphere 2 was (and still is) the largest attempt to build a closed artificial ecosystem, as a prelude to (someday) building self-sustaining ecosystems in outer space. Biosphere 2 was designed to support eight people, who would attempt to live within it for several years. All of the oxygen they breathed, the water they drank, and the food they ate was to be generated within the facility. That goal was never reached. The complexity of biological interactions among species and social interactions among humans proved to be too much, but a great deal was learned from the multiple failures. For instance, many of the trees they planted to create a rain-forest ecosystem grew rapidly but then fell over before reaching maturity. The designers had not realized that young trees need wind to grow properly. When the wind blows, it bends the tree, which tugs at the roots on the windward side and compresses the wood on the other side. In response, the root system expands to provide a firmer anchor where it is needed, and the compressed wood cells change their structure to become stronger and firmer. This altered cell structure is called reaction wood, or sometimes stress wood. Trees that are exposed to strong winds early in life become trees that can withstand even stronger winds when full grown. Conversely, trees that are raised in a protected greenhouse sometimes fall over from their own weight before they reach maturity. Stress wood is a perfect metaphor for children, who also need to experience frequent stressors in order to become strong adults.”</a:t>
            </a:r>
          </a:p>
          <a:p>
            <a:pPr marL="0" marR="0">
              <a:spcBef>
                <a:spcPts val="0"/>
              </a:spcBef>
              <a:spcAft>
                <a:spcPts val="0"/>
              </a:spcAft>
            </a:pPr>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 The Anxious Generation: How the Great Rewiring of Childhood Is Causing an Epidemic of Mental Illness by Jonathan Haidt</a:t>
            </a:r>
            <a:endParaRPr lang="en-US" dirty="0"/>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23</a:t>
            </a:fld>
            <a:endParaRPr lang="en-US"/>
          </a:p>
        </p:txBody>
      </p:sp>
    </p:spTree>
    <p:extLst>
      <p:ext uri="{BB962C8B-B14F-4D97-AF65-F5344CB8AC3E}">
        <p14:creationId xmlns:p14="http://schemas.microsoft.com/office/powerpoint/2010/main" val="420036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Nassim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Taleb</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his 2012 book, Antifragile: Things That Gain from Disorder.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Taleb</a:t>
            </a:r>
            <a:r>
              <a:rPr lang="en-US" sz="1200" dirty="0">
                <a:effectLst/>
                <a:latin typeface="Calibri" panose="020F0502020204030204" pitchFamily="34" charset="0"/>
                <a:ea typeface="Calibri" panose="020F0502020204030204" pitchFamily="34" charset="0"/>
                <a:cs typeface="Times New Roman" panose="02020603050405020304" pitchFamily="18" charset="0"/>
              </a:rPr>
              <a:t> noted that some things, like wineglasses, are fragile. We protect fragile things from shocks and threats because we know they cannot withstand even a gentle challenge, such as being knocked over on a dinner table. Other things are resilient, such as a plastic cup, which can withstand being knocked off the table. But resilient objects don’t get better from getting dropped; they merely don’t get worse.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Taleb</a:t>
            </a:r>
            <a:r>
              <a:rPr lang="en-US" sz="1200" dirty="0">
                <a:effectLst/>
                <a:latin typeface="Calibri" panose="020F0502020204030204" pitchFamily="34" charset="0"/>
                <a:ea typeface="Calibri" panose="020F0502020204030204" pitchFamily="34" charset="0"/>
                <a:cs typeface="Times New Roman" panose="02020603050405020304" pitchFamily="18" charset="0"/>
              </a:rPr>
              <a:t> coined the word “antifragile” to describe things that actually need to get knocked over now and then in order to become strong. It’s the same dynamic for what has been called the psychological immune system[ 12]—the ability of a child to handle, process, and get past frustrations, minor accidents, teasing, exclusion, perceived injustices, and normal conflicts without falling prey to hours or days of inner turmoil. There is no way to live with other humans without conflicts and deprivations. As the Stoics and Buddhists taught long ago, happiness cannot be reached by eliminating all “triggers” from life; rather, happiness comes from learning to deprive external events of the power to trigger negative emotions in you. Well-intentioned parents who try to raise their children in a bubble of satisfaction, protected from frustration, consequences, and negative emotions, may be harming their children. They may be blocking the development of competence, self-control, frustration tolerance, and emotional self-management. Several studies find that such “coddling” or “helicopter parenting” is correlated with later anxiety disorders, low self-efficacy (which is the inner confidence that one can do what is needed to reach one’s goals), and difficulty adjusting to college. Children are intrinsically antifragile, which is why overprotected children are more likely to become adolescents who are stuck in defend mode. In defend mode, they’re likely to learn less, have fewer close friends, be more anxious, and experience more pain from ordinary conversations and conflicts.</a:t>
            </a:r>
            <a:endParaRPr lang="en-US" dirty="0"/>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24</a:t>
            </a:fld>
            <a:endParaRPr lang="en-US"/>
          </a:p>
        </p:txBody>
      </p:sp>
    </p:spTree>
    <p:extLst>
      <p:ext uri="{BB962C8B-B14F-4D97-AF65-F5344CB8AC3E}">
        <p14:creationId xmlns:p14="http://schemas.microsoft.com/office/powerpoint/2010/main" val="416960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experience, and mastery = fear recedes.  Discover mode &amp; Defend mode.  More competence = more intrigue.  Fear turns into thrill and triumph (worm under rock – delight and disgust… “he did it!” Less likely to be afraid in the future.</a:t>
            </a:r>
          </a:p>
        </p:txBody>
      </p:sp>
      <p:sp>
        <p:nvSpPr>
          <p:cNvPr id="4" name="Slide Number Placeholder 3"/>
          <p:cNvSpPr>
            <a:spLocks noGrp="1"/>
          </p:cNvSpPr>
          <p:nvPr>
            <p:ph type="sldNum" sz="quarter" idx="5"/>
          </p:nvPr>
        </p:nvSpPr>
        <p:spPr/>
        <p:txBody>
          <a:bodyPr/>
          <a:lstStyle/>
          <a:p>
            <a:fld id="{5D278A8B-08C7-9F46-93BF-5A384DF5C06C}" type="slidenum">
              <a:rPr lang="en-US" smtClean="0"/>
              <a:t>25</a:t>
            </a:fld>
            <a:endParaRPr lang="en-US"/>
          </a:p>
        </p:txBody>
      </p:sp>
    </p:spTree>
    <p:extLst>
      <p:ext uri="{BB962C8B-B14F-4D97-AF65-F5344CB8AC3E}">
        <p14:creationId xmlns:p14="http://schemas.microsoft.com/office/powerpoint/2010/main" val="278011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82D6-DD1A-9C07-205E-8D1527905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84D333-25B2-EEDC-BF38-DF96BBA7E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8704E-BDAE-39FC-4619-EB6DA15D067D}"/>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97541740-A343-9D50-E5DC-FA84D75C1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E63B3-279E-AC74-C510-82C97505F2A0}"/>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269682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C306-FB4B-EE63-31DC-7721A06B94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52B0F4-A708-92C6-229C-FF1D52464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C1E6-0144-3FA8-D7CE-F5A50827B01E}"/>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1277135F-781F-578C-A208-76D2EAC37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2A41B-4449-F70F-6AAA-529A54DCA562}"/>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419273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9B030-3495-1D97-0B9A-EE41A4602C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0AA16-6AF6-BF3B-67DA-2BE04502A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38239-A7E7-8100-657A-63059ED7FBFA}"/>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BAB6E165-6395-9F03-36B3-A9B45317F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2ECA3-79B8-F5B4-7377-B46A9B4FB1B3}"/>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15691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BB27-F206-4B34-AC61-14CEEA6D9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B3661-E974-9EF2-B72D-136B2C760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A9519-25FD-1024-D028-F8A93AF98B21}"/>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4ACBE743-2C33-47D6-C850-5E10CB581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3E829-8FCF-DD7D-95BC-1D6108D705C9}"/>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147267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55F2-E376-7DFF-6A06-D514EFF32A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F0FC23-3307-4166-8298-FB41A3098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56B0A-D8EF-CDC0-BF63-74C33F1CB4D5}"/>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3C0ABE2E-80F8-84E1-1AFD-8F78740BB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20E51-35D5-1219-B6B8-D68309D25F1B}"/>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347979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6A2E-49F8-585E-8FFE-4CCF7EB8E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73469-5D09-7F19-B87D-AE85AB7779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B93E9-1E1B-AE55-DD83-DBC5987CD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DB9A5-7EE9-C1CA-2003-37F180BA3422}"/>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6" name="Footer Placeholder 5">
            <a:extLst>
              <a:ext uri="{FF2B5EF4-FFF2-40B4-BE49-F238E27FC236}">
                <a16:creationId xmlns:a16="http://schemas.microsoft.com/office/drawing/2014/main" id="{9AE5756E-1115-6036-9A31-8558A2378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A1C4A-80D3-87D5-679A-FD4485257F18}"/>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31682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E00F-DF2A-D3D4-C5D9-906983575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EB7524-1829-177C-C213-D3B66B1B4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30EBA-DB00-F1DC-D206-1DF7520E1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772C0-7B6D-0D1F-0292-ABB6F7DD57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70A3A-38F9-B227-63E4-42A46BC773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5DE9A7-0CFF-8C74-8A4B-031EE65F2FEB}"/>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8" name="Footer Placeholder 7">
            <a:extLst>
              <a:ext uri="{FF2B5EF4-FFF2-40B4-BE49-F238E27FC236}">
                <a16:creationId xmlns:a16="http://schemas.microsoft.com/office/drawing/2014/main" id="{210B221B-B1A8-0A86-C399-5BCECB4998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7FB298-382B-8F37-8A6E-B19B5186DF3F}"/>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23303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F80-7F2D-C804-5EA1-C154E5664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D1D81-AB9E-F7F9-949F-0AEFC81E34C5}"/>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4" name="Footer Placeholder 3">
            <a:extLst>
              <a:ext uri="{FF2B5EF4-FFF2-40B4-BE49-F238E27FC236}">
                <a16:creationId xmlns:a16="http://schemas.microsoft.com/office/drawing/2014/main" id="{759BA12C-4271-B0D8-B479-A9282047B8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DADE7-CBEC-4410-8CA4-5DDBA3FA2339}"/>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148595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2A292-E628-1F3D-FF09-A2E74607EB5D}"/>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3" name="Footer Placeholder 2">
            <a:extLst>
              <a:ext uri="{FF2B5EF4-FFF2-40B4-BE49-F238E27FC236}">
                <a16:creationId xmlns:a16="http://schemas.microsoft.com/office/drawing/2014/main" id="{E27FDEF1-A0E8-99E9-A435-F63072903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03C122-038A-DCC3-451F-90E55ED30D5B}"/>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362600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E839-A4D3-B362-09C0-7B50FA214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6AC483-A3B8-FB71-FF1D-2250EE22F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7F9DD-0A2B-F31A-2E77-D8CE49B94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30E75-49EA-B9D1-3C3F-6CC32B76368C}"/>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6" name="Footer Placeholder 5">
            <a:extLst>
              <a:ext uri="{FF2B5EF4-FFF2-40B4-BE49-F238E27FC236}">
                <a16:creationId xmlns:a16="http://schemas.microsoft.com/office/drawing/2014/main" id="{002110A9-0282-D551-F6A6-F9D1A1C79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0CABC-0239-60EA-16F5-52DA7A6498FE}"/>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257245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1BEC-B0C8-6E7D-9649-EB1A30F67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6CB9BB-6ACD-EAF9-30CA-1C6B15AC6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C93BE-6407-E0A4-7A5F-D1D41001C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BC0D6-EB4E-8AE5-D45B-FB50D2D380E9}"/>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6" name="Footer Placeholder 5">
            <a:extLst>
              <a:ext uri="{FF2B5EF4-FFF2-40B4-BE49-F238E27FC236}">
                <a16:creationId xmlns:a16="http://schemas.microsoft.com/office/drawing/2014/main" id="{98A84104-25F2-E87D-1417-A363D63B9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31EF5-9326-A2C9-7C50-A12A4856E70F}"/>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229179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6C6B5-A97C-E4BF-0977-2816E9119D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8E127-F666-1B95-131F-B9C0261D3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8830E-D737-08DB-B679-E845FA5EC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394F0176-2A1D-CFBE-F47B-D029B2D79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D8D5D1-7214-3E2F-4E11-AF20FD48D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8967C-AC8A-410B-BDF0-DCE039D275FE}" type="slidenum">
              <a:rPr lang="en-US" smtClean="0"/>
              <a:t>‹#›</a:t>
            </a:fld>
            <a:endParaRPr lang="en-US"/>
          </a:p>
        </p:txBody>
      </p:sp>
    </p:spTree>
    <p:extLst>
      <p:ext uri="{BB962C8B-B14F-4D97-AF65-F5344CB8AC3E}">
        <p14:creationId xmlns:p14="http://schemas.microsoft.com/office/powerpoint/2010/main" val="387862662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sHMJXcUJdNw?feature=oembed" TargetMode="External"/><Relationship Id="rId6" Type="http://schemas.openxmlformats.org/officeDocument/2006/relationships/image" Target="../media/image35.jpeg"/><Relationship Id="rId5" Type="http://schemas.openxmlformats.org/officeDocument/2006/relationships/hyperlink" Target="https://youtu.be/sHMJXcUJdNw"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youtu.be/eNfJgm-dBn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kzvm1m8zq5g?feature=oembed" TargetMode="External"/><Relationship Id="rId6" Type="http://schemas.openxmlformats.org/officeDocument/2006/relationships/hyperlink" Target="https://youtu.be/kzvm1m8zq5g?si=QyMrDStN9lRl7ClF" TargetMode="External"/><Relationship Id="rId5" Type="http://schemas.openxmlformats.org/officeDocument/2006/relationships/image" Target="../media/image36.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wIwoU7-Czp4?feature=oembed" TargetMode="External"/><Relationship Id="rId6" Type="http://schemas.openxmlformats.org/officeDocument/2006/relationships/image" Target="../media/image43.jpe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nh3dnrOvETA?feature=oembed" TargetMode="Externa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KFZaCHJCkyc?feature=oembed" TargetMode="External"/><Relationship Id="rId5" Type="http://schemas.openxmlformats.org/officeDocument/2006/relationships/image" Target="../media/image49.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QEnN45yBlg?feature=oembed" TargetMode="External"/><Relationship Id="rId5" Type="http://schemas.openxmlformats.org/officeDocument/2006/relationships/image" Target="../media/image50.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cIXQOb4klUw?start=5&amp;feature=oembed" TargetMode="External"/><Relationship Id="rId5" Type="http://schemas.openxmlformats.org/officeDocument/2006/relationships/image" Target="../media/image52.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youtu.be/RVA2N6tX2cg?si=julyen-tniKdSu3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mZ-oTC6AcBk?feature=oembed" TargetMode="External"/><Relationship Id="rId5" Type="http://schemas.openxmlformats.org/officeDocument/2006/relationships/image" Target="../media/image56.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YTTSXc6sARg?start=1&amp;feature=oembed" TargetMode="Externa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WvzFao5RnBI?feature=oembed" TargetMode="External"/><Relationship Id="rId5" Type="http://schemas.openxmlformats.org/officeDocument/2006/relationships/image" Target="../media/image59.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S5h4h166OUE?feature=oembed" TargetMode="External"/><Relationship Id="rId5" Type="http://schemas.openxmlformats.org/officeDocument/2006/relationships/image" Target="../media/image60.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2.jpe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docushare.everett.k12.wa.us/docushare/dsweb/Get/Document-140558/Understanding%20the%20Brain_s%20Threat%20and%20Stress%20Response.pdf"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5CpRY9-MIHA?feature=oembed" TargetMode="External"/><Relationship Id="rId6" Type="http://schemas.openxmlformats.org/officeDocument/2006/relationships/hyperlink" Target="https://youtu.be/5CpRY9-MIHA?si=sQmZf8RmjCvZoDuH" TargetMode="External"/><Relationship Id="rId5" Type="http://schemas.openxmlformats.org/officeDocument/2006/relationships/image" Target="../media/image17.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a-ddSEHRWVg?feature=oembed" TargetMode="External"/><Relationship Id="rId6" Type="http://schemas.openxmlformats.org/officeDocument/2006/relationships/hyperlink" Target="https://youtu.be/a-ddSEHRWVg?si=Pj7tCh3frU9zkOOu" TargetMode="External"/><Relationship Id="rId5" Type="http://schemas.openxmlformats.org/officeDocument/2006/relationships/image" Target="../media/image2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Picture 8" descr="A black and white text&#10;&#10;Description automatically generated">
            <a:extLst>
              <a:ext uri="{FF2B5EF4-FFF2-40B4-BE49-F238E27FC236}">
                <a16:creationId xmlns:a16="http://schemas.microsoft.com/office/drawing/2014/main" id="{D52E4827-3918-3940-84A3-D44792C90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810" y="1452826"/>
            <a:ext cx="7192379" cy="2105319"/>
          </a:xfrm>
          <a:prstGeom prst="rect">
            <a:avLst/>
          </a:prstGeom>
        </p:spPr>
      </p:pic>
      <p:grpSp>
        <p:nvGrpSpPr>
          <p:cNvPr id="2" name="Group 1">
            <a:extLst>
              <a:ext uri="{FF2B5EF4-FFF2-40B4-BE49-F238E27FC236}">
                <a16:creationId xmlns:a16="http://schemas.microsoft.com/office/drawing/2014/main" id="{C9B16FF1-21A8-7AB6-8142-83622D7FF031}"/>
              </a:ext>
            </a:extLst>
          </p:cNvPr>
          <p:cNvGrpSpPr/>
          <p:nvPr/>
        </p:nvGrpSpPr>
        <p:grpSpPr>
          <a:xfrm>
            <a:off x="719136" y="3984913"/>
            <a:ext cx="10753725" cy="1815883"/>
            <a:chOff x="1072138" y="3761132"/>
            <a:chExt cx="10472162" cy="1815883"/>
          </a:xfrm>
        </p:grpSpPr>
        <p:sp>
          <p:nvSpPr>
            <p:cNvPr id="10" name="TextBox 9">
              <a:extLst>
                <a:ext uri="{FF2B5EF4-FFF2-40B4-BE49-F238E27FC236}">
                  <a16:creationId xmlns:a16="http://schemas.microsoft.com/office/drawing/2014/main" id="{00D0E196-3A00-2122-974A-C9F0982DC9B4}"/>
                </a:ext>
              </a:extLst>
            </p:cNvPr>
            <p:cNvSpPr txBox="1"/>
            <p:nvPr/>
          </p:nvSpPr>
          <p:spPr>
            <a:xfrm>
              <a:off x="2310412" y="3761133"/>
              <a:ext cx="923388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301: Brain Science of Emotions &amp;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EPS Learns </a:t>
              </a:r>
              <a:r>
                <a:rPr kumimoji="0" lang="en-US" sz="32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a:t>
              </a:r>
              <a:r>
                <a:rPr kumimoji="0" lang="en-US" sz="32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August 22, 2024</a:t>
              </a:r>
            </a:p>
          </p:txBody>
        </p:sp>
        <p:pic>
          <p:nvPicPr>
            <p:cNvPr id="12" name="Picture 11" descr="A blue and orange logo&#10;&#10;Description automatically generated">
              <a:extLst>
                <a:ext uri="{FF2B5EF4-FFF2-40B4-BE49-F238E27FC236}">
                  <a16:creationId xmlns:a16="http://schemas.microsoft.com/office/drawing/2014/main" id="{266B8B62-A2C6-A093-F473-F79B1D6C2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38" y="3761132"/>
              <a:ext cx="1238274" cy="1200330"/>
            </a:xfrm>
            <a:prstGeom prst="rect">
              <a:avLst/>
            </a:prstGeom>
          </p:spPr>
        </p:pic>
      </p:grpSp>
    </p:spTree>
    <p:extLst>
      <p:ext uri="{BB962C8B-B14F-4D97-AF65-F5344CB8AC3E}">
        <p14:creationId xmlns:p14="http://schemas.microsoft.com/office/powerpoint/2010/main" val="160182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Order</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of Brain Operations</a:t>
            </a:r>
          </a:p>
        </p:txBody>
      </p:sp>
      <p:pic>
        <p:nvPicPr>
          <p:cNvPr id="1026" name="Picture 2" descr="Wisconsin police officer narrowly avoids sliding car">
            <a:extLst>
              <a:ext uri="{FF2B5EF4-FFF2-40B4-BE49-F238E27FC236}">
                <a16:creationId xmlns:a16="http://schemas.microsoft.com/office/drawing/2014/main" id="{06C54309-FF18-4A92-C6E2-0564578DB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373" y="1999057"/>
            <a:ext cx="8210550" cy="461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F26679-94EB-A6F7-AB3D-66948E27000B}"/>
              </a:ext>
            </a:extLst>
          </p:cNvPr>
          <p:cNvSpPr txBox="1"/>
          <p:nvPr/>
        </p:nvSpPr>
        <p:spPr>
          <a:xfrm>
            <a:off x="819548" y="937973"/>
            <a:ext cx="10324702" cy="830997"/>
          </a:xfrm>
          <a:prstGeom prst="rect">
            <a:avLst/>
          </a:prstGeom>
          <a:noFill/>
        </p:spPr>
        <p:txBody>
          <a:bodyPr wrap="square" rtlCol="0">
            <a:spAutoFit/>
          </a:bodyPr>
          <a:lstStyle/>
          <a:p>
            <a:r>
              <a:rPr lang="en-US" sz="2400" dirty="0"/>
              <a:t>The emotion brain responds to an event more quickly than the thinking brain.</a:t>
            </a:r>
          </a:p>
          <a:p>
            <a:pPr algn="r"/>
            <a:r>
              <a:rPr lang="en-US" sz="2400" i="1" dirty="0"/>
              <a:t>-Daniel Goleman</a:t>
            </a:r>
          </a:p>
        </p:txBody>
      </p:sp>
    </p:spTree>
    <p:extLst>
      <p:ext uri="{BB962C8B-B14F-4D97-AF65-F5344CB8AC3E}">
        <p14:creationId xmlns:p14="http://schemas.microsoft.com/office/powerpoint/2010/main" val="392343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When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Emotion Mind </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Takes Over</a:t>
            </a:r>
          </a:p>
        </p:txBody>
      </p:sp>
      <p:pic>
        <p:nvPicPr>
          <p:cNvPr id="2" name="Picture 2" descr="The frustrated guy">
            <a:extLst>
              <a:ext uri="{FF2B5EF4-FFF2-40B4-BE49-F238E27FC236}">
                <a16:creationId xmlns:a16="http://schemas.microsoft.com/office/drawing/2014/main" id="{74B59D8A-30E3-0C15-6DEC-3D4CF8CE0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566" y="3148147"/>
            <a:ext cx="3484824" cy="343856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B7A5789-17D7-EEC1-33E0-1DB07B6996CF}"/>
              </a:ext>
            </a:extLst>
          </p:cNvPr>
          <p:cNvGrpSpPr/>
          <p:nvPr/>
        </p:nvGrpSpPr>
        <p:grpSpPr>
          <a:xfrm>
            <a:off x="4966922" y="845202"/>
            <a:ext cx="4216567" cy="4246767"/>
            <a:chOff x="3681042" y="1585360"/>
            <a:chExt cx="3094895" cy="3117061"/>
          </a:xfrm>
        </p:grpSpPr>
        <p:pic>
          <p:nvPicPr>
            <p:cNvPr id="6" name="Picture 5" descr="A diagram of a brain&#10;&#10;Description automatically generated">
              <a:extLst>
                <a:ext uri="{FF2B5EF4-FFF2-40B4-BE49-F238E27FC236}">
                  <a16:creationId xmlns:a16="http://schemas.microsoft.com/office/drawing/2014/main" id="{0770EF5E-0902-D99F-6D60-7AAE6EEF041F}"/>
                </a:ext>
              </a:extLst>
            </p:cNvPr>
            <p:cNvPicPr>
              <a:picLocks noChangeAspect="1"/>
            </p:cNvPicPr>
            <p:nvPr/>
          </p:nvPicPr>
          <p:blipFill rotWithShape="1">
            <a:blip r:embed="rId5">
              <a:extLst>
                <a:ext uri="{28A0092B-C50C-407E-A947-70E740481C1C}">
                  <a14:useLocalDpi xmlns:a14="http://schemas.microsoft.com/office/drawing/2010/main" val="0"/>
                </a:ext>
              </a:extLst>
            </a:blip>
            <a:srcRect l="16847" r="15229"/>
            <a:stretch/>
          </p:blipFill>
          <p:spPr>
            <a:xfrm>
              <a:off x="3821722" y="1614443"/>
              <a:ext cx="2954215" cy="3087978"/>
            </a:xfrm>
            <a:prstGeom prst="rect">
              <a:avLst/>
            </a:prstGeom>
          </p:spPr>
        </p:pic>
        <p:sp>
          <p:nvSpPr>
            <p:cNvPr id="8" name="Oval 7">
              <a:extLst>
                <a:ext uri="{FF2B5EF4-FFF2-40B4-BE49-F238E27FC236}">
                  <a16:creationId xmlns:a16="http://schemas.microsoft.com/office/drawing/2014/main" id="{627AD124-44A6-EFCD-0561-B0B9FA782443}"/>
                </a:ext>
              </a:extLst>
            </p:cNvPr>
            <p:cNvSpPr/>
            <p:nvPr/>
          </p:nvSpPr>
          <p:spPr>
            <a:xfrm>
              <a:off x="4443043" y="2168770"/>
              <a:ext cx="1641231" cy="973015"/>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a:endParaRPr>
            </a:p>
          </p:txBody>
        </p:sp>
        <p:sp>
          <p:nvSpPr>
            <p:cNvPr id="9" name="Multiplication Sign 8">
              <a:extLst>
                <a:ext uri="{FF2B5EF4-FFF2-40B4-BE49-F238E27FC236}">
                  <a16:creationId xmlns:a16="http://schemas.microsoft.com/office/drawing/2014/main" id="{CB8A784C-149B-98CC-874F-547F03235831}"/>
                </a:ext>
              </a:extLst>
            </p:cNvPr>
            <p:cNvSpPr/>
            <p:nvPr/>
          </p:nvSpPr>
          <p:spPr>
            <a:xfrm>
              <a:off x="3681042" y="1585360"/>
              <a:ext cx="1207477" cy="9730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a:endParaRPr>
            </a:p>
          </p:txBody>
        </p:sp>
      </p:grpSp>
      <p:sp>
        <p:nvSpPr>
          <p:cNvPr id="10" name="TextBox 9">
            <a:extLst>
              <a:ext uri="{FF2B5EF4-FFF2-40B4-BE49-F238E27FC236}">
                <a16:creationId xmlns:a16="http://schemas.microsoft.com/office/drawing/2014/main" id="{09004F31-1244-1B1A-D256-BCA85B599E57}"/>
              </a:ext>
            </a:extLst>
          </p:cNvPr>
          <p:cNvSpPr txBox="1"/>
          <p:nvPr/>
        </p:nvSpPr>
        <p:spPr>
          <a:xfrm>
            <a:off x="463526" y="1356527"/>
            <a:ext cx="4704990" cy="4616648"/>
          </a:xfrm>
          <a:prstGeom prst="rect">
            <a:avLst/>
          </a:prstGeom>
          <a:noFill/>
        </p:spPr>
        <p:txBody>
          <a:bodyPr wrap="square" rtlCol="0">
            <a:spAutoFit/>
          </a:bodyPr>
          <a:lstStyle/>
          <a:p>
            <a:pPr defTabSz="685800"/>
            <a:r>
              <a:rPr lang="en-US" sz="2800" b="1" dirty="0">
                <a:solidFill>
                  <a:srgbClr val="D9531E"/>
                </a:solidFill>
                <a:latin typeface="Calibri"/>
              </a:rPr>
              <a:t>Prefrontal Cortex Shuts Down</a:t>
            </a:r>
          </a:p>
          <a:p>
            <a:pPr marL="214313" indent="-214313" defTabSz="685800">
              <a:buFont typeface="Arial" panose="020B0604020202020204" pitchFamily="34" charset="0"/>
              <a:buChar char="•"/>
            </a:pPr>
            <a:r>
              <a:rPr lang="en-US" sz="2000" dirty="0">
                <a:solidFill>
                  <a:srgbClr val="00447C"/>
                </a:solidFill>
                <a:latin typeface="Calibri"/>
              </a:rPr>
              <a:t>No problem solving</a:t>
            </a:r>
          </a:p>
          <a:p>
            <a:pPr marL="214313" indent="-214313" defTabSz="685800">
              <a:buFont typeface="Arial" panose="020B0604020202020204" pitchFamily="34" charset="0"/>
              <a:buChar char="•"/>
            </a:pPr>
            <a:r>
              <a:rPr lang="en-US" sz="2000" dirty="0">
                <a:solidFill>
                  <a:srgbClr val="00447C"/>
                </a:solidFill>
                <a:latin typeface="Calibri"/>
              </a:rPr>
              <a:t>No new learning</a:t>
            </a:r>
          </a:p>
          <a:p>
            <a:pPr marL="214313" indent="-214313" defTabSz="685800">
              <a:buFont typeface="Arial" panose="020B0604020202020204" pitchFamily="34" charset="0"/>
              <a:buChar char="•"/>
            </a:pPr>
            <a:r>
              <a:rPr lang="en-US" sz="2000" dirty="0">
                <a:solidFill>
                  <a:srgbClr val="00447C"/>
                </a:solidFill>
                <a:latin typeface="Calibri"/>
              </a:rPr>
              <a:t>Rational Mind is Blocked</a:t>
            </a:r>
          </a:p>
          <a:p>
            <a:pPr marL="557213" lvl="1" indent="-214313" defTabSz="685800">
              <a:buFont typeface="Calibri" panose="020F0502020204030204" pitchFamily="34" charset="0"/>
              <a:buChar char="‒"/>
            </a:pPr>
            <a:r>
              <a:rPr lang="en-US" sz="2000" dirty="0">
                <a:solidFill>
                  <a:srgbClr val="00447C"/>
                </a:solidFill>
                <a:latin typeface="Calibri"/>
              </a:rPr>
              <a:t>Distorted thoughts occur</a:t>
            </a:r>
          </a:p>
          <a:p>
            <a:pPr marL="214313" indent="-214313" defTabSz="685800">
              <a:buFont typeface="Arial" panose="020B0604020202020204" pitchFamily="34" charset="0"/>
              <a:buChar char="•"/>
            </a:pPr>
            <a:r>
              <a:rPr lang="en-US" sz="2000" dirty="0">
                <a:solidFill>
                  <a:srgbClr val="00447C"/>
                </a:solidFill>
                <a:latin typeface="Calibri"/>
              </a:rPr>
              <a:t>Impulse Control Decreases</a:t>
            </a:r>
          </a:p>
          <a:p>
            <a:pPr marL="557213" lvl="1" indent="-214313" defTabSz="685800">
              <a:buFont typeface="Calibri" panose="020F0502020204030204" pitchFamily="34" charset="0"/>
              <a:buChar char="‒"/>
            </a:pPr>
            <a:r>
              <a:rPr lang="en-US" sz="2000" dirty="0">
                <a:solidFill>
                  <a:srgbClr val="00447C"/>
                </a:solidFill>
                <a:latin typeface="Calibri"/>
              </a:rPr>
              <a:t>Can’t engage in non-mood-dependent behaviors</a:t>
            </a:r>
          </a:p>
          <a:p>
            <a:pPr defTabSz="685800"/>
            <a:endParaRPr lang="en-US" dirty="0">
              <a:solidFill>
                <a:srgbClr val="00447C"/>
              </a:solidFill>
              <a:latin typeface="Calibri"/>
            </a:endParaRPr>
          </a:p>
          <a:p>
            <a:pPr defTabSz="685800"/>
            <a:r>
              <a:rPr lang="en-US" sz="2800" b="1" dirty="0">
                <a:solidFill>
                  <a:srgbClr val="D9531E"/>
                </a:solidFill>
                <a:latin typeface="Calibri"/>
              </a:rPr>
              <a:t>Limbic System Activates</a:t>
            </a:r>
          </a:p>
          <a:p>
            <a:pPr marL="214313" indent="-214313" defTabSz="685800">
              <a:buFont typeface="Arial" panose="020B0604020202020204" pitchFamily="34" charset="0"/>
              <a:buChar char="•"/>
            </a:pPr>
            <a:r>
              <a:rPr lang="en-US" sz="2000" dirty="0">
                <a:solidFill>
                  <a:srgbClr val="00447C"/>
                </a:solidFill>
                <a:latin typeface="Calibri"/>
              </a:rPr>
              <a:t>Emotion Intensity Increases</a:t>
            </a:r>
          </a:p>
          <a:p>
            <a:pPr marL="214313" indent="-214313" defTabSz="685800">
              <a:buFont typeface="Arial" panose="020B0604020202020204" pitchFamily="34" charset="0"/>
              <a:buChar char="•"/>
            </a:pPr>
            <a:r>
              <a:rPr lang="en-US" sz="2000" dirty="0">
                <a:solidFill>
                  <a:srgbClr val="00447C"/>
                </a:solidFill>
                <a:latin typeface="Calibri"/>
              </a:rPr>
              <a:t>Physiological Cues Activate</a:t>
            </a:r>
          </a:p>
          <a:p>
            <a:pPr marL="557213" lvl="1" indent="-214313" defTabSz="685800">
              <a:buFont typeface="Calibri" panose="020F0502020204030204" pitchFamily="34" charset="0"/>
              <a:buChar char="‒"/>
            </a:pPr>
            <a:r>
              <a:rPr lang="en-US" sz="2000" dirty="0">
                <a:solidFill>
                  <a:srgbClr val="00447C"/>
                </a:solidFill>
                <a:latin typeface="Calibri"/>
              </a:rPr>
              <a:t>Can’t regulate physiology</a:t>
            </a:r>
          </a:p>
          <a:p>
            <a:pPr marL="214313" indent="-214313" defTabSz="685800">
              <a:buFont typeface="Arial" panose="020B0604020202020204" pitchFamily="34" charset="0"/>
              <a:buChar char="•"/>
            </a:pPr>
            <a:r>
              <a:rPr lang="en-US" sz="2000" dirty="0">
                <a:solidFill>
                  <a:srgbClr val="00447C"/>
                </a:solidFill>
                <a:latin typeface="Calibri"/>
              </a:rPr>
              <a:t>Can only focus on Emotion Cues</a:t>
            </a:r>
            <a:endParaRPr lang="en-US" sz="1600" dirty="0">
              <a:solidFill>
                <a:srgbClr val="00447C"/>
              </a:solidFill>
              <a:latin typeface="Calibri"/>
            </a:endParaRPr>
          </a:p>
        </p:txBody>
      </p:sp>
    </p:spTree>
    <p:extLst>
      <p:ext uri="{BB962C8B-B14F-4D97-AF65-F5344CB8AC3E}">
        <p14:creationId xmlns:p14="http://schemas.microsoft.com/office/powerpoint/2010/main" val="306105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When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Emotion Mind </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Takes Over</a:t>
            </a:r>
          </a:p>
        </p:txBody>
      </p:sp>
      <p:pic>
        <p:nvPicPr>
          <p:cNvPr id="2052" name="Picture 4" descr="Eric Burrell on LinkedIn: YOU CANNOT SEE YOUR REFLECTION IN BOILING WATER.  SIMILARLY, YOU CANNOT SEE…">
            <a:extLst>
              <a:ext uri="{FF2B5EF4-FFF2-40B4-BE49-F238E27FC236}">
                <a16:creationId xmlns:a16="http://schemas.microsoft.com/office/drawing/2014/main" id="{1C74E49D-64D9-EA0A-49F7-F279A5138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818043"/>
            <a:ext cx="5973763" cy="5839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5257FE1F-C1F8-EE35-DFED-68AD16DCDBBF}"/>
              </a:ext>
            </a:extLst>
          </p:cNvPr>
          <p:cNvGrpSpPr/>
          <p:nvPr/>
        </p:nvGrpSpPr>
        <p:grpSpPr>
          <a:xfrm>
            <a:off x="336440" y="1849211"/>
            <a:ext cx="2801230" cy="3159577"/>
            <a:chOff x="374540" y="818043"/>
            <a:chExt cx="2801230" cy="3159577"/>
          </a:xfrm>
        </p:grpSpPr>
        <p:pic>
          <p:nvPicPr>
            <p:cNvPr id="7" name="Picture 2" descr="The frustrated guy">
              <a:extLst>
                <a:ext uri="{FF2B5EF4-FFF2-40B4-BE49-F238E27FC236}">
                  <a16:creationId xmlns:a16="http://schemas.microsoft.com/office/drawing/2014/main" id="{1E93C83C-AB29-9371-1D9A-4FC0C34BF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604" y="2361199"/>
              <a:ext cx="1638166" cy="161642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D4BD6B4-CA86-F2ED-C7AF-389310CA12CF}"/>
                </a:ext>
              </a:extLst>
            </p:cNvPr>
            <p:cNvGrpSpPr/>
            <p:nvPr/>
          </p:nvGrpSpPr>
          <p:grpSpPr>
            <a:xfrm>
              <a:off x="374540" y="818043"/>
              <a:ext cx="1982147" cy="1996344"/>
              <a:chOff x="3681042" y="1585360"/>
              <a:chExt cx="3094895" cy="3117061"/>
            </a:xfrm>
          </p:grpSpPr>
          <p:pic>
            <p:nvPicPr>
              <p:cNvPr id="12" name="Picture 11" descr="A diagram of a brain&#10;&#10;Description automatically generated">
                <a:extLst>
                  <a:ext uri="{FF2B5EF4-FFF2-40B4-BE49-F238E27FC236}">
                    <a16:creationId xmlns:a16="http://schemas.microsoft.com/office/drawing/2014/main" id="{75BCDB7B-F078-E0A6-8266-975EAD63D8D4}"/>
                  </a:ext>
                </a:extLst>
              </p:cNvPr>
              <p:cNvPicPr>
                <a:picLocks noChangeAspect="1"/>
              </p:cNvPicPr>
              <p:nvPr/>
            </p:nvPicPr>
            <p:blipFill rotWithShape="1">
              <a:blip r:embed="rId6">
                <a:extLst>
                  <a:ext uri="{28A0092B-C50C-407E-A947-70E740481C1C}">
                    <a14:useLocalDpi xmlns:a14="http://schemas.microsoft.com/office/drawing/2010/main" val="0"/>
                  </a:ext>
                </a:extLst>
              </a:blip>
              <a:srcRect l="16847" r="15229"/>
              <a:stretch/>
            </p:blipFill>
            <p:spPr>
              <a:xfrm>
                <a:off x="3821722" y="1614443"/>
                <a:ext cx="2954215" cy="3087978"/>
              </a:xfrm>
              <a:prstGeom prst="rect">
                <a:avLst/>
              </a:prstGeom>
            </p:spPr>
          </p:pic>
          <p:sp>
            <p:nvSpPr>
              <p:cNvPr id="13" name="Oval 12">
                <a:extLst>
                  <a:ext uri="{FF2B5EF4-FFF2-40B4-BE49-F238E27FC236}">
                    <a16:creationId xmlns:a16="http://schemas.microsoft.com/office/drawing/2014/main" id="{532ABE6E-82A2-38AD-0DDA-9D153D436DA8}"/>
                  </a:ext>
                </a:extLst>
              </p:cNvPr>
              <p:cNvSpPr/>
              <p:nvPr/>
            </p:nvSpPr>
            <p:spPr>
              <a:xfrm>
                <a:off x="4443043" y="2168770"/>
                <a:ext cx="1641231" cy="973015"/>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a:endParaRPr>
              </a:p>
            </p:txBody>
          </p:sp>
          <p:sp>
            <p:nvSpPr>
              <p:cNvPr id="14" name="Multiplication Sign 13">
                <a:extLst>
                  <a:ext uri="{FF2B5EF4-FFF2-40B4-BE49-F238E27FC236}">
                    <a16:creationId xmlns:a16="http://schemas.microsoft.com/office/drawing/2014/main" id="{336B554E-5CD4-DF23-B0A3-8514803FBF84}"/>
                  </a:ext>
                </a:extLst>
              </p:cNvPr>
              <p:cNvSpPr/>
              <p:nvPr/>
            </p:nvSpPr>
            <p:spPr>
              <a:xfrm>
                <a:off x="3681042" y="1585360"/>
                <a:ext cx="1207477" cy="9730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a:endParaRPr>
              </a:p>
            </p:txBody>
          </p:sp>
        </p:grpSp>
      </p:grpSp>
    </p:spTree>
    <p:extLst>
      <p:ext uri="{BB962C8B-B14F-4D97-AF65-F5344CB8AC3E}">
        <p14:creationId xmlns:p14="http://schemas.microsoft.com/office/powerpoint/2010/main" val="213518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9531E"/>
                </a:solidFill>
                <a:effectLst/>
                <a:uLnTx/>
                <a:uFillTx/>
                <a:latin typeface="Neutra Text TF Alt" panose="02000000000000000000" pitchFamily="2" charset="0"/>
                <a:ea typeface="+mn-ea"/>
                <a:cs typeface="+mn-cs"/>
              </a:rPr>
              <a:t>Discover</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Mode &amp; </a:t>
            </a:r>
            <a:r>
              <a:rPr kumimoji="0" lang="en-US" sz="4000" b="0" i="0" u="none" strike="noStrike" kern="1200" cap="none" spc="0" normalizeH="0" baseline="0" noProof="0" dirty="0">
                <a:ln>
                  <a:noFill/>
                </a:ln>
                <a:solidFill>
                  <a:srgbClr val="D9531E"/>
                </a:solidFill>
                <a:effectLst/>
                <a:uLnTx/>
                <a:uFillTx/>
                <a:latin typeface="Neutra Text TF Alt" panose="02000000000000000000" pitchFamily="2" charset="0"/>
                <a:ea typeface="+mn-ea"/>
                <a:cs typeface="+mn-cs"/>
              </a:rPr>
              <a:t>Defend</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Mode</a:t>
            </a:r>
          </a:p>
        </p:txBody>
      </p:sp>
      <p:pic>
        <p:nvPicPr>
          <p:cNvPr id="5" name="Picture 4">
            <a:extLst>
              <a:ext uri="{FF2B5EF4-FFF2-40B4-BE49-F238E27FC236}">
                <a16:creationId xmlns:a16="http://schemas.microsoft.com/office/drawing/2014/main" id="{B3678981-E06A-C81B-AAB7-299277D94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720" y="2686035"/>
            <a:ext cx="6658904" cy="2410161"/>
          </a:xfrm>
          <a:prstGeom prst="rect">
            <a:avLst/>
          </a:prstGeom>
        </p:spPr>
      </p:pic>
      <p:sp>
        <p:nvSpPr>
          <p:cNvPr id="8" name="TextBox 7">
            <a:extLst>
              <a:ext uri="{FF2B5EF4-FFF2-40B4-BE49-F238E27FC236}">
                <a16:creationId xmlns:a16="http://schemas.microsoft.com/office/drawing/2014/main" id="{DB6F10B3-F990-B438-19BA-F07BF38AB3B9}"/>
              </a:ext>
            </a:extLst>
          </p:cNvPr>
          <p:cNvSpPr txBox="1"/>
          <p:nvPr/>
        </p:nvSpPr>
        <p:spPr>
          <a:xfrm>
            <a:off x="2794860" y="1757393"/>
            <a:ext cx="6152624" cy="584775"/>
          </a:xfrm>
          <a:custGeom>
            <a:avLst/>
            <a:gdLst>
              <a:gd name="connsiteX0" fmla="*/ 0 w 6152624"/>
              <a:gd name="connsiteY0" fmla="*/ 0 h 584775"/>
              <a:gd name="connsiteX1" fmla="*/ 622099 w 6152624"/>
              <a:gd name="connsiteY1" fmla="*/ 0 h 584775"/>
              <a:gd name="connsiteX2" fmla="*/ 1121145 w 6152624"/>
              <a:gd name="connsiteY2" fmla="*/ 0 h 584775"/>
              <a:gd name="connsiteX3" fmla="*/ 1927822 w 6152624"/>
              <a:gd name="connsiteY3" fmla="*/ 0 h 584775"/>
              <a:gd name="connsiteX4" fmla="*/ 2549921 w 6152624"/>
              <a:gd name="connsiteY4" fmla="*/ 0 h 584775"/>
              <a:gd name="connsiteX5" fmla="*/ 3172019 w 6152624"/>
              <a:gd name="connsiteY5" fmla="*/ 0 h 584775"/>
              <a:gd name="connsiteX6" fmla="*/ 3978697 w 6152624"/>
              <a:gd name="connsiteY6" fmla="*/ 0 h 584775"/>
              <a:gd name="connsiteX7" fmla="*/ 4539269 w 6152624"/>
              <a:gd name="connsiteY7" fmla="*/ 0 h 584775"/>
              <a:gd name="connsiteX8" fmla="*/ 5345947 w 6152624"/>
              <a:gd name="connsiteY8" fmla="*/ 0 h 584775"/>
              <a:gd name="connsiteX9" fmla="*/ 6152624 w 6152624"/>
              <a:gd name="connsiteY9" fmla="*/ 0 h 584775"/>
              <a:gd name="connsiteX10" fmla="*/ 6152624 w 6152624"/>
              <a:gd name="connsiteY10" fmla="*/ 584775 h 584775"/>
              <a:gd name="connsiteX11" fmla="*/ 5468999 w 6152624"/>
              <a:gd name="connsiteY11" fmla="*/ 584775 h 584775"/>
              <a:gd name="connsiteX12" fmla="*/ 4846900 w 6152624"/>
              <a:gd name="connsiteY12" fmla="*/ 584775 h 584775"/>
              <a:gd name="connsiteX13" fmla="*/ 4040223 w 6152624"/>
              <a:gd name="connsiteY13" fmla="*/ 584775 h 584775"/>
              <a:gd name="connsiteX14" fmla="*/ 3233546 w 6152624"/>
              <a:gd name="connsiteY14" fmla="*/ 584775 h 584775"/>
              <a:gd name="connsiteX15" fmla="*/ 2672973 w 6152624"/>
              <a:gd name="connsiteY15" fmla="*/ 584775 h 584775"/>
              <a:gd name="connsiteX16" fmla="*/ 1989348 w 6152624"/>
              <a:gd name="connsiteY16" fmla="*/ 584775 h 584775"/>
              <a:gd name="connsiteX17" fmla="*/ 1182671 w 6152624"/>
              <a:gd name="connsiteY17" fmla="*/ 584775 h 584775"/>
              <a:gd name="connsiteX18" fmla="*/ 0 w 6152624"/>
              <a:gd name="connsiteY18" fmla="*/ 584775 h 584775"/>
              <a:gd name="connsiteX19" fmla="*/ 0 w 6152624"/>
              <a:gd name="connsiteY19"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2624" h="584775" extrusionOk="0">
                <a:moveTo>
                  <a:pt x="0" y="0"/>
                </a:moveTo>
                <a:cubicBezTo>
                  <a:pt x="246835" y="-15661"/>
                  <a:pt x="382262" y="28409"/>
                  <a:pt x="622099" y="0"/>
                </a:cubicBezTo>
                <a:cubicBezTo>
                  <a:pt x="861936" y="-28409"/>
                  <a:pt x="982456" y="-4571"/>
                  <a:pt x="1121145" y="0"/>
                </a:cubicBezTo>
                <a:cubicBezTo>
                  <a:pt x="1259834" y="4571"/>
                  <a:pt x="1563951" y="19933"/>
                  <a:pt x="1927822" y="0"/>
                </a:cubicBezTo>
                <a:cubicBezTo>
                  <a:pt x="2291693" y="-19933"/>
                  <a:pt x="2358528" y="20815"/>
                  <a:pt x="2549921" y="0"/>
                </a:cubicBezTo>
                <a:cubicBezTo>
                  <a:pt x="2741314" y="-20815"/>
                  <a:pt x="2996941" y="-13802"/>
                  <a:pt x="3172019" y="0"/>
                </a:cubicBezTo>
                <a:cubicBezTo>
                  <a:pt x="3347097" y="13802"/>
                  <a:pt x="3795254" y="-273"/>
                  <a:pt x="3978697" y="0"/>
                </a:cubicBezTo>
                <a:cubicBezTo>
                  <a:pt x="4162140" y="273"/>
                  <a:pt x="4270274" y="17072"/>
                  <a:pt x="4539269" y="0"/>
                </a:cubicBezTo>
                <a:cubicBezTo>
                  <a:pt x="4808264" y="-17072"/>
                  <a:pt x="4962644" y="-30627"/>
                  <a:pt x="5345947" y="0"/>
                </a:cubicBezTo>
                <a:cubicBezTo>
                  <a:pt x="5729250" y="30627"/>
                  <a:pt x="5760543" y="-16667"/>
                  <a:pt x="6152624" y="0"/>
                </a:cubicBezTo>
                <a:cubicBezTo>
                  <a:pt x="6156947" y="191407"/>
                  <a:pt x="6145860" y="332229"/>
                  <a:pt x="6152624" y="584775"/>
                </a:cubicBezTo>
                <a:cubicBezTo>
                  <a:pt x="5914939" y="589063"/>
                  <a:pt x="5713056" y="576072"/>
                  <a:pt x="5468999" y="584775"/>
                </a:cubicBezTo>
                <a:cubicBezTo>
                  <a:pt x="5224943" y="593478"/>
                  <a:pt x="5100177" y="606668"/>
                  <a:pt x="4846900" y="584775"/>
                </a:cubicBezTo>
                <a:cubicBezTo>
                  <a:pt x="4593623" y="562882"/>
                  <a:pt x="4226536" y="582286"/>
                  <a:pt x="4040223" y="584775"/>
                </a:cubicBezTo>
                <a:cubicBezTo>
                  <a:pt x="3853910" y="587264"/>
                  <a:pt x="3587625" y="599748"/>
                  <a:pt x="3233546" y="584775"/>
                </a:cubicBezTo>
                <a:cubicBezTo>
                  <a:pt x="2879467" y="569802"/>
                  <a:pt x="2846237" y="589896"/>
                  <a:pt x="2672973" y="584775"/>
                </a:cubicBezTo>
                <a:cubicBezTo>
                  <a:pt x="2499709" y="579654"/>
                  <a:pt x="2254753" y="585953"/>
                  <a:pt x="1989348" y="584775"/>
                </a:cubicBezTo>
                <a:cubicBezTo>
                  <a:pt x="1723943" y="583597"/>
                  <a:pt x="1410980" y="585993"/>
                  <a:pt x="1182671" y="584775"/>
                </a:cubicBezTo>
                <a:cubicBezTo>
                  <a:pt x="954362" y="583557"/>
                  <a:pt x="291367" y="533672"/>
                  <a:pt x="0" y="584775"/>
                </a:cubicBezTo>
                <a:cubicBezTo>
                  <a:pt x="-27636" y="442417"/>
                  <a:pt x="-10410" y="145996"/>
                  <a:pt x="0" y="0"/>
                </a:cubicBezTo>
                <a:close/>
              </a:path>
            </a:pathLst>
          </a:custGeom>
          <a:noFill/>
          <a:ln w="38100">
            <a:solidFill>
              <a:srgbClr val="D9531E"/>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wrap="square" rtlCol="0">
            <a:spAutoFit/>
          </a:bodyPr>
          <a:lstStyle/>
          <a:p>
            <a:pPr algn="ctr"/>
            <a:r>
              <a:rPr lang="en-US" sz="3200" b="1" dirty="0">
                <a:solidFill>
                  <a:srgbClr val="113363"/>
                </a:solidFill>
              </a:rPr>
              <a:t>Two Basic Mindsets</a:t>
            </a:r>
          </a:p>
        </p:txBody>
      </p:sp>
      <p:sp>
        <p:nvSpPr>
          <p:cNvPr id="9" name="Rectangle 8">
            <a:extLst>
              <a:ext uri="{FF2B5EF4-FFF2-40B4-BE49-F238E27FC236}">
                <a16:creationId xmlns:a16="http://schemas.microsoft.com/office/drawing/2014/main" id="{E71ED8F6-B014-1CBC-70C3-F5E2345B6AD8}"/>
              </a:ext>
            </a:extLst>
          </p:cNvPr>
          <p:cNvSpPr/>
          <p:nvPr/>
        </p:nvSpPr>
        <p:spPr>
          <a:xfrm>
            <a:off x="2541720" y="3205316"/>
            <a:ext cx="3210151" cy="1976284"/>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FA82B5-2F00-2DF0-AEF0-B6ADB6413156}"/>
              </a:ext>
            </a:extLst>
          </p:cNvPr>
          <p:cNvSpPr/>
          <p:nvPr/>
        </p:nvSpPr>
        <p:spPr>
          <a:xfrm>
            <a:off x="6109774" y="3205316"/>
            <a:ext cx="3210151" cy="1976284"/>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5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Placebo</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Effect</a:t>
            </a:r>
          </a:p>
        </p:txBody>
      </p:sp>
      <p:pic>
        <p:nvPicPr>
          <p:cNvPr id="2052" name="Picture 4" descr="Kaptchuk, Ted">
            <a:extLst>
              <a:ext uri="{FF2B5EF4-FFF2-40B4-BE49-F238E27FC236}">
                <a16:creationId xmlns:a16="http://schemas.microsoft.com/office/drawing/2014/main" id="{1DD496D7-945C-F606-B97C-52E8DAFBB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122" y="904875"/>
            <a:ext cx="57150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7968E3-2BAC-617B-34D3-D818CA0EBEFC}"/>
              </a:ext>
            </a:extLst>
          </p:cNvPr>
          <p:cNvSpPr txBox="1"/>
          <p:nvPr/>
        </p:nvSpPr>
        <p:spPr>
          <a:xfrm>
            <a:off x="7867650" y="2274838"/>
            <a:ext cx="3238500" cy="2308324"/>
          </a:xfrm>
          <a:prstGeom prst="rect">
            <a:avLst/>
          </a:prstGeom>
          <a:noFill/>
        </p:spPr>
        <p:txBody>
          <a:bodyPr wrap="square" rtlCol="0">
            <a:spAutoFit/>
          </a:bodyPr>
          <a:lstStyle/>
          <a:p>
            <a:r>
              <a:rPr lang="en-US" sz="2400" dirty="0">
                <a:latin typeface="Neutra Text TF Alt" panose="02000000000000000000" pitchFamily="2" charset="0"/>
              </a:rPr>
              <a:t>Ted </a:t>
            </a:r>
            <a:r>
              <a:rPr lang="en-US" sz="2400" dirty="0" err="1">
                <a:latin typeface="Neutra Text TF Alt" panose="02000000000000000000" pitchFamily="2" charset="0"/>
              </a:rPr>
              <a:t>Kaptchuk</a:t>
            </a:r>
            <a:endParaRPr lang="en-US" sz="2400" dirty="0">
              <a:latin typeface="Neutra Text TF Alt" panose="02000000000000000000" pitchFamily="2" charset="0"/>
            </a:endParaRPr>
          </a:p>
          <a:p>
            <a:r>
              <a:rPr lang="en-US" sz="2400" i="1" dirty="0"/>
              <a:t>Professor of medicine at Harvard Medical School &amp; director of the Harvard-wide Program in Placebo Studies</a:t>
            </a:r>
          </a:p>
        </p:txBody>
      </p:sp>
    </p:spTree>
    <p:extLst>
      <p:ext uri="{BB962C8B-B14F-4D97-AF65-F5344CB8AC3E}">
        <p14:creationId xmlns:p14="http://schemas.microsoft.com/office/powerpoint/2010/main" val="122436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Placebo</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Effect</a:t>
            </a:r>
          </a:p>
        </p:txBody>
      </p:sp>
      <p:pic>
        <p:nvPicPr>
          <p:cNvPr id="2050" name="Picture 2" descr=" Three identical pill bottles with differing labels">
            <a:extLst>
              <a:ext uri="{FF2B5EF4-FFF2-40B4-BE49-F238E27FC236}">
                <a16:creationId xmlns:a16="http://schemas.microsoft.com/office/drawing/2014/main" id="{E442603D-CEEF-88F1-ADFB-410368379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850" y="1047749"/>
            <a:ext cx="735955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Placebo</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Effect</a:t>
            </a:r>
          </a:p>
        </p:txBody>
      </p:sp>
      <p:sp>
        <p:nvSpPr>
          <p:cNvPr id="2" name="TextBox 1">
            <a:extLst>
              <a:ext uri="{FF2B5EF4-FFF2-40B4-BE49-F238E27FC236}">
                <a16:creationId xmlns:a16="http://schemas.microsoft.com/office/drawing/2014/main" id="{3B86DF7E-AC72-79F2-6E52-29BD90FDF899}"/>
              </a:ext>
            </a:extLst>
          </p:cNvPr>
          <p:cNvSpPr txBox="1"/>
          <p:nvPr/>
        </p:nvSpPr>
        <p:spPr>
          <a:xfrm>
            <a:off x="1076325" y="933450"/>
            <a:ext cx="9267825" cy="369332"/>
          </a:xfrm>
          <a:prstGeom prst="rect">
            <a:avLst/>
          </a:prstGeom>
          <a:noFill/>
        </p:spPr>
        <p:txBody>
          <a:bodyPr wrap="square" rtlCol="0">
            <a:spAutoFit/>
          </a:bodyPr>
          <a:lstStyle/>
          <a:p>
            <a:r>
              <a:rPr lang="en-US" dirty="0"/>
              <a:t>Co-Regulation</a:t>
            </a:r>
          </a:p>
        </p:txBody>
      </p:sp>
      <p:pic>
        <p:nvPicPr>
          <p:cNvPr id="10" name="Picture 9" descr="A graph of pain reduction&#10;&#10;Description automatically generated">
            <a:extLst>
              <a:ext uri="{FF2B5EF4-FFF2-40B4-BE49-F238E27FC236}">
                <a16:creationId xmlns:a16="http://schemas.microsoft.com/office/drawing/2014/main" id="{BC890FBB-2182-8C59-1AD0-F1A47530F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5" y="933450"/>
            <a:ext cx="10344150" cy="5610490"/>
          </a:xfrm>
          <a:prstGeom prst="rect">
            <a:avLst/>
          </a:prstGeom>
        </p:spPr>
      </p:pic>
      <p:sp>
        <p:nvSpPr>
          <p:cNvPr id="11" name="Rectangle 10">
            <a:extLst>
              <a:ext uri="{FF2B5EF4-FFF2-40B4-BE49-F238E27FC236}">
                <a16:creationId xmlns:a16="http://schemas.microsoft.com/office/drawing/2014/main" id="{607E3B20-E9DF-AE1A-4D1F-69159F04F53C}"/>
              </a:ext>
            </a:extLst>
          </p:cNvPr>
          <p:cNvSpPr/>
          <p:nvPr/>
        </p:nvSpPr>
        <p:spPr>
          <a:xfrm>
            <a:off x="2571750" y="3495675"/>
            <a:ext cx="1381125" cy="1685925"/>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0C5681-A8C7-FCD6-A1E4-1153262ACEFB}"/>
              </a:ext>
            </a:extLst>
          </p:cNvPr>
          <p:cNvSpPr/>
          <p:nvPr/>
        </p:nvSpPr>
        <p:spPr>
          <a:xfrm>
            <a:off x="5519737" y="3228975"/>
            <a:ext cx="1381125" cy="1952625"/>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43A248-A39F-0BD2-379B-F12F1801F044}"/>
              </a:ext>
            </a:extLst>
          </p:cNvPr>
          <p:cNvSpPr/>
          <p:nvPr/>
        </p:nvSpPr>
        <p:spPr>
          <a:xfrm>
            <a:off x="8558212" y="2038351"/>
            <a:ext cx="1381125" cy="3143250"/>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4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Placebo</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Effect</a:t>
            </a:r>
          </a:p>
        </p:txBody>
      </p:sp>
      <p:pic>
        <p:nvPicPr>
          <p:cNvPr id="5" name="Picture 4" descr="A screen shot of a device&#10;&#10;Description automatically generated">
            <a:extLst>
              <a:ext uri="{FF2B5EF4-FFF2-40B4-BE49-F238E27FC236}">
                <a16:creationId xmlns:a16="http://schemas.microsoft.com/office/drawing/2014/main" id="{93A760C8-64FF-1D89-6A76-E65F5DE72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450" y="1367905"/>
            <a:ext cx="6703029" cy="4470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442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Placebo</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Effect</a:t>
            </a:r>
          </a:p>
        </p:txBody>
      </p:sp>
      <p:pic>
        <p:nvPicPr>
          <p:cNvPr id="5" name="Picture 4" descr="A screen shot of a device&#10;&#10;Description automatically generated">
            <a:extLst>
              <a:ext uri="{FF2B5EF4-FFF2-40B4-BE49-F238E27FC236}">
                <a16:creationId xmlns:a16="http://schemas.microsoft.com/office/drawing/2014/main" id="{93A760C8-64FF-1D89-6A76-E65F5DE72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90" y="901180"/>
            <a:ext cx="2933700" cy="1956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39198ACB-8C03-A126-BCA3-67A6DB3FE305}"/>
              </a:ext>
            </a:extLst>
          </p:cNvPr>
          <p:cNvSpPr txBox="1"/>
          <p:nvPr/>
        </p:nvSpPr>
        <p:spPr>
          <a:xfrm>
            <a:off x="3782652" y="930265"/>
            <a:ext cx="7310437" cy="1938992"/>
          </a:xfrm>
          <a:prstGeom prst="rect">
            <a:avLst/>
          </a:prstGeom>
          <a:noFill/>
        </p:spPr>
        <p:txBody>
          <a:bodyPr wrap="square">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Think of pain not as a direct effect of injury but more like the “NEEDS SERVICE” light on your car dashboard. It tells you something is wrong and needs addressing. Your body is saying: You need to stop what you’re doing and take care of this. Care. It’s central to the placebo effect. </a:t>
            </a:r>
          </a:p>
        </p:txBody>
      </p:sp>
      <p:sp>
        <p:nvSpPr>
          <p:cNvPr id="8" name="TextBox 7">
            <a:extLst>
              <a:ext uri="{FF2B5EF4-FFF2-40B4-BE49-F238E27FC236}">
                <a16:creationId xmlns:a16="http://schemas.microsoft.com/office/drawing/2014/main" id="{69235783-6549-0270-F680-2897E60C26B9}"/>
              </a:ext>
            </a:extLst>
          </p:cNvPr>
          <p:cNvSpPr txBox="1"/>
          <p:nvPr/>
        </p:nvSpPr>
        <p:spPr>
          <a:xfrm>
            <a:off x="476250" y="3063061"/>
            <a:ext cx="10277474" cy="3046988"/>
          </a:xfrm>
          <a:prstGeom prst="rect">
            <a:avLst/>
          </a:prstGeom>
          <a:noFill/>
        </p:spPr>
        <p:txBody>
          <a:bodyPr wrap="square">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It’s why placebos work even when we know they’re placebos. When someone cares for us, the more attention they give us, the more competent they seem, the better tools they use, the more time they spend with us, the more our bodies notice. And then your body can tell you a new story: ‘Someone is caring for us. </a:t>
            </a: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 don’t need to shout at you with pain anymore. We’re safe now.’ And it turns the “NEEDS SERVICE” light off.</a:t>
            </a:r>
          </a:p>
          <a:p>
            <a:endParaRPr lang="en-US" sz="2400" dirty="0">
              <a:latin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Times New Roman" panose="02020603050405020304" pitchFamily="18" charset="0"/>
              </a:rPr>
              <a:t>-Eric Barker, “Plays Well with Others”</a:t>
            </a:r>
            <a:endParaRPr lang="en-US" sz="2400" i="1" dirty="0"/>
          </a:p>
        </p:txBody>
      </p:sp>
      <p:pic>
        <p:nvPicPr>
          <p:cNvPr id="9" name="Picture 8" descr="A picture containing electronics, clipart&#10;&#10;Description automatically generated">
            <a:extLst>
              <a:ext uri="{FF2B5EF4-FFF2-40B4-BE49-F238E27FC236}">
                <a16:creationId xmlns:a16="http://schemas.microsoft.com/office/drawing/2014/main" id="{CBC1C97A-49D7-A362-94D0-D13F60ECE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2650" y="5157901"/>
            <a:ext cx="3571874" cy="1482518"/>
          </a:xfrm>
          <a:prstGeom prst="rect">
            <a:avLst/>
          </a:prstGeom>
        </p:spPr>
      </p:pic>
    </p:spTree>
    <p:extLst>
      <p:ext uri="{BB962C8B-B14F-4D97-AF65-F5344CB8AC3E}">
        <p14:creationId xmlns:p14="http://schemas.microsoft.com/office/powerpoint/2010/main" val="737613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Placebo</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Effect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Becky </a:t>
            </a:r>
            <a:r>
              <a:rPr kumimoji="0" lang="en-US" sz="4000" b="0" i="0" u="none" strike="noStrike" kern="1200" cap="none" spc="0" normalizeH="0" baseline="0" noProof="0" dirty="0" err="1">
                <a:ln>
                  <a:noFill/>
                </a:ln>
                <a:solidFill>
                  <a:srgbClr val="113363"/>
                </a:solidFill>
                <a:effectLst/>
                <a:uLnTx/>
                <a:uFillTx/>
                <a:latin typeface="Neutra Text TF Alt" panose="02000000000000000000" pitchFamily="2" charset="0"/>
                <a:ea typeface="+mn-ea"/>
                <a:cs typeface="+mn-cs"/>
              </a:rPr>
              <a:t>Kitzman’s</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Story</a:t>
            </a:r>
          </a:p>
        </p:txBody>
      </p:sp>
      <p:sp>
        <p:nvSpPr>
          <p:cNvPr id="7" name="TextBox 6">
            <a:extLst>
              <a:ext uri="{FF2B5EF4-FFF2-40B4-BE49-F238E27FC236}">
                <a16:creationId xmlns:a16="http://schemas.microsoft.com/office/drawing/2014/main" id="{AD7FAE20-3399-9F6C-9C75-94385C30B1C1}"/>
              </a:ext>
            </a:extLst>
          </p:cNvPr>
          <p:cNvSpPr txBox="1"/>
          <p:nvPr/>
        </p:nvSpPr>
        <p:spPr>
          <a:xfrm>
            <a:off x="2922816" y="6427026"/>
            <a:ext cx="6106438" cy="369332"/>
          </a:xfrm>
          <a:prstGeom prst="rect">
            <a:avLst/>
          </a:prstGeom>
          <a:noFill/>
        </p:spPr>
        <p:txBody>
          <a:bodyPr wrap="square">
            <a:spAutoFit/>
          </a:bodyPr>
          <a:lstStyle/>
          <a:p>
            <a:pPr algn="ctr"/>
            <a:r>
              <a:rPr lang="en-US" dirty="0">
                <a:hlinkClick r:id="rId5"/>
              </a:rPr>
              <a:t>https://youtu.be/sHMJXcUJdNw</a:t>
            </a:r>
            <a:endParaRPr lang="en-US" dirty="0"/>
          </a:p>
        </p:txBody>
      </p:sp>
      <p:pic>
        <p:nvPicPr>
          <p:cNvPr id="10" name="Online Media 9" title="Power of Perception">
            <a:hlinkClick r:id="" action="ppaction://media"/>
            <a:extLst>
              <a:ext uri="{FF2B5EF4-FFF2-40B4-BE49-F238E27FC236}">
                <a16:creationId xmlns:a16="http://schemas.microsoft.com/office/drawing/2014/main" id="{CD628C7C-53F5-D3D6-D5CA-BD54CBABABF3}"/>
              </a:ext>
            </a:extLst>
          </p:cNvPr>
          <p:cNvPicPr>
            <a:picLocks noRot="1" noChangeAspect="1"/>
          </p:cNvPicPr>
          <p:nvPr>
            <a:videoFile r:link="rId1"/>
          </p:nvPr>
        </p:nvPicPr>
        <p:blipFill>
          <a:blip r:embed="rId6"/>
          <a:stretch>
            <a:fillRect/>
          </a:stretch>
        </p:blipFill>
        <p:spPr>
          <a:xfrm>
            <a:off x="864297" y="771671"/>
            <a:ext cx="10009455" cy="5655355"/>
          </a:xfrm>
          <a:prstGeom prst="rect">
            <a:avLst/>
          </a:prstGeom>
        </p:spPr>
      </p:pic>
    </p:spTree>
    <p:extLst>
      <p:ext uri="{BB962C8B-B14F-4D97-AF65-F5344CB8AC3E}">
        <p14:creationId xmlns:p14="http://schemas.microsoft.com/office/powerpoint/2010/main" val="5821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113363"/>
                </a:solidFill>
                <a:effectLst/>
                <a:uLnTx/>
                <a:uFillTx/>
                <a:latin typeface="Neutra Text TF Alt" panose="02000000000000000000" pitchFamily="2" charset="0"/>
                <a:ea typeface="+mn-ea"/>
                <a:cs typeface="+mn-cs"/>
              </a:rPr>
              <a:t>How are you </a:t>
            </a:r>
            <a:r>
              <a:rPr kumimoji="0" lang="en-US" sz="4000" b="0" i="0" u="none" strike="noStrike" kern="1200" cap="none" spc="0" normalizeH="0" baseline="0" noProof="0">
                <a:ln>
                  <a:noFill/>
                </a:ln>
                <a:solidFill>
                  <a:srgbClr val="F7AC21"/>
                </a:solidFill>
                <a:effectLst/>
                <a:uLnTx/>
                <a:uFillTx/>
                <a:latin typeface="Neutra Text TF Alt" panose="02000000000000000000" pitchFamily="2" charset="0"/>
                <a:ea typeface="+mn-ea"/>
                <a:cs typeface="+mn-cs"/>
              </a:rPr>
              <a:t>feeling</a:t>
            </a:r>
            <a:r>
              <a:rPr kumimoji="0" lang="en-US" sz="4000" b="0" i="0" u="none" strike="noStrike" kern="1200" cap="none" spc="0" normalizeH="0" baseline="0" noProof="0">
                <a:ln>
                  <a:noFill/>
                </a:ln>
                <a:solidFill>
                  <a:srgbClr val="113363"/>
                </a:solidFill>
                <a:effectLst/>
                <a:uLnTx/>
                <a:uFillTx/>
                <a:latin typeface="Neutra Text TF Alt" panose="02000000000000000000" pitchFamily="2" charset="0"/>
                <a:ea typeface="+mn-ea"/>
                <a:cs typeface="+mn-cs"/>
              </a:rPr>
              <a:t> today?</a:t>
            </a:r>
          </a:p>
        </p:txBody>
      </p:sp>
      <p:grpSp>
        <p:nvGrpSpPr>
          <p:cNvPr id="2" name="Group 1">
            <a:extLst>
              <a:ext uri="{FF2B5EF4-FFF2-40B4-BE49-F238E27FC236}">
                <a16:creationId xmlns:a16="http://schemas.microsoft.com/office/drawing/2014/main" id="{B65704BA-9EA7-E40A-5F1F-0474038CF5CA}"/>
              </a:ext>
            </a:extLst>
          </p:cNvPr>
          <p:cNvGrpSpPr/>
          <p:nvPr/>
        </p:nvGrpSpPr>
        <p:grpSpPr>
          <a:xfrm>
            <a:off x="1074096" y="1466647"/>
            <a:ext cx="4451229" cy="4656374"/>
            <a:chOff x="5407146" y="941624"/>
            <a:chExt cx="5466922" cy="5486400"/>
          </a:xfrm>
        </p:grpSpPr>
        <p:pic>
          <p:nvPicPr>
            <p:cNvPr id="5" name="Picture 4" descr="A chart with different colored squares&#10;&#10;Description automatically generated">
              <a:extLst>
                <a:ext uri="{FF2B5EF4-FFF2-40B4-BE49-F238E27FC236}">
                  <a16:creationId xmlns:a16="http://schemas.microsoft.com/office/drawing/2014/main" id="{0C557D61-6BD3-029B-51A5-F13BCFDE99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07146" y="941624"/>
              <a:ext cx="5466922" cy="5486400"/>
            </a:xfrm>
            <a:prstGeom prst="rect">
              <a:avLst/>
            </a:prstGeom>
          </p:spPr>
        </p:pic>
        <p:pic>
          <p:nvPicPr>
            <p:cNvPr id="6" name="Picture 5" descr="A black emoji with a black background&#10;&#10;Description automatically generated">
              <a:extLst>
                <a:ext uri="{FF2B5EF4-FFF2-40B4-BE49-F238E27FC236}">
                  <a16:creationId xmlns:a16="http://schemas.microsoft.com/office/drawing/2014/main" id="{E045D256-C6E4-18C0-3757-64D19592E57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95973" y="1604040"/>
              <a:ext cx="2351314" cy="1828800"/>
            </a:xfrm>
            <a:prstGeom prst="rect">
              <a:avLst/>
            </a:prstGeom>
            <a:effectLst>
              <a:outerShdw blurRad="63500" sx="105000" sy="105000" algn="ctr" rotWithShape="0">
                <a:schemeClr val="bg1">
                  <a:alpha val="40000"/>
                </a:schemeClr>
              </a:outerShdw>
            </a:effectLst>
          </p:spPr>
        </p:pic>
        <p:pic>
          <p:nvPicPr>
            <p:cNvPr id="8" name="Picture 2" descr="white smiling face&quot; Emoji - Download for free – Iconduck">
              <a:extLst>
                <a:ext uri="{FF2B5EF4-FFF2-40B4-BE49-F238E27FC236}">
                  <a16:creationId xmlns:a16="http://schemas.microsoft.com/office/drawing/2014/main" id="{F5AD9C6E-ACB6-61BD-D712-20C78C9F0ED7}"/>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536847" y="1610018"/>
              <a:ext cx="1828800" cy="1828800"/>
            </a:xfrm>
            <a:prstGeom prst="rect">
              <a:avLst/>
            </a:prstGeom>
            <a:noFill/>
            <a:effectLst>
              <a:outerShdw blurRad="63500" sx="108000" sy="108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9" name="Picture 4" descr="white frowning face&quot; Emoji - Download for free – Iconduck">
              <a:extLst>
                <a:ext uri="{FF2B5EF4-FFF2-40B4-BE49-F238E27FC236}">
                  <a16:creationId xmlns:a16="http://schemas.microsoft.com/office/drawing/2014/main" id="{725CF393-AD13-D16C-52F1-3948D63A6CE8}"/>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157230" y="3995712"/>
              <a:ext cx="1828800" cy="1828800"/>
            </a:xfrm>
            <a:prstGeom prst="rect">
              <a:avLst/>
            </a:prstGeom>
            <a:noFill/>
            <a:effectLst>
              <a:outerShdw blurRad="63500" sx="105000" sy="105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 name="Picture 9" descr="A black and white image of a smiley face&#10;&#10;Description automatically generated">
              <a:extLst>
                <a:ext uri="{FF2B5EF4-FFF2-40B4-BE49-F238E27FC236}">
                  <a16:creationId xmlns:a16="http://schemas.microsoft.com/office/drawing/2014/main" id="{4767B24B-6CF3-A474-FE20-D14A0B03CA4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536847" y="3995712"/>
              <a:ext cx="1828800" cy="1825493"/>
            </a:xfrm>
            <a:prstGeom prst="rect">
              <a:avLst/>
            </a:prstGeom>
            <a:effectLst>
              <a:outerShdw blurRad="63500" sx="105000" sy="105000" algn="ctr" rotWithShape="0">
                <a:schemeClr val="bg1">
                  <a:alpha val="40000"/>
                </a:schemeClr>
              </a:outerShdw>
            </a:effectLst>
          </p:spPr>
        </p:pic>
      </p:grpSp>
      <p:pic>
        <p:nvPicPr>
          <p:cNvPr id="13" name="Picture 12">
            <a:hlinkClick r:id="rId9"/>
            <a:extLst>
              <a:ext uri="{FF2B5EF4-FFF2-40B4-BE49-F238E27FC236}">
                <a16:creationId xmlns:a16="http://schemas.microsoft.com/office/drawing/2014/main" id="{67FFE578-C23F-8404-9DBA-A08B62730D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3479" y="870251"/>
            <a:ext cx="3343742" cy="5849166"/>
          </a:xfrm>
          <a:prstGeom prst="rect">
            <a:avLst/>
          </a:prstGeom>
        </p:spPr>
      </p:pic>
    </p:spTree>
    <p:extLst>
      <p:ext uri="{BB962C8B-B14F-4D97-AF65-F5344CB8AC3E}">
        <p14:creationId xmlns:p14="http://schemas.microsoft.com/office/powerpoint/2010/main" val="217132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Power of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Relationships</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in Learning</a:t>
            </a:r>
          </a:p>
        </p:txBody>
      </p:sp>
      <p:pic>
        <p:nvPicPr>
          <p:cNvPr id="2" name="Online Media 6" title="The Power of Relationships in Schools">
            <a:hlinkClick r:id="" action="ppaction://media"/>
            <a:extLst>
              <a:ext uri="{FF2B5EF4-FFF2-40B4-BE49-F238E27FC236}">
                <a16:creationId xmlns:a16="http://schemas.microsoft.com/office/drawing/2014/main" id="{235C6322-AFB6-902F-FFCF-CA88F87187C3}"/>
              </a:ext>
            </a:extLst>
          </p:cNvPr>
          <p:cNvPicPr>
            <a:picLocks noRot="1" noChangeAspect="1"/>
          </p:cNvPicPr>
          <p:nvPr>
            <a:videoFile r:link="rId1"/>
          </p:nvPr>
        </p:nvPicPr>
        <p:blipFill>
          <a:blip r:embed="rId5"/>
          <a:stretch>
            <a:fillRect/>
          </a:stretch>
        </p:blipFill>
        <p:spPr>
          <a:xfrm>
            <a:off x="984227" y="836170"/>
            <a:ext cx="9845698" cy="5562819"/>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7D5A83A8-BEAD-3939-EC42-D93DF8410CF5}"/>
              </a:ext>
            </a:extLst>
          </p:cNvPr>
          <p:cNvSpPr txBox="1"/>
          <p:nvPr/>
        </p:nvSpPr>
        <p:spPr>
          <a:xfrm>
            <a:off x="1521077" y="6527273"/>
            <a:ext cx="8579141" cy="307777"/>
          </a:xfrm>
          <a:prstGeom prst="rect">
            <a:avLst/>
          </a:prstGeom>
          <a:noFill/>
        </p:spPr>
        <p:txBody>
          <a:bodyPr wrap="square" rtlCol="0">
            <a:spAutoFit/>
          </a:bodyPr>
          <a:lstStyle/>
          <a:p>
            <a:pPr algn="ctr"/>
            <a:r>
              <a:rPr lang="en-US" sz="1400" dirty="0">
                <a:hlinkClick r:id="rId6"/>
              </a:rPr>
              <a:t>https://youtu.be/kzvm1m8zq5g?si=QyMrDStN9lRl7ClF</a:t>
            </a:r>
            <a:endParaRPr lang="en-US" sz="1400" dirty="0"/>
          </a:p>
        </p:txBody>
      </p:sp>
    </p:spTree>
    <p:extLst>
      <p:ext uri="{BB962C8B-B14F-4D97-AF65-F5344CB8AC3E}">
        <p14:creationId xmlns:p14="http://schemas.microsoft.com/office/powerpoint/2010/main" val="25380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Relationships</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Matter</a:t>
            </a:r>
          </a:p>
        </p:txBody>
      </p:sp>
      <p:sp>
        <p:nvSpPr>
          <p:cNvPr id="2" name="TextBox 1">
            <a:extLst>
              <a:ext uri="{FF2B5EF4-FFF2-40B4-BE49-F238E27FC236}">
                <a16:creationId xmlns:a16="http://schemas.microsoft.com/office/drawing/2014/main" id="{94A17CBC-6569-B2A1-A598-71E518336BB5}"/>
              </a:ext>
            </a:extLst>
          </p:cNvPr>
          <p:cNvSpPr txBox="1"/>
          <p:nvPr/>
        </p:nvSpPr>
        <p:spPr>
          <a:xfrm>
            <a:off x="1166165" y="1212895"/>
            <a:ext cx="9288965" cy="5101397"/>
          </a:xfrm>
          <a:prstGeom prst="rect">
            <a:avLst/>
          </a:prstGeom>
          <a:noFill/>
        </p:spPr>
        <p:txBody>
          <a:bodyPr wrap="square" rtlCol="0">
            <a:spAutoFit/>
          </a:bodyPr>
          <a:lstStyle/>
          <a:p>
            <a:pPr defTabSz="685800"/>
            <a:r>
              <a:rPr lang="en-US" sz="2400" i="1" dirty="0">
                <a:latin typeface="Neutra Text TF Light" panose="02000000000000000000" pitchFamily="2" charset="0"/>
              </a:rPr>
              <a:t>Some statements from the video…</a:t>
            </a:r>
            <a:br>
              <a:rPr lang="en-US" sz="2400" i="1" dirty="0">
                <a:latin typeface="Neutra Text TF Light" panose="02000000000000000000" pitchFamily="2" charset="0"/>
              </a:rPr>
            </a:br>
            <a:br>
              <a:rPr lang="en-US" sz="900" dirty="0">
                <a:solidFill>
                  <a:schemeClr val="tx1">
                    <a:lumMod val="65000"/>
                    <a:lumOff val="35000"/>
                  </a:schemeClr>
                </a:solidFill>
                <a:latin typeface="Calibri"/>
              </a:rPr>
            </a:br>
            <a:endParaRPr lang="en-US" sz="1050" dirty="0">
              <a:solidFill>
                <a:schemeClr val="tx1">
                  <a:lumMod val="65000"/>
                  <a:lumOff val="35000"/>
                </a:schemeClr>
              </a:solidFill>
              <a:latin typeface="Calibri"/>
            </a:endParaRPr>
          </a:p>
          <a:p>
            <a:pPr marL="671513" lvl="1" indent="-214313" defTabSz="685800">
              <a:buFont typeface="Arial" panose="020B0604020202020204" pitchFamily="34" charset="0"/>
              <a:buChar char="•"/>
            </a:pPr>
            <a:r>
              <a:rPr lang="en-US" sz="2400" b="1" dirty="0">
                <a:solidFill>
                  <a:srgbClr val="00447C"/>
                </a:solidFill>
                <a:latin typeface="Calibri"/>
              </a:rPr>
              <a:t>Strong relationships are central to the learning process.</a:t>
            </a:r>
            <a:br>
              <a:rPr lang="en-US" sz="2400" b="1" dirty="0">
                <a:solidFill>
                  <a:srgbClr val="00447C"/>
                </a:solidFill>
                <a:latin typeface="Calibri"/>
              </a:rPr>
            </a:br>
            <a:endParaRPr lang="en-US" sz="1050" b="1" dirty="0">
              <a:solidFill>
                <a:srgbClr val="00447C"/>
              </a:solidFill>
              <a:latin typeface="Calibri"/>
            </a:endParaRPr>
          </a:p>
          <a:p>
            <a:pPr marL="671513" lvl="1" indent="-214313" defTabSz="685800">
              <a:buFont typeface="Arial" panose="020B0604020202020204" pitchFamily="34" charset="0"/>
              <a:buChar char="•"/>
            </a:pPr>
            <a:r>
              <a:rPr lang="en-US" sz="2400" b="1" dirty="0">
                <a:solidFill>
                  <a:srgbClr val="D9531E"/>
                </a:solidFill>
                <a:latin typeface="Calibri"/>
              </a:rPr>
              <a:t>When students have experiences of closeness, consistency, and trust, oxytocin is released.</a:t>
            </a:r>
            <a:br>
              <a:rPr lang="en-US" sz="2400" b="1" dirty="0">
                <a:solidFill>
                  <a:srgbClr val="D9531E"/>
                </a:solidFill>
                <a:latin typeface="Calibri"/>
              </a:rPr>
            </a:br>
            <a:endParaRPr lang="en-US" sz="1050" b="1" dirty="0">
              <a:solidFill>
                <a:srgbClr val="D9531E"/>
              </a:solidFill>
              <a:latin typeface="Calibri"/>
            </a:endParaRPr>
          </a:p>
          <a:p>
            <a:pPr marL="671513" lvl="1" indent="-214313" defTabSz="685800">
              <a:buFont typeface="Arial" panose="020B0604020202020204" pitchFamily="34" charset="0"/>
              <a:buChar char="•"/>
            </a:pPr>
            <a:r>
              <a:rPr lang="en-US" sz="2400" b="1" dirty="0">
                <a:solidFill>
                  <a:srgbClr val="00447C"/>
                </a:solidFill>
                <a:latin typeface="Calibri"/>
              </a:rPr>
              <a:t>When we think about a relationship, we’re not just talking about being nice to a child, we’re talking about a child having an experience of attunement and trust strong enough to release the hormone oxytocin.</a:t>
            </a:r>
            <a:br>
              <a:rPr lang="en-US" sz="2400" b="1" dirty="0">
                <a:solidFill>
                  <a:srgbClr val="00447C"/>
                </a:solidFill>
                <a:latin typeface="Calibri"/>
              </a:rPr>
            </a:br>
            <a:endParaRPr lang="en-US" sz="1050" b="1" dirty="0">
              <a:solidFill>
                <a:srgbClr val="00447C"/>
              </a:solidFill>
              <a:latin typeface="Calibri"/>
            </a:endParaRPr>
          </a:p>
          <a:p>
            <a:pPr marL="671513" lvl="1" indent="-214313" defTabSz="685800">
              <a:buFont typeface="Arial" panose="020B0604020202020204" pitchFamily="34" charset="0"/>
              <a:buChar char="•"/>
            </a:pPr>
            <a:r>
              <a:rPr lang="en-US" sz="2400" b="1" dirty="0">
                <a:solidFill>
                  <a:srgbClr val="D9531E"/>
                </a:solidFill>
                <a:latin typeface="Calibri"/>
              </a:rPr>
              <a:t>The purpose of my morning greeting is to connect with them and to just make sure I’m seeing them as humans.</a:t>
            </a:r>
            <a:br>
              <a:rPr lang="en-US" sz="2400" b="1" dirty="0">
                <a:solidFill>
                  <a:srgbClr val="D9531E"/>
                </a:solidFill>
                <a:latin typeface="Calibri"/>
              </a:rPr>
            </a:br>
            <a:endParaRPr lang="en-US" sz="1050" b="1" dirty="0">
              <a:solidFill>
                <a:srgbClr val="D9531E"/>
              </a:solidFill>
              <a:latin typeface="Calibri"/>
            </a:endParaRPr>
          </a:p>
          <a:p>
            <a:pPr marL="671513" lvl="1" indent="-214313" defTabSz="685800">
              <a:buFont typeface="Arial" panose="020B0604020202020204" pitchFamily="34" charset="0"/>
              <a:buChar char="•"/>
            </a:pPr>
            <a:r>
              <a:rPr lang="en-US" sz="2400" b="1" dirty="0">
                <a:solidFill>
                  <a:srgbClr val="00447C"/>
                </a:solidFill>
                <a:latin typeface="Calibri"/>
              </a:rPr>
              <a:t>Emotions and learning are completely connected.</a:t>
            </a:r>
            <a:endParaRPr lang="en-US" b="1" dirty="0">
              <a:solidFill>
                <a:srgbClr val="00447C"/>
              </a:solidFill>
              <a:latin typeface="Calibri"/>
            </a:endParaRPr>
          </a:p>
        </p:txBody>
      </p:sp>
    </p:spTree>
    <p:extLst>
      <p:ext uri="{BB962C8B-B14F-4D97-AF65-F5344CB8AC3E}">
        <p14:creationId xmlns:p14="http://schemas.microsoft.com/office/powerpoint/2010/main" val="717629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Understand the Brain &amp; Begin with Relationships!</a:t>
            </a:r>
          </a:p>
        </p:txBody>
      </p:sp>
      <p:pic>
        <p:nvPicPr>
          <p:cNvPr id="2" name="Picture 1">
            <a:extLst>
              <a:ext uri="{FF2B5EF4-FFF2-40B4-BE49-F238E27FC236}">
                <a16:creationId xmlns:a16="http://schemas.microsoft.com/office/drawing/2014/main" id="{805D0AD7-2A61-E28B-D138-7C687FA58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683" y="1251594"/>
            <a:ext cx="9222617" cy="5267310"/>
          </a:xfrm>
          <a:prstGeom prst="rect">
            <a:avLst/>
          </a:prstGeom>
        </p:spPr>
      </p:pic>
      <p:pic>
        <p:nvPicPr>
          <p:cNvPr id="5" name="Picture 4">
            <a:extLst>
              <a:ext uri="{FF2B5EF4-FFF2-40B4-BE49-F238E27FC236}">
                <a16:creationId xmlns:a16="http://schemas.microsoft.com/office/drawing/2014/main" id="{7FEEC99B-19E4-BAF3-108B-63AE7450C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40" y="1089889"/>
            <a:ext cx="2713232" cy="1739542"/>
          </a:xfrm>
          <a:prstGeom prst="rect">
            <a:avLst/>
          </a:prstGeom>
        </p:spPr>
      </p:pic>
    </p:spTree>
    <p:extLst>
      <p:ext uri="{BB962C8B-B14F-4D97-AF65-F5344CB8AC3E}">
        <p14:creationId xmlns:p14="http://schemas.microsoft.com/office/powerpoint/2010/main" val="416406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Antifragility</a:t>
            </a:r>
          </a:p>
        </p:txBody>
      </p:sp>
      <p:pic>
        <p:nvPicPr>
          <p:cNvPr id="5122" name="Picture 2" descr="The Lost History of One of the World's Strangest Science Experiments - The  New York Times">
            <a:extLst>
              <a:ext uri="{FF2B5EF4-FFF2-40B4-BE49-F238E27FC236}">
                <a16:creationId xmlns:a16="http://schemas.microsoft.com/office/drawing/2014/main" id="{82D4BF06-E55A-95E8-0596-1B0E3540B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090" y="920899"/>
            <a:ext cx="5618163" cy="3713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92A97A-7438-E02F-AC61-DD0687E30336}"/>
              </a:ext>
            </a:extLst>
          </p:cNvPr>
          <p:cNvSpPr txBox="1"/>
          <p:nvPr/>
        </p:nvSpPr>
        <p:spPr>
          <a:xfrm>
            <a:off x="638175" y="4847263"/>
            <a:ext cx="10620375" cy="1785104"/>
          </a:xfrm>
          <a:prstGeom prst="rect">
            <a:avLst/>
          </a:prstGeom>
          <a:noFill/>
        </p:spPr>
        <p:txBody>
          <a:bodyPr wrap="square">
            <a:spAutoFit/>
          </a:bodyPr>
          <a:lstStyle/>
          <a:p>
            <a:r>
              <a:rPr lang="en-US" sz="2200" dirty="0"/>
              <a:t>Biosphere 2, scientific research facility located in Oracle, Arizona, U.S., designed to emulate Earth’s environment (Biosphere 1) that was perhaps best known for two missions conducted in the early 1990s in which crews of 8 were sealed inside the enclosure to study survivability. The driving force for these studies was to assess whether humans were capable of building and living in self-sustaining colonies in outer space.</a:t>
            </a:r>
          </a:p>
        </p:txBody>
      </p:sp>
    </p:spTree>
    <p:extLst>
      <p:ext uri="{BB962C8B-B14F-4D97-AF65-F5344CB8AC3E}">
        <p14:creationId xmlns:p14="http://schemas.microsoft.com/office/powerpoint/2010/main" val="78144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Antifragility</a:t>
            </a:r>
          </a:p>
        </p:txBody>
      </p:sp>
      <p:pic>
        <p:nvPicPr>
          <p:cNvPr id="3074" name="Picture 2" descr="Breaking Wine Glass Images – Browse 18,428 Stock Photos, Vectors, and Video  | Adobe Stock">
            <a:extLst>
              <a:ext uri="{FF2B5EF4-FFF2-40B4-BE49-F238E27FC236}">
                <a16:creationId xmlns:a16="http://schemas.microsoft.com/office/drawing/2014/main" id="{5DE5D10C-27DE-168F-4EDE-F343434B0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99" y="855935"/>
            <a:ext cx="3906281" cy="260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What is an example of a bending moment? - Quora">
            <a:extLst>
              <a:ext uri="{FF2B5EF4-FFF2-40B4-BE49-F238E27FC236}">
                <a16:creationId xmlns:a16="http://schemas.microsoft.com/office/drawing/2014/main" id="{D34ACAFF-C5C7-1C3F-8D49-3A1E67E263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082" y="3608171"/>
            <a:ext cx="3720598" cy="3027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Wind Blowing Trees Images – Browse 57,289 Stock Photos, Vectors, and Video  | Adobe Stock">
            <a:extLst>
              <a:ext uri="{FF2B5EF4-FFF2-40B4-BE49-F238E27FC236}">
                <a16:creationId xmlns:a16="http://schemas.microsoft.com/office/drawing/2014/main" id="{34A9A6FD-5506-58FD-9BBA-572811D68C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1215" y="1893671"/>
            <a:ext cx="51435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3940C1-79E4-BA67-CA7F-C811453F822C}"/>
              </a:ext>
            </a:extLst>
          </p:cNvPr>
          <p:cNvSpPr txBox="1"/>
          <p:nvPr/>
        </p:nvSpPr>
        <p:spPr>
          <a:xfrm>
            <a:off x="1887673" y="900668"/>
            <a:ext cx="1585731" cy="461665"/>
          </a:xfrm>
          <a:prstGeom prst="rect">
            <a:avLst/>
          </a:prstGeom>
          <a:noFill/>
        </p:spPr>
        <p:txBody>
          <a:bodyPr wrap="square" rtlCol="0">
            <a:spAutoFit/>
          </a:bodyPr>
          <a:lstStyle/>
          <a:p>
            <a:pPr algn="ctr"/>
            <a:r>
              <a:rPr lang="en-US" sz="2400" b="1" dirty="0">
                <a:solidFill>
                  <a:srgbClr val="113363"/>
                </a:solidFill>
              </a:rPr>
              <a:t>Fragile</a:t>
            </a:r>
            <a:endParaRPr lang="en-US" sz="2000" b="1" dirty="0">
              <a:solidFill>
                <a:srgbClr val="113363"/>
              </a:solidFill>
            </a:endParaRPr>
          </a:p>
        </p:txBody>
      </p:sp>
      <p:sp>
        <p:nvSpPr>
          <p:cNvPr id="5" name="TextBox 4">
            <a:extLst>
              <a:ext uri="{FF2B5EF4-FFF2-40B4-BE49-F238E27FC236}">
                <a16:creationId xmlns:a16="http://schemas.microsoft.com/office/drawing/2014/main" id="{BB1F6C30-B1B9-89F7-4891-24B537F9A6D3}"/>
              </a:ext>
            </a:extLst>
          </p:cNvPr>
          <p:cNvSpPr txBox="1"/>
          <p:nvPr/>
        </p:nvSpPr>
        <p:spPr>
          <a:xfrm>
            <a:off x="1980515" y="3715245"/>
            <a:ext cx="1585731" cy="461665"/>
          </a:xfrm>
          <a:prstGeom prst="rect">
            <a:avLst/>
          </a:prstGeom>
          <a:noFill/>
        </p:spPr>
        <p:txBody>
          <a:bodyPr wrap="square" rtlCol="0">
            <a:spAutoFit/>
          </a:bodyPr>
          <a:lstStyle/>
          <a:p>
            <a:pPr algn="ctr"/>
            <a:r>
              <a:rPr lang="en-US" sz="2400" b="1" dirty="0">
                <a:solidFill>
                  <a:srgbClr val="113363"/>
                </a:solidFill>
              </a:rPr>
              <a:t>Resilient</a:t>
            </a:r>
            <a:endParaRPr lang="en-US" sz="2000" b="1" dirty="0">
              <a:solidFill>
                <a:srgbClr val="113363"/>
              </a:solidFill>
            </a:endParaRPr>
          </a:p>
        </p:txBody>
      </p:sp>
      <p:sp>
        <p:nvSpPr>
          <p:cNvPr id="6" name="TextBox 5">
            <a:extLst>
              <a:ext uri="{FF2B5EF4-FFF2-40B4-BE49-F238E27FC236}">
                <a16:creationId xmlns:a16="http://schemas.microsoft.com/office/drawing/2014/main" id="{9B667F90-B7FA-0FCF-2B8A-7D746E206472}"/>
              </a:ext>
            </a:extLst>
          </p:cNvPr>
          <p:cNvSpPr txBox="1"/>
          <p:nvPr/>
        </p:nvSpPr>
        <p:spPr>
          <a:xfrm>
            <a:off x="6884123" y="1362333"/>
            <a:ext cx="1857683" cy="523220"/>
          </a:xfrm>
          <a:prstGeom prst="rect">
            <a:avLst/>
          </a:prstGeom>
          <a:noFill/>
        </p:spPr>
        <p:txBody>
          <a:bodyPr wrap="square" rtlCol="0">
            <a:spAutoFit/>
          </a:bodyPr>
          <a:lstStyle/>
          <a:p>
            <a:pPr algn="ctr"/>
            <a:r>
              <a:rPr lang="en-US" sz="2800" b="1" dirty="0">
                <a:solidFill>
                  <a:srgbClr val="113363"/>
                </a:solidFill>
              </a:rPr>
              <a:t>Antifragile</a:t>
            </a:r>
            <a:endParaRPr lang="en-US" sz="2400" b="1" dirty="0">
              <a:solidFill>
                <a:srgbClr val="113363"/>
              </a:solidFill>
            </a:endParaRPr>
          </a:p>
        </p:txBody>
      </p:sp>
    </p:spTree>
    <p:extLst>
      <p:ext uri="{BB962C8B-B14F-4D97-AF65-F5344CB8AC3E}">
        <p14:creationId xmlns:p14="http://schemas.microsoft.com/office/powerpoint/2010/main" val="181970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Anti-Phobic Effects</a:t>
            </a:r>
          </a:p>
        </p:txBody>
      </p:sp>
      <p:sp>
        <p:nvSpPr>
          <p:cNvPr id="2" name="TextBox 1">
            <a:extLst>
              <a:ext uri="{FF2B5EF4-FFF2-40B4-BE49-F238E27FC236}">
                <a16:creationId xmlns:a16="http://schemas.microsoft.com/office/drawing/2014/main" id="{5117E675-43A2-AEF3-8B07-A761956E8E11}"/>
              </a:ext>
            </a:extLst>
          </p:cNvPr>
          <p:cNvSpPr txBox="1"/>
          <p:nvPr/>
        </p:nvSpPr>
        <p:spPr>
          <a:xfrm>
            <a:off x="393539" y="1051313"/>
            <a:ext cx="5254907" cy="5632311"/>
          </a:xfrm>
          <a:prstGeom prst="rect">
            <a:avLst/>
          </a:prstGeom>
          <a:noFill/>
        </p:spPr>
        <p:txBody>
          <a:bodyPr wrap="square" rtlCol="0">
            <a:spAutoFit/>
          </a:bodyPr>
          <a:lstStyle/>
          <a:p>
            <a:r>
              <a:rPr lang="en-US" sz="2400" i="1" dirty="0"/>
              <a:t>Norwegian Researchers, Ellen </a:t>
            </a:r>
            <a:r>
              <a:rPr lang="en-US" sz="2400" i="1" dirty="0" err="1"/>
              <a:t>Sandstetter</a:t>
            </a:r>
            <a:r>
              <a:rPr lang="en-US" sz="2400" i="1" dirty="0"/>
              <a:t> and Lief </a:t>
            </a:r>
            <a:r>
              <a:rPr lang="en-US" sz="2400" i="1" dirty="0" err="1"/>
              <a:t>Cannair</a:t>
            </a:r>
            <a:r>
              <a:rPr lang="en-US" sz="2400" i="1" dirty="0"/>
              <a:t> 2010…</a:t>
            </a:r>
          </a:p>
          <a:p>
            <a:endParaRPr lang="en-US" sz="1400" i="1" dirty="0"/>
          </a:p>
          <a:p>
            <a:r>
              <a:rPr lang="en-US" sz="2400" dirty="0">
                <a:solidFill>
                  <a:srgbClr val="113363"/>
                </a:solidFill>
              </a:rPr>
              <a:t>“Thrilling experiences have anti-phobic effects. Phobias are concentrated around a few animals and situations that kill almost nobody (such as snakes – even tiny ones, tightly enclosed spaces, the dark, public speaking, and heights).  Conversely, very few people develop phobias to things that kill many modern people, including cars, opioids, knives, guns, and junk food…. Kids who fall out of trees often turn into the adults who are least afraid of climbing trees.”</a:t>
            </a:r>
          </a:p>
        </p:txBody>
      </p:sp>
      <p:pic>
        <p:nvPicPr>
          <p:cNvPr id="8" name="Online Media 7" title="Fear Is Good For You? 😳">
            <a:hlinkClick r:id="" action="ppaction://media"/>
            <a:extLst>
              <a:ext uri="{FF2B5EF4-FFF2-40B4-BE49-F238E27FC236}">
                <a16:creationId xmlns:a16="http://schemas.microsoft.com/office/drawing/2014/main" id="{A8BE50CE-7E81-7A36-8170-344265150BB2}"/>
              </a:ext>
            </a:extLst>
          </p:cNvPr>
          <p:cNvPicPr>
            <a:picLocks noRot="1" noChangeAspect="1"/>
          </p:cNvPicPr>
          <p:nvPr>
            <a:videoFile r:link="rId1"/>
          </p:nvPr>
        </p:nvPicPr>
        <p:blipFill rotWithShape="1">
          <a:blip r:embed="rId6"/>
          <a:srcRect l="28996" r="28745"/>
          <a:stretch/>
        </p:blipFill>
        <p:spPr>
          <a:xfrm>
            <a:off x="5871172" y="751320"/>
            <a:ext cx="4438650" cy="5934530"/>
          </a:xfrm>
          <a:prstGeom prst="rect">
            <a:avLst/>
          </a:prstGeom>
        </p:spPr>
      </p:pic>
    </p:spTree>
    <p:extLst>
      <p:ext uri="{BB962C8B-B14F-4D97-AF65-F5344CB8AC3E}">
        <p14:creationId xmlns:p14="http://schemas.microsoft.com/office/powerpoint/2010/main" val="16950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D0E196-3A00-2122-974A-C9F0982DC9B4}"/>
              </a:ext>
            </a:extLst>
          </p:cNvPr>
          <p:cNvSpPr txBox="1"/>
          <p:nvPr/>
        </p:nvSpPr>
        <p:spPr>
          <a:xfrm>
            <a:off x="0" y="3918926"/>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Emotion Regulation</a:t>
            </a:r>
          </a:p>
        </p:txBody>
      </p:sp>
      <p:pic>
        <p:nvPicPr>
          <p:cNvPr id="6" name="Picture 5">
            <a:extLst>
              <a:ext uri="{FF2B5EF4-FFF2-40B4-BE49-F238E27FC236}">
                <a16:creationId xmlns:a16="http://schemas.microsoft.com/office/drawing/2014/main" id="{56BB8D26-D034-BB50-D37F-83972A707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995" y="1792224"/>
            <a:ext cx="6154009" cy="2038635"/>
          </a:xfrm>
          <a:prstGeom prst="rect">
            <a:avLst/>
          </a:prstGeom>
        </p:spPr>
      </p:pic>
    </p:spTree>
    <p:extLst>
      <p:ext uri="{BB962C8B-B14F-4D97-AF65-F5344CB8AC3E}">
        <p14:creationId xmlns:p14="http://schemas.microsoft.com/office/powerpoint/2010/main" val="1761016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Regulating</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Emotion</a:t>
            </a:r>
          </a:p>
        </p:txBody>
      </p:sp>
      <p:sp>
        <p:nvSpPr>
          <p:cNvPr id="2" name="Content Placeholder 2">
            <a:extLst>
              <a:ext uri="{FF2B5EF4-FFF2-40B4-BE49-F238E27FC236}">
                <a16:creationId xmlns:a16="http://schemas.microsoft.com/office/drawing/2014/main" id="{0A5C824D-52EB-4234-DCC7-310028A16A28}"/>
              </a:ext>
            </a:extLst>
          </p:cNvPr>
          <p:cNvSpPr>
            <a:spLocks noGrp="1"/>
          </p:cNvSpPr>
          <p:nvPr>
            <p:ph idx="1"/>
          </p:nvPr>
        </p:nvSpPr>
        <p:spPr>
          <a:xfrm>
            <a:off x="552849" y="1066500"/>
            <a:ext cx="8114902" cy="5274253"/>
          </a:xfrm>
        </p:spPr>
        <p:txBody>
          <a:bodyPr>
            <a:noAutofit/>
          </a:bodyPr>
          <a:lstStyle/>
          <a:p>
            <a:pPr marL="0" indent="0">
              <a:buNone/>
            </a:pPr>
            <a:r>
              <a:rPr lang="en-US" sz="2400" b="1" dirty="0">
                <a:solidFill>
                  <a:srgbClr val="D9531E"/>
                </a:solidFill>
              </a:rPr>
              <a:t>Regulating</a:t>
            </a:r>
            <a:r>
              <a:rPr lang="en-US" sz="2400" dirty="0">
                <a:solidFill>
                  <a:srgbClr val="113363"/>
                </a:solidFill>
              </a:rPr>
              <a:t> emotion is managing our emotions by developing thought or action</a:t>
            </a:r>
            <a:r>
              <a:rPr lang="en-US" sz="2400" b="1" dirty="0">
                <a:solidFill>
                  <a:srgbClr val="113363"/>
                </a:solidFill>
              </a:rPr>
              <a:t> </a:t>
            </a:r>
            <a:r>
              <a:rPr lang="en-US" sz="2400" b="1" dirty="0">
                <a:solidFill>
                  <a:srgbClr val="D9531E"/>
                </a:solidFill>
              </a:rPr>
              <a:t>strategies</a:t>
            </a:r>
            <a:r>
              <a:rPr lang="en-US" sz="2400" dirty="0">
                <a:solidFill>
                  <a:srgbClr val="113363"/>
                </a:solidFill>
              </a:rPr>
              <a:t> to reach a specific </a:t>
            </a:r>
            <a:r>
              <a:rPr lang="en-US" sz="2400" b="1" dirty="0">
                <a:solidFill>
                  <a:srgbClr val="D9531E"/>
                </a:solidFill>
              </a:rPr>
              <a:t>emotional goal</a:t>
            </a:r>
            <a:r>
              <a:rPr lang="en-US" sz="2400" b="1" dirty="0">
                <a:solidFill>
                  <a:srgbClr val="113363"/>
                </a:solidFill>
              </a:rPr>
              <a:t>.</a:t>
            </a:r>
            <a:endParaRPr lang="en-US" sz="2400" dirty="0">
              <a:solidFill>
                <a:srgbClr val="113363"/>
              </a:solidFill>
            </a:endParaRPr>
          </a:p>
          <a:p>
            <a:pPr marL="0" indent="0">
              <a:buNone/>
            </a:pPr>
            <a:r>
              <a:rPr lang="en-US" sz="2400" dirty="0">
                <a:solidFill>
                  <a:srgbClr val="113363"/>
                </a:solidFill>
              </a:rPr>
              <a:t>Our emotional goals generally fall into the following areas, which we can remember with the acronym, </a:t>
            </a:r>
            <a:r>
              <a:rPr lang="en-US" sz="2600" b="1" dirty="0">
                <a:solidFill>
                  <a:srgbClr val="D9531E"/>
                </a:solidFill>
              </a:rPr>
              <a:t>PRIME</a:t>
            </a:r>
            <a:r>
              <a:rPr lang="en-US" sz="2400" b="1" dirty="0">
                <a:solidFill>
                  <a:srgbClr val="113363"/>
                </a:solidFill>
              </a:rPr>
              <a:t>:</a:t>
            </a:r>
            <a:br>
              <a:rPr lang="en-US" sz="2400" b="1" dirty="0">
                <a:solidFill>
                  <a:srgbClr val="113363"/>
                </a:solidFill>
              </a:rPr>
            </a:br>
            <a:endParaRPr lang="en-US" sz="2400" dirty="0">
              <a:solidFill>
                <a:srgbClr val="113363"/>
              </a:solidFill>
            </a:endParaRPr>
          </a:p>
          <a:p>
            <a:pPr lvl="1"/>
            <a:r>
              <a:rPr lang="en-US" sz="2600" b="1" dirty="0">
                <a:solidFill>
                  <a:srgbClr val="D9531E"/>
                </a:solidFill>
              </a:rPr>
              <a:t>Prevent</a:t>
            </a:r>
            <a:r>
              <a:rPr lang="en-US" dirty="0">
                <a:solidFill>
                  <a:srgbClr val="D9531E"/>
                </a:solidFill>
              </a:rPr>
              <a:t> </a:t>
            </a:r>
            <a:r>
              <a:rPr lang="en-US" b="1" dirty="0">
                <a:solidFill>
                  <a:srgbClr val="113363"/>
                </a:solidFill>
              </a:rPr>
              <a:t>an unwanted emotion </a:t>
            </a:r>
            <a:r>
              <a:rPr lang="en-US" dirty="0">
                <a:solidFill>
                  <a:srgbClr val="113363"/>
                </a:solidFill>
              </a:rPr>
              <a:t>– like anxiety before a test</a:t>
            </a:r>
            <a:br>
              <a:rPr lang="en-US" dirty="0">
                <a:solidFill>
                  <a:srgbClr val="113363"/>
                </a:solidFill>
              </a:rPr>
            </a:br>
            <a:endParaRPr lang="en-US" sz="600" dirty="0">
              <a:solidFill>
                <a:srgbClr val="113363"/>
              </a:solidFill>
            </a:endParaRPr>
          </a:p>
          <a:p>
            <a:pPr lvl="1"/>
            <a:r>
              <a:rPr lang="en-US" sz="2600" b="1" dirty="0">
                <a:solidFill>
                  <a:srgbClr val="D9531E"/>
                </a:solidFill>
              </a:rPr>
              <a:t>Reduce</a:t>
            </a:r>
            <a:r>
              <a:rPr lang="en-US" b="1" dirty="0">
                <a:solidFill>
                  <a:srgbClr val="D9531E"/>
                </a:solidFill>
              </a:rPr>
              <a:t> </a:t>
            </a:r>
            <a:r>
              <a:rPr lang="en-US" b="1" dirty="0">
                <a:solidFill>
                  <a:srgbClr val="113363"/>
                </a:solidFill>
              </a:rPr>
              <a:t>an unwanted emotion </a:t>
            </a:r>
            <a:r>
              <a:rPr lang="en-US" dirty="0">
                <a:solidFill>
                  <a:srgbClr val="113363"/>
                </a:solidFill>
              </a:rPr>
              <a:t>– like anger when we are in an escalated conversation with someone</a:t>
            </a:r>
            <a:br>
              <a:rPr lang="en-US" dirty="0">
                <a:solidFill>
                  <a:srgbClr val="113363"/>
                </a:solidFill>
              </a:rPr>
            </a:br>
            <a:endParaRPr lang="en-US" sz="600" dirty="0">
              <a:solidFill>
                <a:srgbClr val="113363"/>
              </a:solidFill>
            </a:endParaRPr>
          </a:p>
          <a:p>
            <a:pPr lvl="1"/>
            <a:r>
              <a:rPr lang="en-US" sz="2600" b="1" dirty="0">
                <a:solidFill>
                  <a:srgbClr val="D9531E"/>
                </a:solidFill>
              </a:rPr>
              <a:t>Initiate</a:t>
            </a:r>
            <a:r>
              <a:rPr lang="en-US" dirty="0">
                <a:solidFill>
                  <a:srgbClr val="113363"/>
                </a:solidFill>
              </a:rPr>
              <a:t> </a:t>
            </a:r>
            <a:r>
              <a:rPr lang="en-US" b="1" dirty="0">
                <a:solidFill>
                  <a:srgbClr val="113363"/>
                </a:solidFill>
              </a:rPr>
              <a:t>a new emotion </a:t>
            </a:r>
            <a:r>
              <a:rPr lang="en-US" dirty="0">
                <a:solidFill>
                  <a:srgbClr val="113363"/>
                </a:solidFill>
              </a:rPr>
              <a:t>– like inspiration to be creative</a:t>
            </a:r>
            <a:br>
              <a:rPr lang="en-US" dirty="0">
                <a:solidFill>
                  <a:srgbClr val="113363"/>
                </a:solidFill>
              </a:rPr>
            </a:br>
            <a:endParaRPr lang="en-US" sz="600" dirty="0">
              <a:solidFill>
                <a:srgbClr val="113363"/>
              </a:solidFill>
            </a:endParaRPr>
          </a:p>
          <a:p>
            <a:pPr lvl="1"/>
            <a:r>
              <a:rPr lang="en-US" sz="2600" b="1" dirty="0">
                <a:solidFill>
                  <a:srgbClr val="D9531E"/>
                </a:solidFill>
              </a:rPr>
              <a:t>Maintain</a:t>
            </a:r>
            <a:r>
              <a:rPr lang="en-US" dirty="0">
                <a:solidFill>
                  <a:srgbClr val="113363"/>
                </a:solidFill>
              </a:rPr>
              <a:t> </a:t>
            </a:r>
            <a:r>
              <a:rPr lang="en-US" b="1" dirty="0">
                <a:solidFill>
                  <a:srgbClr val="113363"/>
                </a:solidFill>
              </a:rPr>
              <a:t>an existing emotion </a:t>
            </a:r>
            <a:r>
              <a:rPr lang="en-US" dirty="0">
                <a:solidFill>
                  <a:srgbClr val="113363"/>
                </a:solidFill>
              </a:rPr>
              <a:t>– like remaining calm in a stressful situation</a:t>
            </a:r>
            <a:br>
              <a:rPr lang="en-US" dirty="0">
                <a:solidFill>
                  <a:srgbClr val="113363"/>
                </a:solidFill>
              </a:rPr>
            </a:br>
            <a:endParaRPr lang="en-US" sz="600" dirty="0">
              <a:solidFill>
                <a:srgbClr val="113363"/>
              </a:solidFill>
            </a:endParaRPr>
          </a:p>
          <a:p>
            <a:pPr lvl="1"/>
            <a:r>
              <a:rPr lang="en-US" sz="2600" b="1" dirty="0">
                <a:solidFill>
                  <a:srgbClr val="D9531E"/>
                </a:solidFill>
              </a:rPr>
              <a:t>Enhance</a:t>
            </a:r>
            <a:r>
              <a:rPr lang="en-US" dirty="0">
                <a:solidFill>
                  <a:srgbClr val="113363"/>
                </a:solidFill>
              </a:rPr>
              <a:t> </a:t>
            </a:r>
            <a:r>
              <a:rPr lang="en-US" b="1" dirty="0">
                <a:solidFill>
                  <a:srgbClr val="113363"/>
                </a:solidFill>
              </a:rPr>
              <a:t>or increase a desirable emotion </a:t>
            </a:r>
            <a:r>
              <a:rPr lang="en-US" dirty="0">
                <a:solidFill>
                  <a:srgbClr val="113363"/>
                </a:solidFill>
              </a:rPr>
              <a:t>– like joy while at a celebration</a:t>
            </a:r>
            <a:br>
              <a:rPr lang="en-US" sz="2100" dirty="0"/>
            </a:br>
            <a:endParaRPr lang="en-US" sz="800" dirty="0"/>
          </a:p>
        </p:txBody>
      </p:sp>
      <p:pic>
        <p:nvPicPr>
          <p:cNvPr id="5" name="Picture 2" descr="Changing Emotions By Doing The Opposite - JMU">
            <a:extLst>
              <a:ext uri="{FF2B5EF4-FFF2-40B4-BE49-F238E27FC236}">
                <a16:creationId xmlns:a16="http://schemas.microsoft.com/office/drawing/2014/main" id="{2E0A65A7-EE3A-2A65-D717-B83CC3A86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196446" y="2562795"/>
            <a:ext cx="5715557" cy="2108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Regulating</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Emotion</a:t>
            </a:r>
          </a:p>
        </p:txBody>
      </p:sp>
      <p:pic>
        <p:nvPicPr>
          <p:cNvPr id="7" name="Picture 4" descr="Positive self talk phrases, including I can do this, I've got this, I believe in myself, I am worthy, I am confident, I am enough, I love myself.">
            <a:extLst>
              <a:ext uri="{FF2B5EF4-FFF2-40B4-BE49-F238E27FC236}">
                <a16:creationId xmlns:a16="http://schemas.microsoft.com/office/drawing/2014/main" id="{41B37F5B-6B62-7FDA-52E5-C75CABC7D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902" y="4123155"/>
            <a:ext cx="4529492" cy="25163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2E3F155C-9446-C64B-A26D-536A00C614C4}"/>
              </a:ext>
            </a:extLst>
          </p:cNvPr>
          <p:cNvSpPr>
            <a:spLocks noGrp="1"/>
          </p:cNvSpPr>
          <p:nvPr>
            <p:ph idx="1"/>
          </p:nvPr>
        </p:nvSpPr>
        <p:spPr>
          <a:xfrm>
            <a:off x="2345574" y="1087717"/>
            <a:ext cx="6930148" cy="2655607"/>
          </a:xfrm>
        </p:spPr>
        <p:txBody>
          <a:bodyPr>
            <a:normAutofit fontScale="47500" lnSpcReduction="20000"/>
          </a:bodyPr>
          <a:lstStyle/>
          <a:p>
            <a:pPr marL="0" indent="0">
              <a:buNone/>
            </a:pPr>
            <a:r>
              <a:rPr lang="en-US" sz="5100" dirty="0">
                <a:solidFill>
                  <a:srgbClr val="113363"/>
                </a:solidFill>
              </a:rPr>
              <a:t>Once we have selected a </a:t>
            </a:r>
            <a:r>
              <a:rPr lang="en-US" sz="5900" b="1" dirty="0">
                <a:solidFill>
                  <a:srgbClr val="D9531E"/>
                </a:solidFill>
              </a:rPr>
              <a:t>PRIME</a:t>
            </a:r>
            <a:r>
              <a:rPr lang="en-US" sz="5100" dirty="0">
                <a:solidFill>
                  <a:srgbClr val="113363"/>
                </a:solidFill>
              </a:rPr>
              <a:t> goal, we can choose strategies that will help us reach that goal.</a:t>
            </a:r>
          </a:p>
          <a:p>
            <a:pPr marL="0" indent="0">
              <a:buNone/>
            </a:pPr>
            <a:endParaRPr lang="en-US" sz="5100" dirty="0">
              <a:solidFill>
                <a:srgbClr val="113363"/>
              </a:solidFill>
            </a:endParaRPr>
          </a:p>
          <a:p>
            <a:pPr marL="0" indent="0">
              <a:buNone/>
            </a:pPr>
            <a:r>
              <a:rPr lang="en-US" sz="5100" i="1" dirty="0">
                <a:solidFill>
                  <a:srgbClr val="113363"/>
                </a:solidFill>
              </a:rPr>
              <a:t>Regulation strategies include:</a:t>
            </a:r>
            <a:br>
              <a:rPr lang="en-US" sz="5100" dirty="0">
                <a:solidFill>
                  <a:srgbClr val="113363"/>
                </a:solidFill>
              </a:rPr>
            </a:br>
            <a:endParaRPr lang="en-US" sz="5100" dirty="0">
              <a:solidFill>
                <a:srgbClr val="113363"/>
              </a:solidFill>
            </a:endParaRPr>
          </a:p>
          <a:p>
            <a:r>
              <a:rPr lang="en-US" sz="5900" b="1" dirty="0">
                <a:solidFill>
                  <a:srgbClr val="D9531E"/>
                </a:solidFill>
              </a:rPr>
              <a:t>THOUGHT</a:t>
            </a:r>
            <a:r>
              <a:rPr lang="en-US" sz="5100" dirty="0">
                <a:solidFill>
                  <a:srgbClr val="113363"/>
                </a:solidFill>
              </a:rPr>
              <a:t> STRATEGIES (things we think about)</a:t>
            </a:r>
          </a:p>
          <a:p>
            <a:r>
              <a:rPr lang="en-US" sz="5900" b="1" dirty="0">
                <a:solidFill>
                  <a:srgbClr val="D9531E"/>
                </a:solidFill>
              </a:rPr>
              <a:t>ACTION</a:t>
            </a:r>
            <a:r>
              <a:rPr lang="en-US" sz="5100" dirty="0">
                <a:solidFill>
                  <a:srgbClr val="113363"/>
                </a:solidFill>
              </a:rPr>
              <a:t> STRATEGIES (things we can do)  </a:t>
            </a:r>
          </a:p>
        </p:txBody>
      </p:sp>
    </p:spTree>
    <p:extLst>
      <p:ext uri="{BB962C8B-B14F-4D97-AF65-F5344CB8AC3E}">
        <p14:creationId xmlns:p14="http://schemas.microsoft.com/office/powerpoint/2010/main" val="131597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Thought</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2" name="Online Media 1" title="Michael J. Fox on Parkinson's and why he’s Grateful">
            <a:hlinkClick r:id="" action="ppaction://media"/>
            <a:extLst>
              <a:ext uri="{FF2B5EF4-FFF2-40B4-BE49-F238E27FC236}">
                <a16:creationId xmlns:a16="http://schemas.microsoft.com/office/drawing/2014/main" id="{EF5B5F32-9451-3998-B619-E800C39A2A04}"/>
              </a:ext>
            </a:extLst>
          </p:cNvPr>
          <p:cNvPicPr>
            <a:picLocks noRot="1" noChangeAspect="1"/>
          </p:cNvPicPr>
          <p:nvPr>
            <a:videoFile r:link="rId1"/>
          </p:nvPr>
        </p:nvPicPr>
        <p:blipFill rotWithShape="1">
          <a:blip r:embed="rId5"/>
          <a:srcRect l="29256" r="29065"/>
          <a:stretch/>
        </p:blipFill>
        <p:spPr>
          <a:xfrm>
            <a:off x="5367524" y="707886"/>
            <a:ext cx="4406477" cy="5973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Prime Video: Back to the Future">
            <a:extLst>
              <a:ext uri="{FF2B5EF4-FFF2-40B4-BE49-F238E27FC236}">
                <a16:creationId xmlns:a16="http://schemas.microsoft.com/office/drawing/2014/main" id="{A50BE29A-6BD0-3B4E-81E0-33012D6A1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310" y="1251594"/>
            <a:ext cx="37719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206EC4-5D52-5814-4FA0-3D1642405B3B}"/>
              </a:ext>
            </a:extLst>
          </p:cNvPr>
          <p:cNvSpPr txBox="1"/>
          <p:nvPr/>
        </p:nvSpPr>
        <p:spPr>
          <a:xfrm>
            <a:off x="1228310" y="817378"/>
            <a:ext cx="3771900" cy="461665"/>
          </a:xfrm>
          <a:prstGeom prst="rect">
            <a:avLst/>
          </a:prstGeom>
          <a:noFill/>
        </p:spPr>
        <p:txBody>
          <a:bodyPr wrap="square" rtlCol="0">
            <a:spAutoFit/>
          </a:bodyPr>
          <a:lstStyle/>
          <a:p>
            <a:pPr algn="ctr"/>
            <a:r>
              <a:rPr lang="en-US" sz="2400" dirty="0">
                <a:solidFill>
                  <a:srgbClr val="113363"/>
                </a:solidFill>
                <a:latin typeface="Neutra Text TF Light" panose="02000000000000000000" pitchFamily="2" charset="0"/>
              </a:rPr>
              <a:t>Michael J. Fox</a:t>
            </a:r>
          </a:p>
        </p:txBody>
      </p:sp>
    </p:spTree>
    <p:extLst>
      <p:ext uri="{BB962C8B-B14F-4D97-AF65-F5344CB8AC3E}">
        <p14:creationId xmlns:p14="http://schemas.microsoft.com/office/powerpoint/2010/main" val="38706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RULER </a:t>
            </a:r>
            <a:r>
              <a:rPr kumimoji="0" lang="en-US" sz="4000" b="0" i="0" u="none" strike="noStrike" kern="1200" cap="none" spc="0" normalizeH="0" baseline="0" noProof="0" dirty="0">
                <a:ln>
                  <a:noFill/>
                </a:ln>
                <a:solidFill>
                  <a:srgbClr val="F7AB1F"/>
                </a:solidFill>
                <a:effectLst/>
                <a:uLnTx/>
                <a:uFillTx/>
                <a:latin typeface="Neutra Text TF Alt" panose="02000000000000000000" pitchFamily="2" charset="0"/>
                <a:ea typeface="+mn-ea"/>
                <a:cs typeface="+mn-cs"/>
              </a:rPr>
              <a:t>Skills</a:t>
            </a:r>
          </a:p>
        </p:txBody>
      </p:sp>
      <p:pic>
        <p:nvPicPr>
          <p:cNvPr id="11" name="Picture 10">
            <a:extLst>
              <a:ext uri="{FF2B5EF4-FFF2-40B4-BE49-F238E27FC236}">
                <a16:creationId xmlns:a16="http://schemas.microsoft.com/office/drawing/2014/main" id="{C7C0FCB1-CD8F-11F7-3616-E0AB88452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902" y="994170"/>
            <a:ext cx="1374013" cy="5471941"/>
          </a:xfrm>
          <a:prstGeom prst="rect">
            <a:avLst/>
          </a:prstGeom>
        </p:spPr>
      </p:pic>
      <p:sp>
        <p:nvSpPr>
          <p:cNvPr id="12" name="TextBox 11">
            <a:extLst>
              <a:ext uri="{FF2B5EF4-FFF2-40B4-BE49-F238E27FC236}">
                <a16:creationId xmlns:a16="http://schemas.microsoft.com/office/drawing/2014/main" id="{D66F5E53-E424-B00E-6832-908616888A85}"/>
              </a:ext>
            </a:extLst>
          </p:cNvPr>
          <p:cNvSpPr txBox="1"/>
          <p:nvPr/>
        </p:nvSpPr>
        <p:spPr>
          <a:xfrm>
            <a:off x="3405377" y="1254502"/>
            <a:ext cx="5814823"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Recognizing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in ourselves and others</a:t>
            </a:r>
          </a:p>
        </p:txBody>
      </p:sp>
      <p:sp>
        <p:nvSpPr>
          <p:cNvPr id="13" name="TextBox 12">
            <a:extLst>
              <a:ext uri="{FF2B5EF4-FFF2-40B4-BE49-F238E27FC236}">
                <a16:creationId xmlns:a16="http://schemas.microsoft.com/office/drawing/2014/main" id="{A81D330C-52F4-384A-6302-66D0C8DF0092}"/>
              </a:ext>
            </a:extLst>
          </p:cNvPr>
          <p:cNvSpPr txBox="1"/>
          <p:nvPr/>
        </p:nvSpPr>
        <p:spPr>
          <a:xfrm>
            <a:off x="3405377" y="2372194"/>
            <a:ext cx="7053073"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Understanding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causes and consequences of emotions</a:t>
            </a:r>
          </a:p>
        </p:txBody>
      </p:sp>
      <p:sp>
        <p:nvSpPr>
          <p:cNvPr id="14" name="TextBox 13">
            <a:extLst>
              <a:ext uri="{FF2B5EF4-FFF2-40B4-BE49-F238E27FC236}">
                <a16:creationId xmlns:a16="http://schemas.microsoft.com/office/drawing/2014/main" id="{96327E2F-B2B8-C7EF-2916-F82D8C51FAD6}"/>
              </a:ext>
            </a:extLst>
          </p:cNvPr>
          <p:cNvSpPr txBox="1"/>
          <p:nvPr/>
        </p:nvSpPr>
        <p:spPr>
          <a:xfrm>
            <a:off x="3405377" y="3490232"/>
            <a:ext cx="5043297"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Labeling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accurately</a:t>
            </a:r>
          </a:p>
        </p:txBody>
      </p:sp>
      <p:sp>
        <p:nvSpPr>
          <p:cNvPr id="15" name="TextBox 14">
            <a:extLst>
              <a:ext uri="{FF2B5EF4-FFF2-40B4-BE49-F238E27FC236}">
                <a16:creationId xmlns:a16="http://schemas.microsoft.com/office/drawing/2014/main" id="{C3FD4414-0833-184D-730B-9C0D4180BF84}"/>
              </a:ext>
            </a:extLst>
          </p:cNvPr>
          <p:cNvSpPr txBox="1"/>
          <p:nvPr/>
        </p:nvSpPr>
        <p:spPr>
          <a:xfrm>
            <a:off x="3405377" y="4570677"/>
            <a:ext cx="5043297"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Expressing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appropriately</a:t>
            </a:r>
          </a:p>
        </p:txBody>
      </p:sp>
      <p:sp>
        <p:nvSpPr>
          <p:cNvPr id="16" name="TextBox 15">
            <a:extLst>
              <a:ext uri="{FF2B5EF4-FFF2-40B4-BE49-F238E27FC236}">
                <a16:creationId xmlns:a16="http://schemas.microsoft.com/office/drawing/2014/main" id="{70414FB7-779D-79FE-F632-DFF61EE14FCB}"/>
              </a:ext>
            </a:extLst>
          </p:cNvPr>
          <p:cNvSpPr txBox="1"/>
          <p:nvPr/>
        </p:nvSpPr>
        <p:spPr>
          <a:xfrm>
            <a:off x="3405377" y="5651123"/>
            <a:ext cx="5043297"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Regulating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effectively</a:t>
            </a:r>
          </a:p>
        </p:txBody>
      </p:sp>
      <p:pic>
        <p:nvPicPr>
          <p:cNvPr id="5" name="Picture 4">
            <a:extLst>
              <a:ext uri="{FF2B5EF4-FFF2-40B4-BE49-F238E27FC236}">
                <a16:creationId xmlns:a16="http://schemas.microsoft.com/office/drawing/2014/main" id="{A73C8F2B-F2E6-EDFF-4B5C-E4DAEF52C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377" y="1719704"/>
            <a:ext cx="5446793" cy="139841"/>
          </a:xfrm>
          <a:prstGeom prst="rect">
            <a:avLst/>
          </a:prstGeom>
        </p:spPr>
      </p:pic>
      <p:pic>
        <p:nvPicPr>
          <p:cNvPr id="6" name="Picture 5">
            <a:extLst>
              <a:ext uri="{FF2B5EF4-FFF2-40B4-BE49-F238E27FC236}">
                <a16:creationId xmlns:a16="http://schemas.microsoft.com/office/drawing/2014/main" id="{7DBA2077-E3C9-14D3-98C4-6929A7505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5377" y="2825493"/>
            <a:ext cx="6789210" cy="139841"/>
          </a:xfrm>
          <a:prstGeom prst="rect">
            <a:avLst/>
          </a:prstGeom>
        </p:spPr>
      </p:pic>
      <p:pic>
        <p:nvPicPr>
          <p:cNvPr id="7" name="Picture 6">
            <a:extLst>
              <a:ext uri="{FF2B5EF4-FFF2-40B4-BE49-F238E27FC236}">
                <a16:creationId xmlns:a16="http://schemas.microsoft.com/office/drawing/2014/main" id="{4BD928C8-1050-7786-E45B-9BE233788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378" y="3949680"/>
            <a:ext cx="3822274" cy="155392"/>
          </a:xfrm>
          <a:prstGeom prst="rect">
            <a:avLst/>
          </a:prstGeom>
        </p:spPr>
      </p:pic>
      <p:pic>
        <p:nvPicPr>
          <p:cNvPr id="8" name="Picture 7">
            <a:extLst>
              <a:ext uri="{FF2B5EF4-FFF2-40B4-BE49-F238E27FC236}">
                <a16:creationId xmlns:a16="http://schemas.microsoft.com/office/drawing/2014/main" id="{E820BFC2-E7A1-F948-93A7-EC8D0E2AC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378" y="5051198"/>
            <a:ext cx="4386478" cy="162827"/>
          </a:xfrm>
          <a:prstGeom prst="rect">
            <a:avLst/>
          </a:prstGeom>
        </p:spPr>
      </p:pic>
      <p:pic>
        <p:nvPicPr>
          <p:cNvPr id="10" name="Picture 9">
            <a:extLst>
              <a:ext uri="{FF2B5EF4-FFF2-40B4-BE49-F238E27FC236}">
                <a16:creationId xmlns:a16="http://schemas.microsoft.com/office/drawing/2014/main" id="{A7C1CCF9-5F4C-C7A6-FC43-13B0A961C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377" y="6107012"/>
            <a:ext cx="4007100" cy="148744"/>
          </a:xfrm>
          <a:prstGeom prst="rect">
            <a:avLst/>
          </a:prstGeom>
        </p:spPr>
      </p:pic>
    </p:spTree>
    <p:extLst>
      <p:ext uri="{BB962C8B-B14F-4D97-AF65-F5344CB8AC3E}">
        <p14:creationId xmlns:p14="http://schemas.microsoft.com/office/powerpoint/2010/main" val="15522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Thought</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2" name="Online Media 1" title="values optimism">
            <a:hlinkClick r:id="" action="ppaction://media"/>
            <a:extLst>
              <a:ext uri="{FF2B5EF4-FFF2-40B4-BE49-F238E27FC236}">
                <a16:creationId xmlns:a16="http://schemas.microsoft.com/office/drawing/2014/main" id="{C60F77EA-BCA6-DE4B-2B7F-44258C7E684F}"/>
              </a:ext>
            </a:extLst>
          </p:cNvPr>
          <p:cNvPicPr>
            <a:picLocks noRot="1" noChangeAspect="1"/>
          </p:cNvPicPr>
          <p:nvPr>
            <a:videoFile r:link="rId1"/>
          </p:nvPr>
        </p:nvPicPr>
        <p:blipFill>
          <a:blip r:embed="rId5"/>
          <a:stretch>
            <a:fillRect/>
          </a:stretch>
        </p:blipFill>
        <p:spPr>
          <a:xfrm>
            <a:off x="821021" y="853335"/>
            <a:ext cx="10117552" cy="5716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14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Thought</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2" name="Online Media 1" title="Never Regret">
            <a:hlinkClick r:id="" action="ppaction://media"/>
            <a:extLst>
              <a:ext uri="{FF2B5EF4-FFF2-40B4-BE49-F238E27FC236}">
                <a16:creationId xmlns:a16="http://schemas.microsoft.com/office/drawing/2014/main" id="{A3574F2A-709F-5C7B-3B70-BAAFF7D77361}"/>
              </a:ext>
            </a:extLst>
          </p:cNvPr>
          <p:cNvPicPr>
            <a:picLocks noRot="1" noChangeAspect="1"/>
          </p:cNvPicPr>
          <p:nvPr>
            <a:videoFile r:link="rId1"/>
          </p:nvPr>
        </p:nvPicPr>
        <p:blipFill rotWithShape="1">
          <a:blip r:embed="rId5"/>
          <a:srcRect l="-222" t="10322" r="8171"/>
          <a:stretch/>
        </p:blipFill>
        <p:spPr>
          <a:xfrm>
            <a:off x="0" y="707886"/>
            <a:ext cx="11173216" cy="6150114"/>
          </a:xfrm>
          <a:prstGeom prst="rect">
            <a:avLst/>
          </a:prstGeom>
        </p:spPr>
      </p:pic>
    </p:spTree>
    <p:extLst>
      <p:ext uri="{BB962C8B-B14F-4D97-AF65-F5344CB8AC3E}">
        <p14:creationId xmlns:p14="http://schemas.microsoft.com/office/powerpoint/2010/main" val="62794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Picture 2" descr="Teaching/Engaging with Poverty in Mind Two Book Set (Paperback) | Women &amp;  Children First">
            <a:extLst>
              <a:ext uri="{FF2B5EF4-FFF2-40B4-BE49-F238E27FC236}">
                <a16:creationId xmlns:a16="http://schemas.microsoft.com/office/drawing/2014/main" id="{D157B710-5492-9300-8896-D3A678C16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4" y="1177737"/>
            <a:ext cx="5731386" cy="47563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Action</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sp>
        <p:nvSpPr>
          <p:cNvPr id="2" name="Google Shape;144;p22">
            <a:extLst>
              <a:ext uri="{FF2B5EF4-FFF2-40B4-BE49-F238E27FC236}">
                <a16:creationId xmlns:a16="http://schemas.microsoft.com/office/drawing/2014/main" id="{3FE63E53-933A-C411-9F69-1381654B6184}"/>
              </a:ext>
            </a:extLst>
          </p:cNvPr>
          <p:cNvSpPr txBox="1"/>
          <p:nvPr/>
        </p:nvSpPr>
        <p:spPr>
          <a:xfrm>
            <a:off x="5476875" y="1974755"/>
            <a:ext cx="5419725" cy="3530695"/>
          </a:xfrm>
          <a:prstGeom prst="rect">
            <a:avLst/>
          </a:prstGeom>
          <a:noFill/>
          <a:ln>
            <a:noFill/>
          </a:ln>
        </p:spPr>
        <p:txBody>
          <a:bodyPr spcFirstLastPara="1" wrap="square" lIns="91425" tIns="91425" rIns="91425" bIns="91425" anchor="t" anchorCtr="0">
            <a:noAutofit/>
          </a:bodyPr>
          <a:lstStyle/>
          <a:p>
            <a:pPr algn="ctr" defTabSz="914378">
              <a:buClr>
                <a:prstClr val="black"/>
              </a:buClr>
              <a:buSzPts val="1100"/>
              <a:defRPr/>
            </a:pPr>
            <a:r>
              <a:rPr lang="en" sz="2400" dirty="0">
                <a:solidFill>
                  <a:srgbClr val="113363"/>
                </a:solidFill>
                <a:ea typeface="Roboto" panose="02000000000000000000" pitchFamily="2" charset="0"/>
                <a:cs typeface="Roboto" panose="02000000000000000000" pitchFamily="2" charset="0"/>
                <a:sym typeface="Roboto Light"/>
              </a:rPr>
              <a:t>There is often a direct correlation between the amount of</a:t>
            </a:r>
          </a:p>
          <a:p>
            <a:pPr algn="ctr" defTabSz="914378">
              <a:buClr>
                <a:prstClr val="black"/>
              </a:buClr>
              <a:buSzPts val="1100"/>
              <a:defRPr/>
            </a:pPr>
            <a:endParaRPr sz="1050" dirty="0">
              <a:ea typeface="Roboto" panose="02000000000000000000" pitchFamily="2" charset="0"/>
              <a:cs typeface="Roboto" panose="02000000000000000000" pitchFamily="2" charset="0"/>
              <a:sym typeface="Roboto Light"/>
            </a:endParaRPr>
          </a:p>
          <a:p>
            <a:pPr algn="ctr" defTabSz="914378">
              <a:buClr>
                <a:srgbClr val="2D3047"/>
              </a:buClr>
              <a:buSzPts val="1800"/>
              <a:defRPr/>
            </a:pPr>
            <a:r>
              <a:rPr lang="en" sz="3200" b="1" dirty="0">
                <a:solidFill>
                  <a:srgbClr val="E57200"/>
                </a:solidFill>
                <a:ea typeface="Roboto" panose="02000000000000000000" pitchFamily="2" charset="0"/>
                <a:cs typeface="Roboto" panose="02000000000000000000" pitchFamily="2" charset="0"/>
                <a:sym typeface="Roboto Light"/>
              </a:rPr>
              <a:t>Stress and/or Anxiety we feel</a:t>
            </a:r>
          </a:p>
          <a:p>
            <a:pPr marL="341710" indent="-341710" algn="ctr" defTabSz="914378">
              <a:buClr>
                <a:srgbClr val="2D3047"/>
              </a:buClr>
              <a:buSzPts val="1800"/>
              <a:buFont typeface="Roboto Light"/>
              <a:buChar char="●"/>
              <a:defRPr/>
            </a:pPr>
            <a:endParaRPr lang="en" sz="1100" b="1" dirty="0">
              <a:solidFill>
                <a:schemeClr val="accent2">
                  <a:lumMod val="75000"/>
                </a:schemeClr>
              </a:solidFill>
              <a:ea typeface="Roboto" panose="02000000000000000000" pitchFamily="2" charset="0"/>
              <a:cs typeface="Roboto" panose="02000000000000000000" pitchFamily="2" charset="0"/>
              <a:sym typeface="Roboto Light"/>
            </a:endParaRPr>
          </a:p>
          <a:p>
            <a:pPr algn="ctr" defTabSz="914378">
              <a:buClr>
                <a:srgbClr val="2D3047"/>
              </a:buClr>
              <a:buSzPts val="1800"/>
              <a:defRPr/>
            </a:pPr>
            <a:r>
              <a:rPr lang="en-US" sz="2400" dirty="0">
                <a:solidFill>
                  <a:srgbClr val="113363"/>
                </a:solidFill>
                <a:ea typeface="Roboto" panose="02000000000000000000" pitchFamily="2" charset="0"/>
                <a:cs typeface="Roboto" panose="02000000000000000000" pitchFamily="2" charset="0"/>
                <a:sym typeface="Roboto Light"/>
              </a:rPr>
              <a:t>we feel a</a:t>
            </a:r>
            <a:r>
              <a:rPr lang="en" sz="2400" dirty="0">
                <a:solidFill>
                  <a:srgbClr val="113363"/>
                </a:solidFill>
                <a:ea typeface="Roboto" panose="02000000000000000000" pitchFamily="2" charset="0"/>
                <a:cs typeface="Roboto" panose="02000000000000000000" pitchFamily="2" charset="0"/>
                <a:sym typeface="Roboto Light"/>
              </a:rPr>
              <a:t>nd the amount of </a:t>
            </a:r>
            <a:endParaRPr lang="en" sz="2400" b="1" dirty="0">
              <a:solidFill>
                <a:srgbClr val="113363"/>
              </a:solidFill>
              <a:ea typeface="Roboto" panose="02000000000000000000" pitchFamily="2" charset="0"/>
              <a:cs typeface="Roboto" panose="02000000000000000000" pitchFamily="2" charset="0"/>
              <a:sym typeface="Roboto Light"/>
            </a:endParaRPr>
          </a:p>
          <a:p>
            <a:pPr marL="341710" indent="-341710" algn="ctr" defTabSz="914378">
              <a:buClr>
                <a:srgbClr val="2D3047"/>
              </a:buClr>
              <a:buSzPts val="1800"/>
              <a:defRPr/>
            </a:pPr>
            <a:endParaRPr sz="1050" dirty="0">
              <a:solidFill>
                <a:schemeClr val="accent4">
                  <a:lumMod val="60000"/>
                  <a:lumOff val="40000"/>
                </a:schemeClr>
              </a:solidFill>
              <a:ea typeface="Roboto" panose="02000000000000000000" pitchFamily="2" charset="0"/>
              <a:cs typeface="Roboto" panose="02000000000000000000" pitchFamily="2" charset="0"/>
              <a:sym typeface="Roboto Light"/>
            </a:endParaRPr>
          </a:p>
          <a:p>
            <a:pPr algn="ctr" defTabSz="914378">
              <a:buClr>
                <a:srgbClr val="2D3047"/>
              </a:buClr>
              <a:buSzPts val="1800"/>
              <a:defRPr/>
            </a:pPr>
            <a:r>
              <a:rPr lang="en-US" sz="3200" b="1" dirty="0">
                <a:solidFill>
                  <a:srgbClr val="E57200"/>
                </a:solidFill>
                <a:ea typeface="Roboto" panose="02000000000000000000" pitchFamily="2" charset="0"/>
                <a:cs typeface="Roboto" panose="02000000000000000000" pitchFamily="2" charset="0"/>
                <a:sym typeface="Roboto Light"/>
              </a:rPr>
              <a:t>Control</a:t>
            </a:r>
            <a:endParaRPr sz="3200" b="1" dirty="0">
              <a:solidFill>
                <a:srgbClr val="E57200"/>
              </a:solidFill>
              <a:ea typeface="Roboto" panose="02000000000000000000" pitchFamily="2" charset="0"/>
              <a:cs typeface="Roboto" panose="02000000000000000000" pitchFamily="2" charset="0"/>
              <a:sym typeface="Roboto Light"/>
            </a:endParaRPr>
          </a:p>
          <a:p>
            <a:pPr marL="457189" algn="ctr" defTabSz="914378">
              <a:defRPr/>
            </a:pPr>
            <a:endParaRPr sz="1050" dirty="0">
              <a:ea typeface="Roboto" panose="02000000000000000000" pitchFamily="2" charset="0"/>
              <a:cs typeface="Roboto" panose="02000000000000000000" pitchFamily="2" charset="0"/>
              <a:sym typeface="Roboto Light"/>
            </a:endParaRPr>
          </a:p>
          <a:p>
            <a:pPr algn="ctr" defTabSz="914378">
              <a:buClr>
                <a:prstClr val="black"/>
              </a:buClr>
              <a:buSzPts val="1100"/>
              <a:defRPr/>
            </a:pPr>
            <a:r>
              <a:rPr lang="en-US" sz="2400" dirty="0">
                <a:solidFill>
                  <a:srgbClr val="113363"/>
                </a:solidFill>
                <a:ea typeface="Roboto" panose="02000000000000000000" pitchFamily="2" charset="0"/>
                <a:cs typeface="Roboto" panose="02000000000000000000" pitchFamily="2" charset="0"/>
                <a:sym typeface="Roboto Light"/>
              </a:rPr>
              <a:t>t</a:t>
            </a:r>
            <a:r>
              <a:rPr lang="en" sz="2400" dirty="0">
                <a:solidFill>
                  <a:srgbClr val="113363"/>
                </a:solidFill>
                <a:ea typeface="Roboto" panose="02000000000000000000" pitchFamily="2" charset="0"/>
                <a:cs typeface="Roboto" panose="02000000000000000000" pitchFamily="2" charset="0"/>
                <a:sym typeface="Roboto Light"/>
              </a:rPr>
              <a:t>hat we perceive we have</a:t>
            </a:r>
            <a:endParaRPr sz="2400" dirty="0">
              <a:solidFill>
                <a:srgbClr val="113363"/>
              </a:solidFill>
              <a:ea typeface="Roboto" panose="02000000000000000000" pitchFamily="2" charset="0"/>
              <a:cs typeface="Roboto" panose="02000000000000000000" pitchFamily="2" charset="0"/>
              <a:sym typeface="Roboto Light"/>
            </a:endParaRPr>
          </a:p>
        </p:txBody>
      </p:sp>
    </p:spTree>
    <p:extLst>
      <p:ext uri="{BB962C8B-B14F-4D97-AF65-F5344CB8AC3E}">
        <p14:creationId xmlns:p14="http://schemas.microsoft.com/office/powerpoint/2010/main" val="3064736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Action</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6" name="Online Media 5" title="TIPP">
            <a:hlinkClick r:id="" action="ppaction://media"/>
            <a:extLst>
              <a:ext uri="{FF2B5EF4-FFF2-40B4-BE49-F238E27FC236}">
                <a16:creationId xmlns:a16="http://schemas.microsoft.com/office/drawing/2014/main" id="{6EA81984-9464-8D67-5C19-3B2E1378144C}"/>
              </a:ext>
            </a:extLst>
          </p:cNvPr>
          <p:cNvPicPr>
            <a:picLocks noRot="1" noChangeAspect="1"/>
          </p:cNvPicPr>
          <p:nvPr>
            <a:videoFile r:link="rId1"/>
          </p:nvPr>
        </p:nvPicPr>
        <p:blipFill>
          <a:blip r:embed="rId5"/>
          <a:stretch>
            <a:fillRect/>
          </a:stretch>
        </p:blipFill>
        <p:spPr>
          <a:xfrm>
            <a:off x="798455" y="874644"/>
            <a:ext cx="10044654" cy="5675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20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Action</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sp>
        <p:nvSpPr>
          <p:cNvPr id="6" name="TextBox 5">
            <a:extLst>
              <a:ext uri="{FF2B5EF4-FFF2-40B4-BE49-F238E27FC236}">
                <a16:creationId xmlns:a16="http://schemas.microsoft.com/office/drawing/2014/main" id="{8573420F-1EA7-1D1D-E783-DD02FDC18EE6}"/>
              </a:ext>
            </a:extLst>
          </p:cNvPr>
          <p:cNvSpPr txBox="1"/>
          <p:nvPr/>
        </p:nvSpPr>
        <p:spPr>
          <a:xfrm>
            <a:off x="3040778" y="6314292"/>
            <a:ext cx="5539740" cy="369332"/>
          </a:xfrm>
          <a:prstGeom prst="rect">
            <a:avLst/>
          </a:prstGeom>
          <a:noFill/>
        </p:spPr>
        <p:txBody>
          <a:bodyPr wrap="square">
            <a:spAutoFit/>
          </a:bodyPr>
          <a:lstStyle/>
          <a:p>
            <a:pPr algn="ctr"/>
            <a:r>
              <a:rPr lang="en-US" dirty="0">
                <a:hlinkClick r:id="rId4"/>
              </a:rPr>
              <a:t>https://youtu.be/RVA2N6tX2cg?si=julyen-tniKdSu3x</a:t>
            </a:r>
            <a:endParaRPr lang="en-US" dirty="0"/>
          </a:p>
        </p:txBody>
      </p:sp>
      <p:pic>
        <p:nvPicPr>
          <p:cNvPr id="7" name="Picture 6">
            <a:hlinkClick r:id="rId4"/>
            <a:extLst>
              <a:ext uri="{FF2B5EF4-FFF2-40B4-BE49-F238E27FC236}">
                <a16:creationId xmlns:a16="http://schemas.microsoft.com/office/drawing/2014/main" id="{DB0D9AA5-FE44-CDA0-033E-6E6D61132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215" y="733995"/>
            <a:ext cx="9835914" cy="5580297"/>
          </a:xfrm>
          <a:prstGeom prst="rect">
            <a:avLst/>
          </a:prstGeom>
        </p:spPr>
      </p:pic>
    </p:spTree>
    <p:extLst>
      <p:ext uri="{BB962C8B-B14F-4D97-AF65-F5344CB8AC3E}">
        <p14:creationId xmlns:p14="http://schemas.microsoft.com/office/powerpoint/2010/main" val="2832807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Action</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7" name="Picture 6" descr="A blue rectangle with white text&#10;&#10;Description automatically generated">
            <a:extLst>
              <a:ext uri="{FF2B5EF4-FFF2-40B4-BE49-F238E27FC236}">
                <a16:creationId xmlns:a16="http://schemas.microsoft.com/office/drawing/2014/main" id="{5CCEC662-6B8E-A075-A857-CA6D89F8DEB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48210" y="1178855"/>
            <a:ext cx="6841198" cy="5326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D5DF4BA-CF86-6A0F-54CD-3B101BE80B7B}"/>
              </a:ext>
            </a:extLst>
          </p:cNvPr>
          <p:cNvSpPr txBox="1"/>
          <p:nvPr/>
        </p:nvSpPr>
        <p:spPr>
          <a:xfrm>
            <a:off x="4426743" y="633285"/>
            <a:ext cx="7317581" cy="461665"/>
          </a:xfrm>
          <a:prstGeom prst="rect">
            <a:avLst/>
          </a:prstGeom>
          <a:noFill/>
        </p:spPr>
        <p:txBody>
          <a:bodyPr wrap="square">
            <a:spAutoFit/>
          </a:bodyPr>
          <a:lstStyle/>
          <a:p>
            <a:pPr algn="l"/>
            <a:r>
              <a:rPr lang="en-US" sz="2400" dirty="0">
                <a:solidFill>
                  <a:srgbClr val="113363"/>
                </a:solidFill>
                <a:latin typeface="Neutra Text TF Light" panose="02000000000000000000" pitchFamily="2" charset="0"/>
                <a:ea typeface="Roboto" panose="02000000000000000000" pitchFamily="2" charset="0"/>
                <a:cs typeface="Roboto" panose="02000000000000000000" pitchFamily="2" charset="0"/>
              </a:rPr>
              <a:t>The Benefits of Breathing Techniques &amp; Awareness</a:t>
            </a:r>
          </a:p>
        </p:txBody>
      </p:sp>
      <p:grpSp>
        <p:nvGrpSpPr>
          <p:cNvPr id="8" name="Group 7">
            <a:extLst>
              <a:ext uri="{FF2B5EF4-FFF2-40B4-BE49-F238E27FC236}">
                <a16:creationId xmlns:a16="http://schemas.microsoft.com/office/drawing/2014/main" id="{5B1D2029-A418-D279-5E9D-F6CB76957204}"/>
              </a:ext>
            </a:extLst>
          </p:cNvPr>
          <p:cNvGrpSpPr/>
          <p:nvPr/>
        </p:nvGrpSpPr>
        <p:grpSpPr>
          <a:xfrm>
            <a:off x="28575" y="1606574"/>
            <a:ext cx="4319635" cy="4471279"/>
            <a:chOff x="28575" y="1020349"/>
            <a:chExt cx="4319635" cy="4471279"/>
          </a:xfrm>
        </p:grpSpPr>
        <p:pic>
          <p:nvPicPr>
            <p:cNvPr id="2" name="Picture 2" descr="Future-in-the-Past Tense in English Grammar">
              <a:extLst>
                <a:ext uri="{FF2B5EF4-FFF2-40B4-BE49-F238E27FC236}">
                  <a16:creationId xmlns:a16="http://schemas.microsoft.com/office/drawing/2014/main" id="{7855AA45-F7F1-4F59-531E-D52FB40238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988" y="1909393"/>
              <a:ext cx="4022912" cy="2681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ED1B35-A5D6-2C2D-F01C-F8405B586B58}"/>
                </a:ext>
              </a:extLst>
            </p:cNvPr>
            <p:cNvSpPr txBox="1"/>
            <p:nvPr/>
          </p:nvSpPr>
          <p:spPr>
            <a:xfrm>
              <a:off x="28575" y="4660631"/>
              <a:ext cx="3201687" cy="830997"/>
            </a:xfrm>
            <a:prstGeom prst="rect">
              <a:avLst/>
            </a:prstGeom>
            <a:noFill/>
          </p:spPr>
          <p:txBody>
            <a:bodyPr wrap="square" rtlCol="0">
              <a:spAutoFit/>
            </a:bodyPr>
            <a:lstStyle/>
            <a:p>
              <a:r>
                <a:rPr lang="en-US" sz="2400" dirty="0">
                  <a:solidFill>
                    <a:srgbClr val="113363"/>
                  </a:solidFill>
                </a:rPr>
                <a:t>Dwelling on memories of negative experiences</a:t>
              </a:r>
            </a:p>
          </p:txBody>
        </p:sp>
        <p:sp>
          <p:nvSpPr>
            <p:cNvPr id="6" name="TextBox 5">
              <a:extLst>
                <a:ext uri="{FF2B5EF4-FFF2-40B4-BE49-F238E27FC236}">
                  <a16:creationId xmlns:a16="http://schemas.microsoft.com/office/drawing/2014/main" id="{21D8C551-93F4-EBA2-2B23-03B7074FD22B}"/>
                </a:ext>
              </a:extLst>
            </p:cNvPr>
            <p:cNvSpPr txBox="1"/>
            <p:nvPr/>
          </p:nvSpPr>
          <p:spPr>
            <a:xfrm>
              <a:off x="1730831" y="1020349"/>
              <a:ext cx="2617379" cy="830997"/>
            </a:xfrm>
            <a:prstGeom prst="rect">
              <a:avLst/>
            </a:prstGeom>
            <a:noFill/>
          </p:spPr>
          <p:txBody>
            <a:bodyPr wrap="square" rtlCol="0">
              <a:spAutoFit/>
            </a:bodyPr>
            <a:lstStyle/>
            <a:p>
              <a:r>
                <a:rPr lang="en-US" sz="2400" dirty="0">
                  <a:solidFill>
                    <a:srgbClr val="113363"/>
                  </a:solidFill>
                </a:rPr>
                <a:t>Anxiety due to fear of the unknown</a:t>
              </a:r>
            </a:p>
          </p:txBody>
        </p:sp>
        <p:cxnSp>
          <p:nvCxnSpPr>
            <p:cNvPr id="10" name="Straight Arrow Connector 9">
              <a:extLst>
                <a:ext uri="{FF2B5EF4-FFF2-40B4-BE49-F238E27FC236}">
                  <a16:creationId xmlns:a16="http://schemas.microsoft.com/office/drawing/2014/main" id="{CCBED87B-5000-8E7F-4FBB-34D19EC843CC}"/>
                </a:ext>
              </a:extLst>
            </p:cNvPr>
            <p:cNvCxnSpPr>
              <a:cxnSpLocks/>
            </p:cNvCxnSpPr>
            <p:nvPr/>
          </p:nvCxnSpPr>
          <p:spPr>
            <a:xfrm flipV="1">
              <a:off x="975806" y="3836504"/>
              <a:ext cx="0" cy="940085"/>
            </a:xfrm>
            <a:prstGeom prst="straightConnector1">
              <a:avLst/>
            </a:prstGeom>
            <a:ln w="53975">
              <a:solidFill>
                <a:srgbClr val="00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7F93DC-47E6-36DE-BF5B-46A108E2ABEE}"/>
                </a:ext>
              </a:extLst>
            </p:cNvPr>
            <p:cNvCxnSpPr>
              <a:cxnSpLocks/>
            </p:cNvCxnSpPr>
            <p:nvPr/>
          </p:nvCxnSpPr>
          <p:spPr>
            <a:xfrm>
              <a:off x="2364558" y="1793300"/>
              <a:ext cx="0" cy="602030"/>
            </a:xfrm>
            <a:prstGeom prst="straightConnector1">
              <a:avLst/>
            </a:prstGeom>
            <a:ln w="53975">
              <a:solidFill>
                <a:srgbClr val="00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342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graphicFrame>
        <p:nvGraphicFramePr>
          <p:cNvPr id="9" name="Table 9">
            <a:extLst>
              <a:ext uri="{FF2B5EF4-FFF2-40B4-BE49-F238E27FC236}">
                <a16:creationId xmlns:a16="http://schemas.microsoft.com/office/drawing/2014/main" id="{D19470FA-4FD1-4E5C-8D71-81C513B06611}"/>
              </a:ext>
            </a:extLst>
          </p:cNvPr>
          <p:cNvGraphicFramePr>
            <a:graphicFrameLocks noGrp="1"/>
          </p:cNvGraphicFramePr>
          <p:nvPr/>
        </p:nvGraphicFramePr>
        <p:xfrm>
          <a:off x="2094271" y="1397000"/>
          <a:ext cx="8101782" cy="3066845"/>
        </p:xfrm>
        <a:graphic>
          <a:graphicData uri="http://schemas.openxmlformats.org/drawingml/2006/table">
            <a:tbl>
              <a:tblPr firstRow="1" bandRow="1">
                <a:tableStyleId>{5C22544A-7EE6-4342-B048-85BDC9FD1C3A}</a:tableStyleId>
              </a:tblPr>
              <a:tblGrid>
                <a:gridCol w="4050891">
                  <a:extLst>
                    <a:ext uri="{9D8B030D-6E8A-4147-A177-3AD203B41FA5}">
                      <a16:colId xmlns:a16="http://schemas.microsoft.com/office/drawing/2014/main" val="2648867514"/>
                    </a:ext>
                  </a:extLst>
                </a:gridCol>
                <a:gridCol w="4050891">
                  <a:extLst>
                    <a:ext uri="{9D8B030D-6E8A-4147-A177-3AD203B41FA5}">
                      <a16:colId xmlns:a16="http://schemas.microsoft.com/office/drawing/2014/main" val="366134159"/>
                    </a:ext>
                  </a:extLst>
                </a:gridCol>
              </a:tblGrid>
              <a:tr h="3066845">
                <a:tc>
                  <a:txBody>
                    <a:bodyPr/>
                    <a:lstStyle/>
                    <a:p>
                      <a:endParaRPr lang="en-US" sz="2400"/>
                    </a:p>
                  </a:txBody>
                  <a:tcPr>
                    <a:noFill/>
                  </a:tcPr>
                </a:tc>
                <a:tc>
                  <a:txBody>
                    <a:bodyPr/>
                    <a:lstStyle/>
                    <a:p>
                      <a:endParaRPr lang="en-US" sz="2400" dirty="0"/>
                    </a:p>
                  </a:txBody>
                  <a:tcPr>
                    <a:noFill/>
                  </a:tcPr>
                </a:tc>
                <a:extLst>
                  <a:ext uri="{0D108BD9-81ED-4DB2-BD59-A6C34878D82A}">
                    <a16:rowId xmlns:a16="http://schemas.microsoft.com/office/drawing/2014/main" val="1365943703"/>
                  </a:ext>
                </a:extLst>
              </a:tr>
            </a:tbl>
          </a:graphicData>
        </a:graphic>
      </p:graphicFrame>
      <p:pic>
        <p:nvPicPr>
          <p:cNvPr id="8" name="Online Media 7" title="Addressing Misconceptions   Capt Phillips">
            <a:hlinkClick r:id="" action="ppaction://media"/>
            <a:extLst>
              <a:ext uri="{FF2B5EF4-FFF2-40B4-BE49-F238E27FC236}">
                <a16:creationId xmlns:a16="http://schemas.microsoft.com/office/drawing/2014/main" id="{85F74EB5-BA91-A9B0-8EEA-E4FBA437AACC}"/>
              </a:ext>
            </a:extLst>
          </p:cNvPr>
          <p:cNvPicPr>
            <a:picLocks noRot="1" noChangeAspect="1"/>
          </p:cNvPicPr>
          <p:nvPr>
            <a:videoFile r:link="rId1"/>
          </p:nvPr>
        </p:nvPicPr>
        <p:blipFill rotWithShape="1">
          <a:blip r:embed="rId5"/>
          <a:srcRect l="16221" t="10322" r="10303"/>
          <a:stretch/>
        </p:blipFill>
        <p:spPr>
          <a:xfrm>
            <a:off x="1995947" y="707886"/>
            <a:ext cx="8918487" cy="6150114"/>
          </a:xfrm>
          <a:prstGeom prst="rect">
            <a:avLst/>
          </a:prstGeom>
        </p:spPr>
      </p:pic>
      <p:sp>
        <p:nvSpPr>
          <p:cNvPr id="5" name="TextBox 4">
            <a:extLst>
              <a:ext uri="{FF2B5EF4-FFF2-40B4-BE49-F238E27FC236}">
                <a16:creationId xmlns:a16="http://schemas.microsoft.com/office/drawing/2014/main" id="{B19EC3E5-233F-A519-9AAE-09258F29F307}"/>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7AC21"/>
                </a:solidFill>
                <a:latin typeface="Neutra Text TF Alt" panose="02000000000000000000" pitchFamily="2" charset="0"/>
              </a:rPr>
              <a:t>Action</a:t>
            </a:r>
            <a:r>
              <a:rPr lang="en-US" sz="4000" dirty="0">
                <a:solidFill>
                  <a:srgbClr val="113363"/>
                </a:solidFill>
                <a:latin typeface="Neutra Text TF Alt" panose="02000000000000000000" pitchFamily="2" charset="0"/>
              </a:rPr>
              <a:t> Strategies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spTree>
    <p:extLst>
      <p:ext uri="{BB962C8B-B14F-4D97-AF65-F5344CB8AC3E}">
        <p14:creationId xmlns:p14="http://schemas.microsoft.com/office/powerpoint/2010/main" val="19941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Barriers</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to Emotion Regulation</a:t>
            </a:r>
          </a:p>
        </p:txBody>
      </p:sp>
      <p:sp>
        <p:nvSpPr>
          <p:cNvPr id="6" name="TextBox 5">
            <a:extLst>
              <a:ext uri="{FF2B5EF4-FFF2-40B4-BE49-F238E27FC236}">
                <a16:creationId xmlns:a16="http://schemas.microsoft.com/office/drawing/2014/main" id="{B66A6869-9CB9-4F47-B9A4-B073650162A4}"/>
              </a:ext>
            </a:extLst>
          </p:cNvPr>
          <p:cNvSpPr txBox="1"/>
          <p:nvPr/>
        </p:nvSpPr>
        <p:spPr>
          <a:xfrm>
            <a:off x="1216742" y="935039"/>
            <a:ext cx="4572000" cy="298543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Personal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Fatigue (e.g., emotional labor)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Stress (about everything)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High expectations of others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lack of trust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Need for control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Prior baggage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 education in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emotional intelligence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97BC185-C19F-4B2F-9F00-075524D15252}"/>
              </a:ext>
            </a:extLst>
          </p:cNvPr>
          <p:cNvSpPr txBox="1"/>
          <p:nvPr/>
        </p:nvSpPr>
        <p:spPr>
          <a:xfrm>
            <a:off x="5588717" y="1605817"/>
            <a:ext cx="3793408"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Relational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Other's impatience (with me)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Other's negativity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Lack of support from others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Feeling disrespected </a:t>
            </a:r>
          </a:p>
        </p:txBody>
      </p:sp>
      <p:sp>
        <p:nvSpPr>
          <p:cNvPr id="11" name="TextBox 10">
            <a:extLst>
              <a:ext uri="{FF2B5EF4-FFF2-40B4-BE49-F238E27FC236}">
                <a16:creationId xmlns:a16="http://schemas.microsoft.com/office/drawing/2014/main" id="{544ED984-1F1E-491F-8537-A1E459BBBA40}"/>
              </a:ext>
            </a:extLst>
          </p:cNvPr>
          <p:cNvSpPr txBox="1"/>
          <p:nvPr/>
        </p:nvSpPr>
        <p:spPr>
          <a:xfrm>
            <a:off x="6641077" y="3705226"/>
            <a:ext cx="4055807" cy="236988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Environmental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Work/home demands &amp; struggles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Economics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Unpredictability (COVID)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Societal division/War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Feeling confined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Time in the day</a:t>
            </a:r>
          </a:p>
        </p:txBody>
      </p:sp>
      <p:sp>
        <p:nvSpPr>
          <p:cNvPr id="2" name="TextBox 1">
            <a:extLst>
              <a:ext uri="{FF2B5EF4-FFF2-40B4-BE49-F238E27FC236}">
                <a16:creationId xmlns:a16="http://schemas.microsoft.com/office/drawing/2014/main" id="{618BA97B-873D-0718-7D02-891EBD46F344}"/>
              </a:ext>
            </a:extLst>
          </p:cNvPr>
          <p:cNvSpPr txBox="1"/>
          <p:nvPr/>
        </p:nvSpPr>
        <p:spPr>
          <a:xfrm>
            <a:off x="2233766" y="4265555"/>
            <a:ext cx="3671735"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Cultural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Differences in display rules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Family expectations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Unwritten rules for expression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values connected to certain emotions</a:t>
            </a:r>
          </a:p>
        </p:txBody>
      </p:sp>
    </p:spTree>
    <p:extLst>
      <p:ext uri="{BB962C8B-B14F-4D97-AF65-F5344CB8AC3E}">
        <p14:creationId xmlns:p14="http://schemas.microsoft.com/office/powerpoint/2010/main" val="2197471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Co-Regulation</a:t>
            </a:r>
          </a:p>
        </p:txBody>
      </p:sp>
      <p:pic>
        <p:nvPicPr>
          <p:cNvPr id="5" name="Picture 4" descr="A cartoon of a person walking in different poses&#10;&#10;Description automatically generated">
            <a:extLst>
              <a:ext uri="{FF2B5EF4-FFF2-40B4-BE49-F238E27FC236}">
                <a16:creationId xmlns:a16="http://schemas.microsoft.com/office/drawing/2014/main" id="{F063F75F-F653-FC9A-26A5-B013B590B88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0947" y="789387"/>
            <a:ext cx="3631758" cy="5871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nline Media 6" title="Still Face Experiment  Dr  Edward Tronick">
            <a:hlinkClick r:id="" action="ppaction://media"/>
            <a:extLst>
              <a:ext uri="{FF2B5EF4-FFF2-40B4-BE49-F238E27FC236}">
                <a16:creationId xmlns:a16="http://schemas.microsoft.com/office/drawing/2014/main" id="{CFF18A76-B35B-5464-FDD9-85E7E1638BA4}"/>
              </a:ext>
            </a:extLst>
          </p:cNvPr>
          <p:cNvPicPr>
            <a:picLocks noRot="1" noChangeAspect="1"/>
          </p:cNvPicPr>
          <p:nvPr>
            <a:videoFile r:link="rId1"/>
          </p:nvPr>
        </p:nvPicPr>
        <p:blipFill>
          <a:blip r:embed="rId6"/>
          <a:stretch>
            <a:fillRect/>
          </a:stretch>
        </p:blipFill>
        <p:spPr>
          <a:xfrm>
            <a:off x="4017636" y="1041731"/>
            <a:ext cx="7156173" cy="5367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69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Co-Regulation</a:t>
            </a:r>
          </a:p>
        </p:txBody>
      </p:sp>
      <p:pic>
        <p:nvPicPr>
          <p:cNvPr id="5" name="Online Media 4" title="Did Phillies Fans Fix Trea Turner?">
            <a:hlinkClick r:id="" action="ppaction://media"/>
            <a:extLst>
              <a:ext uri="{FF2B5EF4-FFF2-40B4-BE49-F238E27FC236}">
                <a16:creationId xmlns:a16="http://schemas.microsoft.com/office/drawing/2014/main" id="{D94D70B8-4643-5953-7F86-E3B73247820C}"/>
              </a:ext>
            </a:extLst>
          </p:cNvPr>
          <p:cNvPicPr>
            <a:picLocks noRot="1" noChangeAspect="1"/>
          </p:cNvPicPr>
          <p:nvPr>
            <a:videoFile r:link="rId1"/>
          </p:nvPr>
        </p:nvPicPr>
        <p:blipFill>
          <a:blip r:embed="rId5"/>
          <a:stretch>
            <a:fillRect/>
          </a:stretch>
        </p:blipFill>
        <p:spPr>
          <a:xfrm>
            <a:off x="4373384" y="674904"/>
            <a:ext cx="3445231" cy="6097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03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D0E196-3A00-2122-974A-C9F0982DC9B4}"/>
              </a:ext>
            </a:extLst>
          </p:cNvPr>
          <p:cNvSpPr txBox="1"/>
          <p:nvPr/>
        </p:nvSpPr>
        <p:spPr>
          <a:xfrm>
            <a:off x="0" y="3918926"/>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Brain Science of Emotions</a:t>
            </a:r>
          </a:p>
        </p:txBody>
      </p:sp>
      <p:pic>
        <p:nvPicPr>
          <p:cNvPr id="2" name="Picture 1">
            <a:extLst>
              <a:ext uri="{FF2B5EF4-FFF2-40B4-BE49-F238E27FC236}">
                <a16:creationId xmlns:a16="http://schemas.microsoft.com/office/drawing/2014/main" id="{87571D6F-FB67-EEAE-D544-F45463CC9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270" y="1787385"/>
            <a:ext cx="7169780" cy="2039112"/>
          </a:xfrm>
          <a:prstGeom prst="rect">
            <a:avLst/>
          </a:prstGeom>
        </p:spPr>
      </p:pic>
    </p:spTree>
    <p:extLst>
      <p:ext uri="{BB962C8B-B14F-4D97-AF65-F5344CB8AC3E}">
        <p14:creationId xmlns:p14="http://schemas.microsoft.com/office/powerpoint/2010/main" val="4282528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Co-Regulation</a:t>
            </a:r>
          </a:p>
        </p:txBody>
      </p:sp>
      <p:pic>
        <p:nvPicPr>
          <p:cNvPr id="7" name="Online Media 6" title="Simon Sinek Delayed Honesty">
            <a:hlinkClick r:id="" action="ppaction://media"/>
            <a:extLst>
              <a:ext uri="{FF2B5EF4-FFF2-40B4-BE49-F238E27FC236}">
                <a16:creationId xmlns:a16="http://schemas.microsoft.com/office/drawing/2014/main" id="{7AC1769E-4B69-C761-492C-8CB015C68BC0}"/>
              </a:ext>
            </a:extLst>
          </p:cNvPr>
          <p:cNvPicPr>
            <a:picLocks noRot="1" noChangeAspect="1"/>
          </p:cNvPicPr>
          <p:nvPr>
            <a:videoFile r:link="rId1"/>
          </p:nvPr>
        </p:nvPicPr>
        <p:blipFill rotWithShape="1">
          <a:blip r:embed="rId5"/>
          <a:srcRect l="28928" r="29065"/>
          <a:stretch/>
        </p:blipFill>
        <p:spPr>
          <a:xfrm>
            <a:off x="3582705" y="749850"/>
            <a:ext cx="4455885" cy="5993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928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P</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RIME”</a:t>
            </a:r>
          </a:p>
        </p:txBody>
      </p:sp>
      <p:sp>
        <p:nvSpPr>
          <p:cNvPr id="2" name="Content Placeholder 2">
            <a:extLst>
              <a:ext uri="{FF2B5EF4-FFF2-40B4-BE49-F238E27FC236}">
                <a16:creationId xmlns:a16="http://schemas.microsoft.com/office/drawing/2014/main" id="{0A5C824D-52EB-4234-DCC7-310028A16A28}"/>
              </a:ext>
            </a:extLst>
          </p:cNvPr>
          <p:cNvSpPr>
            <a:spLocks noGrp="1"/>
          </p:cNvSpPr>
          <p:nvPr>
            <p:ph idx="1"/>
          </p:nvPr>
        </p:nvSpPr>
        <p:spPr>
          <a:xfrm>
            <a:off x="2876551" y="1038188"/>
            <a:ext cx="8114902" cy="426811"/>
          </a:xfrm>
        </p:spPr>
        <p:txBody>
          <a:bodyPr>
            <a:noAutofit/>
          </a:bodyPr>
          <a:lstStyle/>
          <a:p>
            <a:pPr marL="0" lvl="1" indent="0">
              <a:buNone/>
            </a:pPr>
            <a:r>
              <a:rPr lang="en-US" sz="4000" b="1" dirty="0">
                <a:solidFill>
                  <a:srgbClr val="D9531E"/>
                </a:solidFill>
                <a:latin typeface="Neutra Text TF Alt" panose="02000000000000000000" pitchFamily="2" charset="0"/>
              </a:rPr>
              <a:t>Prevent</a:t>
            </a:r>
            <a:r>
              <a:rPr lang="en-US" sz="3200" dirty="0">
                <a:solidFill>
                  <a:srgbClr val="D9531E"/>
                </a:solidFill>
                <a:latin typeface="Neutra Text TF Alt" panose="02000000000000000000" pitchFamily="2" charset="0"/>
              </a:rPr>
              <a:t> </a:t>
            </a:r>
            <a:r>
              <a:rPr lang="en-US" sz="3200" dirty="0">
                <a:solidFill>
                  <a:srgbClr val="113363"/>
                </a:solidFill>
                <a:latin typeface="Neutra Text TF Alt" panose="02000000000000000000" pitchFamily="2" charset="0"/>
              </a:rPr>
              <a:t>an unwanted emotion</a:t>
            </a:r>
            <a:endParaRPr lang="en-US" sz="3200" dirty="0">
              <a:latin typeface="Neutra Text TF Alt" panose="02000000000000000000" pitchFamily="2" charset="0"/>
            </a:endParaRPr>
          </a:p>
        </p:txBody>
      </p:sp>
      <p:pic>
        <p:nvPicPr>
          <p:cNvPr id="5" name="Picture 4" descr="A black and white text&#10;&#10;Description automatically generated">
            <a:extLst>
              <a:ext uri="{FF2B5EF4-FFF2-40B4-BE49-F238E27FC236}">
                <a16:creationId xmlns:a16="http://schemas.microsoft.com/office/drawing/2014/main" id="{25CCD9BF-BFE6-1D29-ABE2-A19CFFC44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145">
            <a:off x="91694" y="1098872"/>
            <a:ext cx="2234353" cy="968220"/>
          </a:xfrm>
          <a:prstGeom prst="rect">
            <a:avLst/>
          </a:prstGeom>
        </p:spPr>
      </p:pic>
      <p:sp>
        <p:nvSpPr>
          <p:cNvPr id="6" name="TextBox 5">
            <a:extLst>
              <a:ext uri="{FF2B5EF4-FFF2-40B4-BE49-F238E27FC236}">
                <a16:creationId xmlns:a16="http://schemas.microsoft.com/office/drawing/2014/main" id="{513CAFC0-F333-97DD-CC3E-6D7FE06383E1}"/>
              </a:ext>
            </a:extLst>
          </p:cNvPr>
          <p:cNvSpPr txBox="1"/>
          <p:nvPr/>
        </p:nvSpPr>
        <p:spPr>
          <a:xfrm>
            <a:off x="2876551" y="1924237"/>
            <a:ext cx="7896224" cy="4847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Large group sharing…</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there examples of emotions that would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always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 considered unwanted?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black"/>
                </a:solidFill>
                <a:latin typeface="Calibri" panose="020F0502020204030204"/>
              </a:rPr>
              <a:t>What are some examples of contexts where what are commonly considered “negative” emotions might be desirable?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Neutra Text TF Alt" panose="02000000000000000000" pitchFamily="2" charset="0"/>
              </a:rPr>
              <a:t>Share with your small group</a:t>
            </a: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Identify an unwanted emotion in a specific context.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at least one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thought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and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that could be used to prevent this emotion.</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Stars star design yellow Royalty Free Vector Image">
            <a:extLst>
              <a:ext uri="{FF2B5EF4-FFF2-40B4-BE49-F238E27FC236}">
                <a16:creationId xmlns:a16="http://schemas.microsoft.com/office/drawing/2014/main" id="{913A1A30-9A31-576B-7875-AF5F0CD864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rot="11458372" flipH="1">
            <a:off x="546559" y="2483762"/>
            <a:ext cx="1522559" cy="294412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revention - Free business icons">
            <a:extLst>
              <a:ext uri="{FF2B5EF4-FFF2-40B4-BE49-F238E27FC236}">
                <a16:creationId xmlns:a16="http://schemas.microsoft.com/office/drawing/2014/main" id="{A8A68ADB-D3D0-624A-CED5-EE7A97E6C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5449" y="845502"/>
            <a:ext cx="1238994" cy="123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1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172" name="Picture 4" descr="Shrink Icon Style 13276068 Vector Art at Vecteezy">
            <a:extLst>
              <a:ext uri="{FF2B5EF4-FFF2-40B4-BE49-F238E27FC236}">
                <a16:creationId xmlns:a16="http://schemas.microsoft.com/office/drawing/2014/main" id="{860A5776-3A44-FF77-D60B-9F155089D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3340" y="845502"/>
            <a:ext cx="1343212" cy="1251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“P</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R</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IME”</a:t>
            </a:r>
          </a:p>
        </p:txBody>
      </p:sp>
      <p:sp>
        <p:nvSpPr>
          <p:cNvPr id="2" name="Content Placeholder 2">
            <a:extLst>
              <a:ext uri="{FF2B5EF4-FFF2-40B4-BE49-F238E27FC236}">
                <a16:creationId xmlns:a16="http://schemas.microsoft.com/office/drawing/2014/main" id="{0A5C824D-52EB-4234-DCC7-310028A16A28}"/>
              </a:ext>
            </a:extLst>
          </p:cNvPr>
          <p:cNvSpPr>
            <a:spLocks noGrp="1"/>
          </p:cNvSpPr>
          <p:nvPr>
            <p:ph idx="1"/>
          </p:nvPr>
        </p:nvSpPr>
        <p:spPr>
          <a:xfrm>
            <a:off x="2876551" y="1038188"/>
            <a:ext cx="8114902" cy="426811"/>
          </a:xfrm>
        </p:spPr>
        <p:txBody>
          <a:bodyPr>
            <a:noAutofit/>
          </a:bodyPr>
          <a:lstStyle/>
          <a:p>
            <a:pPr marL="0" lvl="1" indent="0">
              <a:buNone/>
            </a:pPr>
            <a:r>
              <a:rPr lang="en-US" sz="4000" b="1" dirty="0">
                <a:solidFill>
                  <a:srgbClr val="D9531E"/>
                </a:solidFill>
                <a:latin typeface="Neutra Text TF Alt" panose="02000000000000000000" pitchFamily="2" charset="0"/>
              </a:rPr>
              <a:t>Reduce</a:t>
            </a:r>
            <a:r>
              <a:rPr lang="en-US" sz="3200" dirty="0">
                <a:solidFill>
                  <a:srgbClr val="D9531E"/>
                </a:solidFill>
                <a:latin typeface="Neutra Text TF Alt" panose="02000000000000000000" pitchFamily="2" charset="0"/>
              </a:rPr>
              <a:t> </a:t>
            </a:r>
            <a:r>
              <a:rPr lang="en-US" sz="3200" dirty="0">
                <a:solidFill>
                  <a:srgbClr val="113363"/>
                </a:solidFill>
                <a:latin typeface="Neutra Text TF Alt" panose="02000000000000000000" pitchFamily="2" charset="0"/>
              </a:rPr>
              <a:t>an unwanted emotion</a:t>
            </a:r>
            <a:endParaRPr lang="en-US" sz="3200" dirty="0">
              <a:latin typeface="Neutra Text TF Alt" panose="02000000000000000000" pitchFamily="2" charset="0"/>
            </a:endParaRPr>
          </a:p>
        </p:txBody>
      </p:sp>
      <p:pic>
        <p:nvPicPr>
          <p:cNvPr id="5" name="Picture 4" descr="A black and white text&#10;&#10;Description automatically generated">
            <a:extLst>
              <a:ext uri="{FF2B5EF4-FFF2-40B4-BE49-F238E27FC236}">
                <a16:creationId xmlns:a16="http://schemas.microsoft.com/office/drawing/2014/main" id="{25CCD9BF-BFE6-1D29-ABE2-A19CFFC44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05145">
            <a:off x="91694" y="1098872"/>
            <a:ext cx="2234353" cy="968220"/>
          </a:xfrm>
          <a:prstGeom prst="rect">
            <a:avLst/>
          </a:prstGeom>
        </p:spPr>
      </p:pic>
      <p:sp>
        <p:nvSpPr>
          <p:cNvPr id="6" name="TextBox 5">
            <a:extLst>
              <a:ext uri="{FF2B5EF4-FFF2-40B4-BE49-F238E27FC236}">
                <a16:creationId xmlns:a16="http://schemas.microsoft.com/office/drawing/2014/main" id="{513CAFC0-F333-97DD-CC3E-6D7FE06383E1}"/>
              </a:ext>
            </a:extLst>
          </p:cNvPr>
          <p:cNvSpPr txBox="1"/>
          <p:nvPr/>
        </p:nvSpPr>
        <p:spPr>
          <a:xfrm>
            <a:off x="2876551" y="1924237"/>
            <a:ext cx="7896224" cy="37933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Large group sharing…</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might be a situation where it may be more beneficial to reduce an existing emotion rather than initiate a new one?</a:t>
            </a:r>
            <a:endParaRPr lang="en-US" sz="2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Neutra Text TF Alt" panose="02000000000000000000" pitchFamily="2" charset="0"/>
              </a:rPr>
              <a:t>Share with your small group</a:t>
            </a: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a:t>
            </a:r>
            <a:endParaRPr lang="en-US" sz="2400" dirty="0">
              <a:solidFill>
                <a:prstClr val="black"/>
              </a:solidFill>
              <a:latin typeface="Neutra Text TF Al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at least one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thought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and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that could be used to reduce an unwanted emotion.</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Stars star design yellow Royalty Free Vector Image">
            <a:extLst>
              <a:ext uri="{FF2B5EF4-FFF2-40B4-BE49-F238E27FC236}">
                <a16:creationId xmlns:a16="http://schemas.microsoft.com/office/drawing/2014/main" id="{913A1A30-9A31-576B-7875-AF5F0CD864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rot="11458372" flipH="1">
            <a:off x="546559" y="2483762"/>
            <a:ext cx="1522559" cy="294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“P</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R</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IME”</a:t>
            </a:r>
          </a:p>
        </p:txBody>
      </p:sp>
      <p:sp>
        <p:nvSpPr>
          <p:cNvPr id="2" name="Content Placeholder 2">
            <a:extLst>
              <a:ext uri="{FF2B5EF4-FFF2-40B4-BE49-F238E27FC236}">
                <a16:creationId xmlns:a16="http://schemas.microsoft.com/office/drawing/2014/main" id="{0A5C824D-52EB-4234-DCC7-310028A16A28}"/>
              </a:ext>
            </a:extLst>
          </p:cNvPr>
          <p:cNvSpPr>
            <a:spLocks noGrp="1"/>
          </p:cNvSpPr>
          <p:nvPr>
            <p:ph idx="1"/>
          </p:nvPr>
        </p:nvSpPr>
        <p:spPr>
          <a:xfrm>
            <a:off x="2876551" y="1038188"/>
            <a:ext cx="8114902" cy="426811"/>
          </a:xfrm>
        </p:spPr>
        <p:txBody>
          <a:bodyPr>
            <a:noAutofit/>
          </a:bodyPr>
          <a:lstStyle/>
          <a:p>
            <a:pPr marL="0" lvl="1" indent="0">
              <a:buNone/>
            </a:pPr>
            <a:r>
              <a:rPr lang="en-US" sz="4000" b="1" dirty="0">
                <a:solidFill>
                  <a:srgbClr val="D9531E"/>
                </a:solidFill>
                <a:latin typeface="Neutra Text TF Alt" panose="02000000000000000000" pitchFamily="2" charset="0"/>
              </a:rPr>
              <a:t>Initiate</a:t>
            </a:r>
            <a:r>
              <a:rPr lang="en-US" sz="3200" dirty="0">
                <a:solidFill>
                  <a:srgbClr val="D9531E"/>
                </a:solidFill>
                <a:latin typeface="Neutra Text TF Alt" panose="02000000000000000000" pitchFamily="2" charset="0"/>
              </a:rPr>
              <a:t> </a:t>
            </a:r>
            <a:r>
              <a:rPr lang="en-US" sz="3200" dirty="0">
                <a:solidFill>
                  <a:srgbClr val="113363"/>
                </a:solidFill>
                <a:latin typeface="Neutra Text TF Alt" panose="02000000000000000000" pitchFamily="2" charset="0"/>
              </a:rPr>
              <a:t>a new emotion</a:t>
            </a:r>
            <a:endParaRPr lang="en-US" sz="3200" dirty="0">
              <a:latin typeface="Neutra Text TF Alt" panose="02000000000000000000" pitchFamily="2" charset="0"/>
            </a:endParaRPr>
          </a:p>
        </p:txBody>
      </p:sp>
      <p:pic>
        <p:nvPicPr>
          <p:cNvPr id="5" name="Picture 4" descr="A black and white text&#10;&#10;Description automatically generated">
            <a:extLst>
              <a:ext uri="{FF2B5EF4-FFF2-40B4-BE49-F238E27FC236}">
                <a16:creationId xmlns:a16="http://schemas.microsoft.com/office/drawing/2014/main" id="{25CCD9BF-BFE6-1D29-ABE2-A19CFFC44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145">
            <a:off x="91694" y="1098872"/>
            <a:ext cx="2234353" cy="968220"/>
          </a:xfrm>
          <a:prstGeom prst="rect">
            <a:avLst/>
          </a:prstGeom>
        </p:spPr>
      </p:pic>
      <p:sp>
        <p:nvSpPr>
          <p:cNvPr id="6" name="TextBox 5">
            <a:extLst>
              <a:ext uri="{FF2B5EF4-FFF2-40B4-BE49-F238E27FC236}">
                <a16:creationId xmlns:a16="http://schemas.microsoft.com/office/drawing/2014/main" id="{513CAFC0-F333-97DD-CC3E-6D7FE06383E1}"/>
              </a:ext>
            </a:extLst>
          </p:cNvPr>
          <p:cNvSpPr txBox="1"/>
          <p:nvPr/>
        </p:nvSpPr>
        <p:spPr>
          <a:xfrm>
            <a:off x="2876551" y="1876612"/>
            <a:ext cx="7820024" cy="4847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Large group sharing…</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Changing from one emotion to another can often be a result of external influences.  What are some examples?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black"/>
                </a:solidFill>
                <a:latin typeface="Calibri" panose="020F0502020204030204"/>
              </a:rPr>
              <a:t>What are some common situations where people purposely take steps to initiate new emotions (in either healthy or unhealthy ways)?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Neutra Text TF Alt" panose="02000000000000000000" pitchFamily="2" charset="0"/>
              </a:rPr>
              <a:t>Share with your small group</a:t>
            </a: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Identify a situation where you might want to change from an existing emotion to another specific emotion.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at least one healthy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thought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and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that could be used to initiate this emotion.</a:t>
            </a:r>
          </a:p>
        </p:txBody>
      </p:sp>
      <p:pic>
        <p:nvPicPr>
          <p:cNvPr id="7" name="Picture 2" descr="Stars star design yellow Royalty Free Vector Image">
            <a:extLst>
              <a:ext uri="{FF2B5EF4-FFF2-40B4-BE49-F238E27FC236}">
                <a16:creationId xmlns:a16="http://schemas.microsoft.com/office/drawing/2014/main" id="{913A1A30-9A31-576B-7875-AF5F0CD864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rot="11458372" flipH="1">
            <a:off x="546559" y="2483762"/>
            <a:ext cx="1522559" cy="29441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Weather app Generic Blue icon">
            <a:extLst>
              <a:ext uri="{FF2B5EF4-FFF2-40B4-BE49-F238E27FC236}">
                <a16:creationId xmlns:a16="http://schemas.microsoft.com/office/drawing/2014/main" id="{1F152CA4-3A6C-33E6-A6CE-F9B3F18969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13" y="568845"/>
            <a:ext cx="1792308" cy="179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5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descr="Maintain - Free business and finance icons">
            <a:extLst>
              <a:ext uri="{FF2B5EF4-FFF2-40B4-BE49-F238E27FC236}">
                <a16:creationId xmlns:a16="http://schemas.microsoft.com/office/drawing/2014/main" id="{AED6ED06-9D43-445D-F11F-EA7AD906B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467" y="845502"/>
            <a:ext cx="1238994" cy="1238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“PRI</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M</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E”</a:t>
            </a:r>
          </a:p>
        </p:txBody>
      </p:sp>
      <p:sp>
        <p:nvSpPr>
          <p:cNvPr id="2" name="Content Placeholder 2">
            <a:extLst>
              <a:ext uri="{FF2B5EF4-FFF2-40B4-BE49-F238E27FC236}">
                <a16:creationId xmlns:a16="http://schemas.microsoft.com/office/drawing/2014/main" id="{0A5C824D-52EB-4234-DCC7-310028A16A28}"/>
              </a:ext>
            </a:extLst>
          </p:cNvPr>
          <p:cNvSpPr>
            <a:spLocks noGrp="1"/>
          </p:cNvSpPr>
          <p:nvPr>
            <p:ph idx="1"/>
          </p:nvPr>
        </p:nvSpPr>
        <p:spPr>
          <a:xfrm>
            <a:off x="2876551" y="1038188"/>
            <a:ext cx="8114902" cy="426811"/>
          </a:xfrm>
        </p:spPr>
        <p:txBody>
          <a:bodyPr>
            <a:noAutofit/>
          </a:bodyPr>
          <a:lstStyle/>
          <a:p>
            <a:pPr marL="0" lvl="1" indent="0">
              <a:buNone/>
            </a:pPr>
            <a:r>
              <a:rPr lang="en-US" sz="4000" b="1" dirty="0">
                <a:solidFill>
                  <a:srgbClr val="D9531E"/>
                </a:solidFill>
                <a:latin typeface="Neutra Text TF Alt" panose="02000000000000000000" pitchFamily="2" charset="0"/>
              </a:rPr>
              <a:t>Maintain</a:t>
            </a:r>
            <a:r>
              <a:rPr lang="en-US" sz="3200" dirty="0">
                <a:solidFill>
                  <a:srgbClr val="D9531E"/>
                </a:solidFill>
                <a:latin typeface="Neutra Text TF Alt" panose="02000000000000000000" pitchFamily="2" charset="0"/>
              </a:rPr>
              <a:t> </a:t>
            </a:r>
            <a:r>
              <a:rPr lang="en-US" sz="3200" dirty="0">
                <a:solidFill>
                  <a:srgbClr val="113363"/>
                </a:solidFill>
                <a:latin typeface="Neutra Text TF Alt" panose="02000000000000000000" pitchFamily="2" charset="0"/>
              </a:rPr>
              <a:t>an existing emotion</a:t>
            </a:r>
            <a:endParaRPr lang="en-US" sz="3200" dirty="0">
              <a:latin typeface="Neutra Text TF Alt" panose="02000000000000000000" pitchFamily="2" charset="0"/>
            </a:endParaRPr>
          </a:p>
        </p:txBody>
      </p:sp>
      <p:pic>
        <p:nvPicPr>
          <p:cNvPr id="5" name="Picture 4" descr="A black and white text&#10;&#10;Description automatically generated">
            <a:extLst>
              <a:ext uri="{FF2B5EF4-FFF2-40B4-BE49-F238E27FC236}">
                <a16:creationId xmlns:a16="http://schemas.microsoft.com/office/drawing/2014/main" id="{25CCD9BF-BFE6-1D29-ABE2-A19CFFC44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05145">
            <a:off x="91694" y="1098872"/>
            <a:ext cx="2234353" cy="968220"/>
          </a:xfrm>
          <a:prstGeom prst="rect">
            <a:avLst/>
          </a:prstGeom>
        </p:spPr>
      </p:pic>
      <p:sp>
        <p:nvSpPr>
          <p:cNvPr id="6" name="TextBox 5">
            <a:extLst>
              <a:ext uri="{FF2B5EF4-FFF2-40B4-BE49-F238E27FC236}">
                <a16:creationId xmlns:a16="http://schemas.microsoft.com/office/drawing/2014/main" id="{513CAFC0-F333-97DD-CC3E-6D7FE06383E1}"/>
              </a:ext>
            </a:extLst>
          </p:cNvPr>
          <p:cNvSpPr txBox="1"/>
          <p:nvPr/>
        </p:nvSpPr>
        <p:spPr>
          <a:xfrm>
            <a:off x="2876551" y="1924237"/>
            <a:ext cx="7896224" cy="39549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Large group sharing…</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you think of a situation in which you might want to continue with a current emotion, but there are factors that make it difficult to do?</a:t>
            </a:r>
            <a:endParaRPr lang="en-US" sz="2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Neutra Text TF Alt" panose="02000000000000000000" pitchFamily="2" charset="0"/>
              </a:rPr>
              <a:t>Share with your small group</a:t>
            </a: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With an example in mind, what might be some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thought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strategies that could be used to maintain this emotion.</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Stars star design yellow Royalty Free Vector Image">
            <a:extLst>
              <a:ext uri="{FF2B5EF4-FFF2-40B4-BE49-F238E27FC236}">
                <a16:creationId xmlns:a16="http://schemas.microsoft.com/office/drawing/2014/main" id="{913A1A30-9A31-576B-7875-AF5F0CD864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rot="11458372" flipH="1">
            <a:off x="546559" y="2483762"/>
            <a:ext cx="1522559" cy="294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0242" name="Picture 2" descr="Improve Generic Blue icon">
            <a:extLst>
              <a:ext uri="{FF2B5EF4-FFF2-40B4-BE49-F238E27FC236}">
                <a16:creationId xmlns:a16="http://schemas.microsoft.com/office/drawing/2014/main" id="{D9467C66-74DF-BD8A-5E90-0E2082573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0791" y="707886"/>
            <a:ext cx="1471984" cy="14719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“PRIM</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E</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t>
            </a:r>
          </a:p>
        </p:txBody>
      </p:sp>
      <p:sp>
        <p:nvSpPr>
          <p:cNvPr id="2" name="Content Placeholder 2">
            <a:extLst>
              <a:ext uri="{FF2B5EF4-FFF2-40B4-BE49-F238E27FC236}">
                <a16:creationId xmlns:a16="http://schemas.microsoft.com/office/drawing/2014/main" id="{0A5C824D-52EB-4234-DCC7-310028A16A28}"/>
              </a:ext>
            </a:extLst>
          </p:cNvPr>
          <p:cNvSpPr>
            <a:spLocks noGrp="1"/>
          </p:cNvSpPr>
          <p:nvPr>
            <p:ph idx="1"/>
          </p:nvPr>
        </p:nvSpPr>
        <p:spPr>
          <a:xfrm>
            <a:off x="2876551" y="1038188"/>
            <a:ext cx="8114902" cy="426811"/>
          </a:xfrm>
        </p:spPr>
        <p:txBody>
          <a:bodyPr>
            <a:noAutofit/>
          </a:bodyPr>
          <a:lstStyle/>
          <a:p>
            <a:pPr marL="0" lvl="1" indent="0">
              <a:buNone/>
            </a:pPr>
            <a:r>
              <a:rPr lang="en-US" sz="4000" b="1" dirty="0">
                <a:solidFill>
                  <a:srgbClr val="D9531E"/>
                </a:solidFill>
                <a:latin typeface="Neutra Text TF Alt" panose="02000000000000000000" pitchFamily="2" charset="0"/>
              </a:rPr>
              <a:t>Enhance</a:t>
            </a:r>
            <a:r>
              <a:rPr lang="en-US" sz="3200" dirty="0">
                <a:solidFill>
                  <a:srgbClr val="D9531E"/>
                </a:solidFill>
                <a:latin typeface="Neutra Text TF Alt" panose="02000000000000000000" pitchFamily="2" charset="0"/>
              </a:rPr>
              <a:t> </a:t>
            </a:r>
            <a:r>
              <a:rPr lang="en-US" sz="3200" dirty="0">
                <a:solidFill>
                  <a:srgbClr val="113363"/>
                </a:solidFill>
                <a:latin typeface="Neutra Text TF Alt" panose="02000000000000000000" pitchFamily="2" charset="0"/>
              </a:rPr>
              <a:t>a desirable emotion</a:t>
            </a:r>
            <a:endParaRPr lang="en-US" sz="3200" dirty="0">
              <a:latin typeface="Neutra Text TF Alt" panose="02000000000000000000" pitchFamily="2" charset="0"/>
            </a:endParaRPr>
          </a:p>
        </p:txBody>
      </p:sp>
      <p:pic>
        <p:nvPicPr>
          <p:cNvPr id="5" name="Picture 4" descr="A black and white text&#10;&#10;Description automatically generated">
            <a:extLst>
              <a:ext uri="{FF2B5EF4-FFF2-40B4-BE49-F238E27FC236}">
                <a16:creationId xmlns:a16="http://schemas.microsoft.com/office/drawing/2014/main" id="{25CCD9BF-BFE6-1D29-ABE2-A19CFFC44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05145">
            <a:off x="91694" y="1098872"/>
            <a:ext cx="2234353" cy="968220"/>
          </a:xfrm>
          <a:prstGeom prst="rect">
            <a:avLst/>
          </a:prstGeom>
        </p:spPr>
      </p:pic>
      <p:sp>
        <p:nvSpPr>
          <p:cNvPr id="6" name="TextBox 5">
            <a:extLst>
              <a:ext uri="{FF2B5EF4-FFF2-40B4-BE49-F238E27FC236}">
                <a16:creationId xmlns:a16="http://schemas.microsoft.com/office/drawing/2014/main" id="{513CAFC0-F333-97DD-CC3E-6D7FE06383E1}"/>
              </a:ext>
            </a:extLst>
          </p:cNvPr>
          <p:cNvSpPr txBox="1"/>
          <p:nvPr/>
        </p:nvSpPr>
        <p:spPr>
          <a:xfrm>
            <a:off x="2876551" y="1924237"/>
            <a:ext cx="7896224" cy="4847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Large group sharing…</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there examples of emotions that would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always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 considered desirable?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black"/>
                </a:solidFill>
                <a:latin typeface="Calibri" panose="020F0502020204030204"/>
              </a:rPr>
              <a:t>What are some examples of contexts where what are commonly considered “positive” emotions might not be beneficial or productive?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Neutra Text TF Alt" panose="02000000000000000000" pitchFamily="2" charset="0"/>
              </a:rPr>
              <a:t>Share with your small group</a:t>
            </a:r>
            <a: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a:t>
            </a:r>
            <a:br>
              <a:rPr kumimoji="0" lang="en-US" sz="24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br>
            <a:endParaRPr lang="en-US" sz="1050" dirty="0">
              <a:solidFill>
                <a:prstClr val="black"/>
              </a:solidFill>
              <a:latin typeface="Neutra Text TF Alt"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Identify a desirable emotion in a specific context.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at least one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thought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and </a:t>
            </a:r>
            <a:r>
              <a:rPr kumimoji="0" lang="en-US" sz="2400" b="1" i="0" u="none" strike="noStrike" kern="1200" cap="none" spc="0" normalizeH="0" baseline="0" noProof="0" dirty="0">
                <a:ln>
                  <a:noFill/>
                </a:ln>
                <a:solidFill>
                  <a:srgbClr val="D9531E"/>
                </a:solidFill>
                <a:effectLst/>
                <a:uLnTx/>
                <a:uFillTx/>
                <a:latin typeface="Calibri" panose="020F0502020204030204"/>
                <a:ea typeface="+mn-ea"/>
                <a:cs typeface="+mn-cs"/>
              </a:rPr>
              <a:t>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strategy that could be used to enhance or increase this emotion.</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Stars star design yellow Royalty Free Vector Image">
            <a:extLst>
              <a:ext uri="{FF2B5EF4-FFF2-40B4-BE49-F238E27FC236}">
                <a16:creationId xmlns:a16="http://schemas.microsoft.com/office/drawing/2014/main" id="{913A1A30-9A31-576B-7875-AF5F0CD864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rot="11458372" flipH="1">
            <a:off x="546559" y="2483762"/>
            <a:ext cx="1522559" cy="294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4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7" name="TextBox 6">
            <a:extLst>
              <a:ext uri="{FF2B5EF4-FFF2-40B4-BE49-F238E27FC236}">
                <a16:creationId xmlns:a16="http://schemas.microsoft.com/office/drawing/2014/main" id="{1604DA20-C2AF-BD09-F871-9F952F45F36E}"/>
              </a:ext>
            </a:extLst>
          </p:cNvPr>
          <p:cNvSpPr txBox="1"/>
          <p:nvPr/>
        </p:nvSpPr>
        <p:spPr>
          <a:xfrm>
            <a:off x="199176" y="0"/>
            <a:ext cx="11343992" cy="1323439"/>
          </a:xfrm>
          <a:prstGeom prst="rect">
            <a:avLst/>
          </a:prstGeom>
          <a:noFill/>
        </p:spPr>
        <p:txBody>
          <a:bodyPr wrap="square" rtlCol="0">
            <a:spAutoFit/>
          </a:bodyPr>
          <a:lstStyle/>
          <a:p>
            <a:pPr defTabSz="914400">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Feedback, Needs, &amp; Ideas</a:t>
            </a:r>
            <a:endParaRPr lang="en-US" sz="4000" dirty="0">
              <a:latin typeface="Neutra Text TF Al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 </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4" name="Picture 3" descr="Chart, line chart&#10;&#10;Description automatically generated">
            <a:extLst>
              <a:ext uri="{FF2B5EF4-FFF2-40B4-BE49-F238E27FC236}">
                <a16:creationId xmlns:a16="http://schemas.microsoft.com/office/drawing/2014/main" id="{EA0BEB86-CB8E-FFCD-98C5-17CB3DEC3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376" y="1323439"/>
            <a:ext cx="7169247" cy="47048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1063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miley faces&#10;&#10;Description automatically generated">
            <a:extLst>
              <a:ext uri="{FF2B5EF4-FFF2-40B4-BE49-F238E27FC236}">
                <a16:creationId xmlns:a16="http://schemas.microsoft.com/office/drawing/2014/main" id="{F938E232-7274-223A-82D0-DFDF89A7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028"/>
            <a:ext cx="6881631" cy="6866028"/>
          </a:xfrm>
          <a:prstGeom prst="rect">
            <a:avLst/>
          </a:prstGeom>
        </p:spPr>
      </p:pic>
      <p:pic>
        <p:nvPicPr>
          <p:cNvPr id="9" name="Picture 8">
            <a:extLst>
              <a:ext uri="{FF2B5EF4-FFF2-40B4-BE49-F238E27FC236}">
                <a16:creationId xmlns:a16="http://schemas.microsoft.com/office/drawing/2014/main" id="{CEB0C614-1A08-07B0-82BC-FACF990F6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652" y="-8028"/>
            <a:ext cx="5219975" cy="5219975"/>
          </a:xfrm>
          <a:prstGeom prst="rect">
            <a:avLst/>
          </a:prstGeom>
          <a:ln>
            <a:noFill/>
          </a:ln>
          <a:effectLst>
            <a:outerShdw blurRad="190500" algn="tl" rotWithShape="0">
              <a:srgbClr val="000000">
                <a:alpha val="70000"/>
              </a:srgbClr>
            </a:outerShdw>
          </a:effectLst>
        </p:spPr>
      </p:pic>
      <p:pic>
        <p:nvPicPr>
          <p:cNvPr id="20" name="Picture 19" descr="A logo with text overlay&#10;&#10;Description automatically generated">
            <a:extLst>
              <a:ext uri="{FF2B5EF4-FFF2-40B4-BE49-F238E27FC236}">
                <a16:creationId xmlns:a16="http://schemas.microsoft.com/office/drawing/2014/main" id="{E5D5036F-38F6-93C4-9694-0683BFB94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003" y="3550194"/>
            <a:ext cx="3377081" cy="1310307"/>
          </a:xfrm>
          <a:prstGeom prst="rect">
            <a:avLst/>
          </a:prstGeom>
        </p:spPr>
      </p:pic>
      <p:pic>
        <p:nvPicPr>
          <p:cNvPr id="22" name="Picture 21" descr="A close-up of a black letter with Wanamaker's in the background&#10;&#10;Description automatically generated">
            <a:extLst>
              <a:ext uri="{FF2B5EF4-FFF2-40B4-BE49-F238E27FC236}">
                <a16:creationId xmlns:a16="http://schemas.microsoft.com/office/drawing/2014/main" id="{557F5465-EB38-47F8-CC2B-A0F858858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587" y="1896110"/>
            <a:ext cx="4781915" cy="1411697"/>
          </a:xfrm>
          <a:prstGeom prst="rect">
            <a:avLst/>
          </a:prstGeom>
        </p:spPr>
      </p:pic>
    </p:spTree>
    <p:extLst>
      <p:ext uri="{BB962C8B-B14F-4D97-AF65-F5344CB8AC3E}">
        <p14:creationId xmlns:p14="http://schemas.microsoft.com/office/powerpoint/2010/main" val="76619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5" name="TextBox 4">
            <a:extLst>
              <a:ext uri="{FF2B5EF4-FFF2-40B4-BE49-F238E27FC236}">
                <a16:creationId xmlns:a16="http://schemas.microsoft.com/office/drawing/2014/main" id="{2AC6104F-F246-37B2-5593-C35B11036396}"/>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Look</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Under the Hood</a:t>
            </a:r>
          </a:p>
        </p:txBody>
      </p:sp>
      <p:pic>
        <p:nvPicPr>
          <p:cNvPr id="14" name="Picture 13" descr="A diagram of the brain&#10;&#10;Description automatically generated">
            <a:extLst>
              <a:ext uri="{FF2B5EF4-FFF2-40B4-BE49-F238E27FC236}">
                <a16:creationId xmlns:a16="http://schemas.microsoft.com/office/drawing/2014/main" id="{5710E8EF-5681-4D3C-56B8-75363FE6F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011" y="1073865"/>
            <a:ext cx="7694214" cy="5462893"/>
          </a:xfrm>
          <a:prstGeom prst="rect">
            <a:avLst/>
          </a:prstGeom>
        </p:spPr>
      </p:pic>
      <p:sp>
        <p:nvSpPr>
          <p:cNvPr id="15" name="TextBox 14">
            <a:extLst>
              <a:ext uri="{FF2B5EF4-FFF2-40B4-BE49-F238E27FC236}">
                <a16:creationId xmlns:a16="http://schemas.microsoft.com/office/drawing/2014/main" id="{60C9F17F-DC0C-F8BD-60A6-5F8C75FB021B}"/>
              </a:ext>
            </a:extLst>
          </p:cNvPr>
          <p:cNvSpPr txBox="1"/>
          <p:nvPr/>
        </p:nvSpPr>
        <p:spPr>
          <a:xfrm>
            <a:off x="1718472" y="2486643"/>
            <a:ext cx="1684594" cy="923330"/>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447C"/>
                </a:solidFill>
                <a:effectLst/>
                <a:uLnTx/>
                <a:uFillTx/>
              </a:rPr>
              <a:t>Attention</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447C"/>
                </a:solidFill>
                <a:effectLst/>
                <a:uLnTx/>
                <a:uFillTx/>
              </a:rPr>
              <a:t>Concentration</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447C"/>
                </a:solidFill>
                <a:effectLst/>
                <a:uLnTx/>
                <a:uFillTx/>
              </a:rPr>
              <a:t>Focus</a:t>
            </a:r>
          </a:p>
        </p:txBody>
      </p:sp>
      <p:sp>
        <p:nvSpPr>
          <p:cNvPr id="16" name="TextBox 15">
            <a:extLst>
              <a:ext uri="{FF2B5EF4-FFF2-40B4-BE49-F238E27FC236}">
                <a16:creationId xmlns:a16="http://schemas.microsoft.com/office/drawing/2014/main" id="{7D755097-AE62-6AD5-F62D-570DAA6DC612}"/>
              </a:ext>
            </a:extLst>
          </p:cNvPr>
          <p:cNvSpPr txBox="1"/>
          <p:nvPr/>
        </p:nvSpPr>
        <p:spPr>
          <a:xfrm>
            <a:off x="8218768" y="5784135"/>
            <a:ext cx="1937334" cy="64633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447C"/>
                </a:solidFill>
                <a:effectLst/>
                <a:uLnTx/>
                <a:uFillTx/>
              </a:rPr>
              <a:t>Learning</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447C"/>
                </a:solidFill>
                <a:effectLst/>
                <a:uLnTx/>
                <a:uFillTx/>
              </a:rPr>
              <a:t>Episodic Memory</a:t>
            </a:r>
          </a:p>
        </p:txBody>
      </p:sp>
      <p:sp>
        <p:nvSpPr>
          <p:cNvPr id="17" name="TextBox 16">
            <a:extLst>
              <a:ext uri="{FF2B5EF4-FFF2-40B4-BE49-F238E27FC236}">
                <a16:creationId xmlns:a16="http://schemas.microsoft.com/office/drawing/2014/main" id="{8D306D0D-CA06-34A8-181D-0FA5740A78F1}"/>
              </a:ext>
            </a:extLst>
          </p:cNvPr>
          <p:cNvSpPr txBox="1"/>
          <p:nvPr/>
        </p:nvSpPr>
        <p:spPr>
          <a:xfrm>
            <a:off x="1396330" y="5029957"/>
            <a:ext cx="2278210" cy="646331"/>
          </a:xfrm>
          <a:prstGeom prst="rect">
            <a:avLst/>
          </a:prstGeom>
          <a:noFill/>
        </p:spPr>
        <p:txBody>
          <a:bodyPr wrap="square" rtlCol="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447C"/>
                </a:solidFill>
                <a:effectLst/>
                <a:uLnTx/>
                <a:uFillTx/>
              </a:rPr>
              <a:t>Emotion Regulation</a:t>
            </a:r>
          </a:p>
          <a:p>
            <a:pPr marL="0" marR="0" lvl="0" indent="0" algn="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447C"/>
                </a:solidFill>
                <a:effectLst/>
                <a:uLnTx/>
                <a:uFillTx/>
              </a:rPr>
              <a:t>Reactivity</a:t>
            </a:r>
          </a:p>
        </p:txBody>
      </p:sp>
      <p:sp>
        <p:nvSpPr>
          <p:cNvPr id="18" name="Rectangle: Rounded Corners 17">
            <a:extLst>
              <a:ext uri="{FF2B5EF4-FFF2-40B4-BE49-F238E27FC236}">
                <a16:creationId xmlns:a16="http://schemas.microsoft.com/office/drawing/2014/main" id="{1AD70D09-3ADF-E3D4-3AFB-D03C332F8B54}"/>
              </a:ext>
            </a:extLst>
          </p:cNvPr>
          <p:cNvSpPr/>
          <p:nvPr/>
        </p:nvSpPr>
        <p:spPr>
          <a:xfrm>
            <a:off x="1402182" y="1894003"/>
            <a:ext cx="1853051" cy="1572985"/>
          </a:xfrm>
          <a:prstGeom prst="roundRect">
            <a:avLst/>
          </a:prstGeom>
          <a:noFill/>
          <a:ln w="25400" cap="flat" cmpd="sng" algn="ctr">
            <a:solidFill>
              <a:srgbClr val="D9531E">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1E7D41F2-00AC-9FE5-E5B5-3E9FD6EBEE77}"/>
              </a:ext>
            </a:extLst>
          </p:cNvPr>
          <p:cNvSpPr/>
          <p:nvPr/>
        </p:nvSpPr>
        <p:spPr>
          <a:xfrm>
            <a:off x="1456508" y="5029956"/>
            <a:ext cx="3416591" cy="646331"/>
          </a:xfrm>
          <a:prstGeom prst="roundRect">
            <a:avLst/>
          </a:prstGeom>
          <a:noFill/>
          <a:ln w="25400" cap="flat" cmpd="sng" algn="ctr">
            <a:solidFill>
              <a:srgbClr val="D9531E">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693C3CD4-A61C-F700-D70A-E9E30B7A777C}"/>
              </a:ext>
            </a:extLst>
          </p:cNvPr>
          <p:cNvSpPr/>
          <p:nvPr/>
        </p:nvSpPr>
        <p:spPr>
          <a:xfrm>
            <a:off x="7934805" y="5432165"/>
            <a:ext cx="2096231" cy="1137366"/>
          </a:xfrm>
          <a:prstGeom prst="roundRect">
            <a:avLst/>
          </a:prstGeom>
          <a:noFill/>
          <a:ln w="25400" cap="flat" cmpd="sng" algn="ctr">
            <a:solidFill>
              <a:srgbClr val="D9531E">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678C127-2216-5E77-D683-2AEDAC09FCFA}"/>
              </a:ext>
            </a:extLst>
          </p:cNvPr>
          <p:cNvSpPr txBox="1"/>
          <p:nvPr/>
        </p:nvSpPr>
        <p:spPr>
          <a:xfrm>
            <a:off x="386488" y="6419490"/>
            <a:ext cx="4770574" cy="307777"/>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E89AD"/>
                </a:solidFill>
                <a:effectLst/>
                <a:uLnTx/>
                <a:uFillTx/>
                <a:hlinkClick r:id="rId5">
                  <a:extLst>
                    <a:ext uri="{A12FA001-AC4F-418D-AE19-62706E023703}">
                      <ahyp:hlinkClr xmlns:ahyp="http://schemas.microsoft.com/office/drawing/2018/hyperlinkcolor" val="tx"/>
                    </a:ext>
                  </a:extLst>
                </a:hlinkClick>
              </a:rPr>
              <a:t>Understanding the Brain’s Threat &amp; Stress Response </a:t>
            </a:r>
            <a:endParaRPr kumimoji="0" lang="en-US" sz="1400" b="0" i="0" u="none" strike="noStrike" kern="0" cap="none" spc="0" normalizeH="0" baseline="0" noProof="0" dirty="0">
              <a:ln>
                <a:noFill/>
              </a:ln>
              <a:solidFill>
                <a:srgbClr val="5E89AD"/>
              </a:solidFill>
              <a:effectLst/>
              <a:uLnTx/>
              <a:uFillTx/>
            </a:endParaRPr>
          </a:p>
        </p:txBody>
      </p:sp>
    </p:spTree>
    <p:extLst>
      <p:ext uri="{BB962C8B-B14F-4D97-AF65-F5344CB8AC3E}">
        <p14:creationId xmlns:p14="http://schemas.microsoft.com/office/powerpoint/2010/main" val="191713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Look</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Under the Hood</a:t>
            </a:r>
          </a:p>
        </p:txBody>
      </p:sp>
      <p:pic>
        <p:nvPicPr>
          <p:cNvPr id="7" name="Online Media 6" title="The Three Main Parts Of Your Brain by Dr. Russ Harris">
            <a:hlinkClick r:id="" action="ppaction://media"/>
            <a:extLst>
              <a:ext uri="{FF2B5EF4-FFF2-40B4-BE49-F238E27FC236}">
                <a16:creationId xmlns:a16="http://schemas.microsoft.com/office/drawing/2014/main" id="{79ED7916-C6C5-4B3F-0028-81C4AC3D456F}"/>
              </a:ext>
            </a:extLst>
          </p:cNvPr>
          <p:cNvPicPr>
            <a:picLocks noRot="1" noChangeAspect="1"/>
          </p:cNvPicPr>
          <p:nvPr>
            <a:videoFile r:link="rId1"/>
          </p:nvPr>
        </p:nvPicPr>
        <p:blipFill>
          <a:blip r:embed="rId5"/>
          <a:stretch>
            <a:fillRect/>
          </a:stretch>
        </p:blipFill>
        <p:spPr>
          <a:xfrm>
            <a:off x="1268361" y="865256"/>
            <a:ext cx="9063056" cy="512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50ED5C02-865C-8F00-172B-FB1A559D4E6F}"/>
              </a:ext>
            </a:extLst>
          </p:cNvPr>
          <p:cNvSpPr txBox="1"/>
          <p:nvPr/>
        </p:nvSpPr>
        <p:spPr>
          <a:xfrm>
            <a:off x="2754020" y="6235634"/>
            <a:ext cx="6103856" cy="369332"/>
          </a:xfrm>
          <a:prstGeom prst="rect">
            <a:avLst/>
          </a:prstGeom>
          <a:noFill/>
        </p:spPr>
        <p:txBody>
          <a:bodyPr wrap="square">
            <a:spAutoFit/>
          </a:bodyPr>
          <a:lstStyle/>
          <a:p>
            <a:pPr algn="ctr"/>
            <a:r>
              <a:rPr lang="en-US" dirty="0">
                <a:hlinkClick r:id="rId6"/>
              </a:rPr>
              <a:t>https://youtu.be/5CpRY9-MIHA?si=sQmZf8RmjCvZoDuH</a:t>
            </a:r>
            <a:endParaRPr lang="en-US" dirty="0"/>
          </a:p>
        </p:txBody>
      </p:sp>
    </p:spTree>
    <p:extLst>
      <p:ext uri="{BB962C8B-B14F-4D97-AF65-F5344CB8AC3E}">
        <p14:creationId xmlns:p14="http://schemas.microsoft.com/office/powerpoint/2010/main" val="32555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Look</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Under the Hood</a:t>
            </a:r>
          </a:p>
        </p:txBody>
      </p:sp>
      <p:grpSp>
        <p:nvGrpSpPr>
          <p:cNvPr id="2" name="Group 1">
            <a:extLst>
              <a:ext uri="{FF2B5EF4-FFF2-40B4-BE49-F238E27FC236}">
                <a16:creationId xmlns:a16="http://schemas.microsoft.com/office/drawing/2014/main" id="{1108FE25-3CEA-7D38-21EF-322F7BCDA2C8}"/>
              </a:ext>
            </a:extLst>
          </p:cNvPr>
          <p:cNvGrpSpPr/>
          <p:nvPr/>
        </p:nvGrpSpPr>
        <p:grpSpPr>
          <a:xfrm>
            <a:off x="914400" y="1080107"/>
            <a:ext cx="9386887" cy="5424686"/>
            <a:chOff x="1003158" y="1210278"/>
            <a:chExt cx="6617197" cy="3824081"/>
          </a:xfrm>
        </p:grpSpPr>
        <p:pic>
          <p:nvPicPr>
            <p:cNvPr id="5" name="Picture 2" descr="Neuroscience in Care Class, Why it Matters!">
              <a:extLst>
                <a:ext uri="{FF2B5EF4-FFF2-40B4-BE49-F238E27FC236}">
                  <a16:creationId xmlns:a16="http://schemas.microsoft.com/office/drawing/2014/main" id="{B6F57252-A9C3-AB50-C961-3037CF900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66444" y="1210278"/>
              <a:ext cx="6553911" cy="3803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AAE8057-6311-4CEE-10A8-81B18FC53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58" y="4581610"/>
              <a:ext cx="4145460" cy="452749"/>
            </a:xfrm>
            <a:prstGeom prst="rect">
              <a:avLst/>
            </a:prstGeom>
          </p:spPr>
        </p:pic>
      </p:grpSp>
    </p:spTree>
    <p:extLst>
      <p:ext uri="{BB962C8B-B14F-4D97-AF65-F5344CB8AC3E}">
        <p14:creationId xmlns:p14="http://schemas.microsoft.com/office/powerpoint/2010/main" val="184537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Look</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Under the Hood</a:t>
            </a:r>
          </a:p>
        </p:txBody>
      </p:sp>
      <p:pic>
        <p:nvPicPr>
          <p:cNvPr id="8" name="Picture 7">
            <a:extLst>
              <a:ext uri="{FF2B5EF4-FFF2-40B4-BE49-F238E27FC236}">
                <a16:creationId xmlns:a16="http://schemas.microsoft.com/office/drawing/2014/main" id="{56982079-01E4-15E6-3F54-AE6333087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92" y="865659"/>
            <a:ext cx="5913748" cy="2777307"/>
          </a:xfrm>
          <a:prstGeom prst="rect">
            <a:avLst/>
          </a:prstGeom>
        </p:spPr>
      </p:pic>
      <p:pic>
        <p:nvPicPr>
          <p:cNvPr id="13" name="Picture 12">
            <a:extLst>
              <a:ext uri="{FF2B5EF4-FFF2-40B4-BE49-F238E27FC236}">
                <a16:creationId xmlns:a16="http://schemas.microsoft.com/office/drawing/2014/main" id="{6CBC19A6-46A3-8282-50E4-EA0EA0044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6841" y="3760631"/>
            <a:ext cx="6597016" cy="2946594"/>
          </a:xfrm>
          <a:prstGeom prst="rect">
            <a:avLst/>
          </a:prstGeom>
        </p:spPr>
      </p:pic>
      <p:sp>
        <p:nvSpPr>
          <p:cNvPr id="14" name="Rectangle 13">
            <a:extLst>
              <a:ext uri="{FF2B5EF4-FFF2-40B4-BE49-F238E27FC236}">
                <a16:creationId xmlns:a16="http://schemas.microsoft.com/office/drawing/2014/main" id="{EDA46EA4-62EF-1752-5B0D-28BD4EF256E4}"/>
              </a:ext>
            </a:extLst>
          </p:cNvPr>
          <p:cNvSpPr/>
          <p:nvPr/>
        </p:nvSpPr>
        <p:spPr>
          <a:xfrm>
            <a:off x="471822" y="2515105"/>
            <a:ext cx="2212258" cy="852948"/>
          </a:xfrm>
          <a:prstGeom prst="rect">
            <a:avLst/>
          </a:prstGeom>
          <a:solidFill>
            <a:srgbClr val="7AA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BACCC1-0F38-3F83-0923-0092A956FE26}"/>
              </a:ext>
            </a:extLst>
          </p:cNvPr>
          <p:cNvSpPr/>
          <p:nvPr/>
        </p:nvSpPr>
        <p:spPr>
          <a:xfrm>
            <a:off x="2807110" y="2422377"/>
            <a:ext cx="3377380" cy="1127068"/>
          </a:xfrm>
          <a:prstGeom prst="rect">
            <a:avLst/>
          </a:prstGeom>
          <a:solidFill>
            <a:srgbClr val="7AA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68AF7C-936B-8014-3A46-018D36A18010}"/>
              </a:ext>
            </a:extLst>
          </p:cNvPr>
          <p:cNvSpPr/>
          <p:nvPr/>
        </p:nvSpPr>
        <p:spPr>
          <a:xfrm>
            <a:off x="4656841" y="5447072"/>
            <a:ext cx="1802953" cy="1071716"/>
          </a:xfrm>
          <a:prstGeom prst="rect">
            <a:avLst/>
          </a:prstGeom>
          <a:solidFill>
            <a:srgbClr val="7AA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8C8C4F-3F77-64D8-A46B-F4274F369C4F}"/>
              </a:ext>
            </a:extLst>
          </p:cNvPr>
          <p:cNvSpPr/>
          <p:nvPr/>
        </p:nvSpPr>
        <p:spPr>
          <a:xfrm>
            <a:off x="6459794" y="5447072"/>
            <a:ext cx="2281083" cy="1071716"/>
          </a:xfrm>
          <a:prstGeom prst="rect">
            <a:avLst/>
          </a:prstGeom>
          <a:solidFill>
            <a:srgbClr val="7AA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27C73C-F192-FA5F-D438-DC519823118E}"/>
              </a:ext>
            </a:extLst>
          </p:cNvPr>
          <p:cNvSpPr/>
          <p:nvPr/>
        </p:nvSpPr>
        <p:spPr>
          <a:xfrm>
            <a:off x="8856825" y="5447072"/>
            <a:ext cx="2281083" cy="1071716"/>
          </a:xfrm>
          <a:prstGeom prst="rect">
            <a:avLst/>
          </a:prstGeom>
          <a:solidFill>
            <a:srgbClr val="7AA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8C80E5-69A8-2D3A-34DD-1B9C4BB0DF87}"/>
              </a:ext>
            </a:extLst>
          </p:cNvPr>
          <p:cNvSpPr txBox="1"/>
          <p:nvPr/>
        </p:nvSpPr>
        <p:spPr>
          <a:xfrm>
            <a:off x="7101766" y="1432866"/>
            <a:ext cx="3510117" cy="1569660"/>
          </a:xfrm>
          <a:prstGeom prst="rect">
            <a:avLst/>
          </a:prstGeom>
          <a:noFill/>
        </p:spPr>
        <p:txBody>
          <a:bodyPr wrap="square" rtlCol="0">
            <a:spAutoFit/>
          </a:bodyPr>
          <a:lstStyle/>
          <a:p>
            <a:pPr algn="ctr"/>
            <a:r>
              <a:rPr lang="en-US" sz="2400" dirty="0">
                <a:solidFill>
                  <a:srgbClr val="113363"/>
                </a:solidFill>
                <a:latin typeface="Neutra Text TF Light" panose="02000000000000000000" pitchFamily="2" charset="0"/>
              </a:rPr>
              <a:t>These two parts of our nervous system </a:t>
            </a:r>
            <a:br>
              <a:rPr lang="en-US" sz="2400" dirty="0">
                <a:solidFill>
                  <a:srgbClr val="113363"/>
                </a:solidFill>
                <a:latin typeface="Neutra Text TF Light" panose="02000000000000000000" pitchFamily="2" charset="0"/>
              </a:rPr>
            </a:br>
            <a:r>
              <a:rPr lang="en-US" sz="2400" dirty="0">
                <a:solidFill>
                  <a:srgbClr val="113363"/>
                </a:solidFill>
                <a:latin typeface="Neutra Text TF Light" panose="02000000000000000000" pitchFamily="2" charset="0"/>
              </a:rPr>
              <a:t>have opposite but complementary roles</a:t>
            </a:r>
          </a:p>
        </p:txBody>
      </p:sp>
      <p:pic>
        <p:nvPicPr>
          <p:cNvPr id="25" name="Picture 24" descr="A blue arrow pointing to the left&#10;&#10;Description automatically generated">
            <a:extLst>
              <a:ext uri="{FF2B5EF4-FFF2-40B4-BE49-F238E27FC236}">
                <a16:creationId xmlns:a16="http://schemas.microsoft.com/office/drawing/2014/main" id="{EDDD383E-D54B-D71C-C848-1C63E03E9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2736" y="1833712"/>
            <a:ext cx="1311360" cy="681393"/>
          </a:xfrm>
          <a:prstGeom prst="rect">
            <a:avLst/>
          </a:prstGeom>
          <a:ln>
            <a:noFill/>
          </a:ln>
          <a:effectLst>
            <a:outerShdw blurRad="127000" dist="88900" dir="2700000" algn="tl" rotWithShape="0">
              <a:srgbClr val="333333">
                <a:alpha val="65000"/>
              </a:srgbClr>
            </a:outerShdw>
          </a:effectLst>
        </p:spPr>
      </p:pic>
      <p:pic>
        <p:nvPicPr>
          <p:cNvPr id="27" name="Picture 26" descr="A blue arrow on a black background&#10;&#10;Description automatically generated">
            <a:extLst>
              <a:ext uri="{FF2B5EF4-FFF2-40B4-BE49-F238E27FC236}">
                <a16:creationId xmlns:a16="http://schemas.microsoft.com/office/drawing/2014/main" id="{B75A5C4D-4EB8-A4A8-7B8D-03F5C63DEF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3486" y="2600747"/>
            <a:ext cx="1527623" cy="1558298"/>
          </a:xfrm>
          <a:prstGeom prst="rect">
            <a:avLst/>
          </a:prstGeom>
          <a:ln>
            <a:noFill/>
          </a:ln>
          <a:effectLst>
            <a:outerShdw blurRad="127000" dist="88900" dir="2700000" algn="tl" rotWithShape="0">
              <a:srgbClr val="333333">
                <a:alpha val="65000"/>
              </a:srgbClr>
            </a:outerShdw>
          </a:effectLst>
        </p:spPr>
      </p:pic>
    </p:spTree>
    <p:extLst>
      <p:ext uri="{BB962C8B-B14F-4D97-AF65-F5344CB8AC3E}">
        <p14:creationId xmlns:p14="http://schemas.microsoft.com/office/powerpoint/2010/main" val="35623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Look</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Under the Hood</a:t>
            </a:r>
          </a:p>
        </p:txBody>
      </p:sp>
      <p:pic>
        <p:nvPicPr>
          <p:cNvPr id="10" name="Online Media 9" title="The Limbic Brain And Its Role In Trauma">
            <a:hlinkClick r:id="" action="ppaction://media"/>
            <a:extLst>
              <a:ext uri="{FF2B5EF4-FFF2-40B4-BE49-F238E27FC236}">
                <a16:creationId xmlns:a16="http://schemas.microsoft.com/office/drawing/2014/main" id="{04076E79-706E-5CF1-8147-4ADC6CD28FDA}"/>
              </a:ext>
            </a:extLst>
          </p:cNvPr>
          <p:cNvPicPr>
            <a:picLocks noRot="1" noChangeAspect="1"/>
          </p:cNvPicPr>
          <p:nvPr>
            <a:videoFile r:link="rId1"/>
          </p:nvPr>
        </p:nvPicPr>
        <p:blipFill>
          <a:blip r:embed="rId5"/>
          <a:stretch>
            <a:fillRect/>
          </a:stretch>
        </p:blipFill>
        <p:spPr>
          <a:xfrm>
            <a:off x="1565660" y="869352"/>
            <a:ext cx="9060679" cy="5119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076DCC6F-3B26-4F79-7E79-2B63FCE5163D}"/>
              </a:ext>
            </a:extLst>
          </p:cNvPr>
          <p:cNvSpPr txBox="1"/>
          <p:nvPr/>
        </p:nvSpPr>
        <p:spPr>
          <a:xfrm>
            <a:off x="2819244" y="6220921"/>
            <a:ext cx="6103856" cy="369332"/>
          </a:xfrm>
          <a:prstGeom prst="rect">
            <a:avLst/>
          </a:prstGeom>
          <a:noFill/>
        </p:spPr>
        <p:txBody>
          <a:bodyPr wrap="square">
            <a:spAutoFit/>
          </a:bodyPr>
          <a:lstStyle/>
          <a:p>
            <a:pPr algn="ctr"/>
            <a:r>
              <a:rPr lang="en-US" dirty="0">
                <a:hlinkClick r:id="rId6"/>
              </a:rPr>
              <a:t>https://youtu.be/a-ddSEHRWVg?si=Pj7tCh3frU9zkOOu</a:t>
            </a:r>
            <a:endParaRPr lang="en-US" dirty="0"/>
          </a:p>
        </p:txBody>
      </p:sp>
    </p:spTree>
    <p:extLst>
      <p:ext uri="{BB962C8B-B14F-4D97-AF65-F5344CB8AC3E}">
        <p14:creationId xmlns:p14="http://schemas.microsoft.com/office/powerpoint/2010/main" val="37243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976</TotalTime>
  <Words>2824</Words>
  <Application>Microsoft Office PowerPoint</Application>
  <PresentationFormat>Widescreen</PresentationFormat>
  <Paragraphs>210</Paragraphs>
  <Slides>47</Slides>
  <Notes>6</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Neutra Text TF Alt</vt:lpstr>
      <vt:lpstr>Neutra Text TF Light</vt:lpstr>
      <vt:lpstr>Roboto</vt:lpstr>
      <vt:lpstr>Roboto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Peters, David S.</cp:lastModifiedBy>
  <cp:revision>4</cp:revision>
  <cp:lastPrinted>2024-08-02T21:46:56Z</cp:lastPrinted>
  <dcterms:created xsi:type="dcterms:W3CDTF">2016-08-25T16:48:33Z</dcterms:created>
  <dcterms:modified xsi:type="dcterms:W3CDTF">2024-08-26T23:43:16Z</dcterms:modified>
</cp:coreProperties>
</file>