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2"/>
  </p:sldMasterIdLst>
  <p:notesMasterIdLst>
    <p:notesMasterId r:id="rId38"/>
  </p:notesMasterIdLst>
  <p:handoutMasterIdLst>
    <p:handoutMasterId r:id="rId39"/>
  </p:handoutMasterIdLst>
  <p:sldIdLst>
    <p:sldId id="256" r:id="rId13"/>
    <p:sldId id="259" r:id="rId14"/>
    <p:sldId id="369" r:id="rId15"/>
    <p:sldId id="370" r:id="rId16"/>
    <p:sldId id="387" r:id="rId17"/>
    <p:sldId id="388" r:id="rId18"/>
    <p:sldId id="375" r:id="rId19"/>
    <p:sldId id="389" r:id="rId20"/>
    <p:sldId id="384" r:id="rId21"/>
    <p:sldId id="456" r:id="rId22"/>
    <p:sldId id="399" r:id="rId23"/>
    <p:sldId id="382" r:id="rId24"/>
    <p:sldId id="383" r:id="rId25"/>
    <p:sldId id="455" r:id="rId26"/>
    <p:sldId id="443" r:id="rId27"/>
    <p:sldId id="390" r:id="rId28"/>
    <p:sldId id="391" r:id="rId29"/>
    <p:sldId id="392" r:id="rId30"/>
    <p:sldId id="393" r:id="rId31"/>
    <p:sldId id="394" r:id="rId32"/>
    <p:sldId id="396" r:id="rId33"/>
    <p:sldId id="454" r:id="rId34"/>
    <p:sldId id="453" r:id="rId35"/>
    <p:sldId id="345"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ts" initials="a" lastIdx="8" clrIdx="0"/>
  <p:cmAuthor id="1" name="Jeanne Willard" initials="JW" lastIdx="6" clrIdx="1"/>
  <p:cmAuthor id="2" name="Pacquer, Amber" initials="PA"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9D534-C24F-4849-A131-DF74ED871697}" v="5" dt="2023-08-22T15:41:53.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4025" autoAdjust="0"/>
  </p:normalViewPr>
  <p:slideViewPr>
    <p:cSldViewPr>
      <p:cViewPr varScale="1">
        <p:scale>
          <a:sx n="93" d="100"/>
          <a:sy n="93" d="100"/>
        </p:scale>
        <p:origin x="14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ACEF1D-5027-492C-B211-3292109B39FE}" type="datetimeFigureOut">
              <a:rPr lang="en-US" smtClean="0"/>
              <a:t>8/22/2023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9181D3-5C88-4D78-B52D-76F4C1BB07FD}" type="slidenum">
              <a:rPr lang="en-US" smtClean="0"/>
              <a:t>‹#›</a:t>
            </a:fld>
            <a:endParaRPr lang="en-US" dirty="0"/>
          </a:p>
        </p:txBody>
      </p:sp>
    </p:spTree>
    <p:extLst>
      <p:ext uri="{BB962C8B-B14F-4D97-AF65-F5344CB8AC3E}">
        <p14:creationId xmlns:p14="http://schemas.microsoft.com/office/powerpoint/2010/main" val="278820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4EE84-F4CE-457A-A872-BD473B1627F8}" type="datetimeFigureOut">
              <a:rPr lang="en-US" smtClean="0"/>
              <a:t>8/22/2023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0BB92-15CD-408B-8656-6FF4297DA276}" type="slidenum">
              <a:rPr lang="en-US" smtClean="0"/>
              <a:t>‹#›</a:t>
            </a:fld>
            <a:endParaRPr lang="en-US" dirty="0"/>
          </a:p>
        </p:txBody>
      </p:sp>
    </p:spTree>
    <p:extLst>
      <p:ext uri="{BB962C8B-B14F-4D97-AF65-F5344CB8AC3E}">
        <p14:creationId xmlns:p14="http://schemas.microsoft.com/office/powerpoint/2010/main" val="300248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p.schooltube.com/video/aebdc8ded8634e20b73e/Success%20in%20the%20New%20Econom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a:t>
            </a:fld>
            <a:endParaRPr lang="en-US" dirty="0"/>
          </a:p>
        </p:txBody>
      </p:sp>
    </p:spTree>
    <p:extLst>
      <p:ext uri="{BB962C8B-B14F-4D97-AF65-F5344CB8AC3E}">
        <p14:creationId xmlns:p14="http://schemas.microsoft.com/office/powerpoint/2010/main" val="232296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2</a:t>
            </a:fld>
            <a:endParaRPr lang="en-US" dirty="0"/>
          </a:p>
        </p:txBody>
      </p:sp>
    </p:spTree>
    <p:extLst>
      <p:ext uri="{BB962C8B-B14F-4D97-AF65-F5344CB8AC3E}">
        <p14:creationId xmlns:p14="http://schemas.microsoft.com/office/powerpoint/2010/main" val="408654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https://app.schooltube.com/video/aebdc8ded8634e20b73e/Success%20in%20the%20New%20Economy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4</a:t>
            </a:fld>
            <a:endParaRPr lang="en-US" dirty="0"/>
          </a:p>
        </p:txBody>
      </p:sp>
    </p:spTree>
    <p:extLst>
      <p:ext uri="{BB962C8B-B14F-4D97-AF65-F5344CB8AC3E}">
        <p14:creationId xmlns:p14="http://schemas.microsoft.com/office/powerpoint/2010/main" val="388939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11</a:t>
            </a:fld>
            <a:endParaRPr lang="en-US" dirty="0"/>
          </a:p>
        </p:txBody>
      </p:sp>
    </p:spTree>
    <p:extLst>
      <p:ext uri="{BB962C8B-B14F-4D97-AF65-F5344CB8AC3E}">
        <p14:creationId xmlns:p14="http://schemas.microsoft.com/office/powerpoint/2010/main" val="35863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15</a:t>
            </a:fld>
            <a:endParaRPr lang="en-US" dirty="0"/>
          </a:p>
        </p:txBody>
      </p:sp>
    </p:spTree>
    <p:extLst>
      <p:ext uri="{BB962C8B-B14F-4D97-AF65-F5344CB8AC3E}">
        <p14:creationId xmlns:p14="http://schemas.microsoft.com/office/powerpoint/2010/main" val="403149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23</a:t>
            </a:fld>
            <a:endParaRPr lang="en-US" dirty="0"/>
          </a:p>
        </p:txBody>
      </p:sp>
    </p:spTree>
    <p:extLst>
      <p:ext uri="{BB962C8B-B14F-4D97-AF65-F5344CB8AC3E}">
        <p14:creationId xmlns:p14="http://schemas.microsoft.com/office/powerpoint/2010/main" val="137845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25</a:t>
            </a:fld>
            <a:endParaRPr lang="en-US" dirty="0"/>
          </a:p>
        </p:txBody>
      </p:sp>
    </p:spTree>
    <p:extLst>
      <p:ext uri="{BB962C8B-B14F-4D97-AF65-F5344CB8AC3E}">
        <p14:creationId xmlns:p14="http://schemas.microsoft.com/office/powerpoint/2010/main" val="408654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002F4C-ED4A-4CC6-BB9E-6EC465E209CD}"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MODULE 1 LESSON 6</a:t>
            </a:r>
            <a:endParaRPr lang="en-US" dirty="0"/>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0FC42-298C-466C-92CF-444A22E1F86F}"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MODULE 1 LESSON 6</a:t>
            </a:r>
            <a:endParaRPr lang="en-US" dirty="0"/>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F0EF2-C088-4906-9315-C4C1BAA07E3B}"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MODULE 1 LESSON 6</a:t>
            </a:r>
            <a:endParaRPr lang="en-US" dirty="0"/>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84FA1-3CDB-4BBB-833A-BE6BD4AC1E7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MODULE 1 LESSON 6</a:t>
            </a:r>
            <a:endParaRPr lang="en-US" dirty="0"/>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3E657-0E49-4D11-992B-929F090EC56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MODULE 1 LESSON 6</a:t>
            </a:r>
            <a:endParaRPr lang="en-US" dirty="0"/>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801A6C-55E2-4211-8672-370D676681B2}"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MODULE 1 LESSON 6</a:t>
            </a:r>
            <a:endParaRPr lang="en-US" dirty="0"/>
          </a:p>
        </p:txBody>
      </p:sp>
      <p:sp>
        <p:nvSpPr>
          <p:cNvPr id="7" name="Slide Number Placeholder 6"/>
          <p:cNvSpPr>
            <a:spLocks noGrp="1"/>
          </p:cNvSpPr>
          <p:nvPr>
            <p:ph type="sldNum" sz="quarter" idx="12"/>
          </p:nvPr>
        </p:nvSpPr>
        <p:spPr/>
        <p:txBody>
          <a:bodyPr/>
          <a:lstStyle/>
          <a:p>
            <a:fld id="{B7ABE344-D45C-4BE3-81BA-2839D784B05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48C741-B179-4743-ACD6-CE7AD7F4AC83}"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MODULE 1 LESSON 6</a:t>
            </a:r>
            <a:endParaRPr lang="en-US" dirty="0"/>
          </a:p>
        </p:txBody>
      </p:sp>
      <p:sp>
        <p:nvSpPr>
          <p:cNvPr id="9" name="Slide Number Placeholder 8"/>
          <p:cNvSpPr>
            <a:spLocks noGrp="1"/>
          </p:cNvSpPr>
          <p:nvPr>
            <p:ph type="sldNum" sz="quarter" idx="12"/>
          </p:nvPr>
        </p:nvSpPr>
        <p:spPr/>
        <p:txBody>
          <a:bodyPr/>
          <a:lstStyle/>
          <a:p>
            <a:fld id="{B7ABE344-D45C-4BE3-81BA-2839D784B052}"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CFF5F9-F904-4637-8E35-3639E1150956}"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MODULE 1 LESSON 6</a:t>
            </a:r>
            <a:endParaRPr lang="en-US" dirty="0"/>
          </a:p>
        </p:txBody>
      </p:sp>
      <p:sp>
        <p:nvSpPr>
          <p:cNvPr id="5" name="Slide Number Placeholder 4"/>
          <p:cNvSpPr>
            <a:spLocks noGrp="1"/>
          </p:cNvSpPr>
          <p:nvPr>
            <p:ph type="sldNum" sz="quarter" idx="12"/>
          </p:nvPr>
        </p:nvSpPr>
        <p:spPr/>
        <p:txBody>
          <a:bodyPr/>
          <a:lstStyle/>
          <a:p>
            <a:fld id="{B7ABE344-D45C-4BE3-81BA-2839D784B05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DC88E-7801-49E3-8199-07EFE7E6C921}"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MODULE 1 LESSON 6</a:t>
            </a:r>
            <a:endParaRPr lang="en-US" dirty="0"/>
          </a:p>
        </p:txBody>
      </p:sp>
      <p:sp>
        <p:nvSpPr>
          <p:cNvPr id="4" name="Slide Number Placeholder 3"/>
          <p:cNvSpPr>
            <a:spLocks noGrp="1"/>
          </p:cNvSpPr>
          <p:nvPr>
            <p:ph type="sldNum" sz="quarter" idx="12"/>
          </p:nvPr>
        </p:nvSpPr>
        <p:spPr/>
        <p:txBody>
          <a:bodyPr/>
          <a:lstStyle/>
          <a:p>
            <a:fld id="{B7ABE344-D45C-4BE3-81BA-2839D784B05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342E2-00BF-4896-B0C0-56EFB07B3D3A}"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MODULE 1 LESSON 6</a:t>
            </a:r>
            <a:endParaRPr lang="en-US" dirty="0"/>
          </a:p>
        </p:txBody>
      </p:sp>
      <p:sp>
        <p:nvSpPr>
          <p:cNvPr id="7" name="Slide Number Placeholder 6"/>
          <p:cNvSpPr>
            <a:spLocks noGrp="1"/>
          </p:cNvSpPr>
          <p:nvPr>
            <p:ph type="sldNum" sz="quarter" idx="12"/>
          </p:nvPr>
        </p:nvSpPr>
        <p:spPr/>
        <p:txBody>
          <a:bodyPr/>
          <a:lstStyle/>
          <a:p>
            <a:fld id="{B7ABE344-D45C-4BE3-81BA-2839D784B052}"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67CEF-8ED4-4156-85EC-F1AF85FD6DE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MODULE 1 LESSON 6</a:t>
            </a:r>
            <a:endParaRPr lang="en-US" dirty="0"/>
          </a:p>
        </p:txBody>
      </p:sp>
      <p:sp>
        <p:nvSpPr>
          <p:cNvPr id="7" name="Slide Number Placeholder 6"/>
          <p:cNvSpPr>
            <a:spLocks noGrp="1"/>
          </p:cNvSpPr>
          <p:nvPr>
            <p:ph type="sldNum" sz="quarter" idx="12"/>
          </p:nvPr>
        </p:nvSpPr>
        <p:spPr/>
        <p:txBody>
          <a:bodyPr/>
          <a:lstStyle/>
          <a:p>
            <a:fld id="{B7ABE344-D45C-4BE3-81BA-2839D784B05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5BEE573-F695-4CEA-9D97-B461522DDCA0}" type="datetime1">
              <a:rPr lang="en-US" smtClean="0"/>
              <a:t>8/22/2023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a:t>MODULE 1 LESSON 6</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ABE344-D45C-4BE3-81BA-2839D784B05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ever.com/oauth/ldap/login?target=NTY0ZGZkNzNmMjU3MWUwMTAwMDAwMGJm;OTk4ZDc5OWI2OGRkNWUxYjZhNTc%3D;aHR0cHM6Ly9jbGV2ZXJzc28ubmF2aWFuY2UuY29tL2F1dGhlbnRpY2F0ZQ%3D%3D;;Y29kZQ%3D%3D&amp;skip=1&amp;school_name=&amp;default_badg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tags" Target="../tags/tag4.xml"/><Relationship Id="rId1" Type="http://schemas.openxmlformats.org/officeDocument/2006/relationships/customXml" Target="../../customXml/item9.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notesSlide" Target="../notesSlides/notesSlide4.xml"/><Relationship Id="rId9" Type="http://schemas.openxmlformats.org/officeDocument/2006/relationships/image" Target="../media/image24.png"/><Relationship Id="rId1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customXml" Target="../../customXml/item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lever.com/oauth/ldap/login?target=NTY0ZGZkNzNmMjU3MWUwMTAwMDAwMGJm;OTk4ZDc5OWI2OGRkNWUxYjZhNTc%3D;aHR0cHM6Ly9jbGV2ZXJzc28ubmF2aWFuY2UuY29tL2F1dGhlbnRpY2F0ZQ%3D%3D;;Y29kZQ%3D%3D&amp;skip=1&amp;school_name=&amp;default_badg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4.xml"/><Relationship Id="rId7" Type="http://schemas.openxmlformats.org/officeDocument/2006/relationships/image" Target="../media/image48.png"/><Relationship Id="rId2" Type="http://schemas.openxmlformats.org/officeDocument/2006/relationships/tags" Target="../tags/tag6.xml"/><Relationship Id="rId1" Type="http://schemas.openxmlformats.org/officeDocument/2006/relationships/customXml" Target="../../customXml/item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customXml" Target="../../customXml/item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customXml" Target="../../customXml/item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customXml" Target="../../customXml/item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tags" Target="../tags/tag3.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customXml" Target="../../customXml/item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plu.edu/admission-first-year/apply/aap-info/" TargetMode="External"/><Relationship Id="rId2" Type="http://schemas.openxmlformats.org/officeDocument/2006/relationships/hyperlink" Target="https://councilofpresidents.org/_admissions/guaranteed-admissions-program-gap/"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stmarti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124199"/>
          </a:xfrm>
        </p:spPr>
        <p:txBody>
          <a:bodyPr/>
          <a:lstStyle/>
          <a:p>
            <a:br>
              <a:rPr lang="en-US" dirty="0">
                <a:effectLst>
                  <a:outerShdw blurRad="38100" dist="38100" dir="2700000" algn="tl">
                    <a:srgbClr val="000000">
                      <a:alpha val="43137"/>
                    </a:srgbClr>
                  </a:outerShdw>
                </a:effectLst>
                <a:latin typeface="Myriad Pro" pitchFamily="34" charset="0"/>
                <a:cs typeface="Miriam" panose="020B0502050101010101" pitchFamily="34" charset="-79"/>
              </a:rPr>
            </a:br>
            <a:r>
              <a:rPr lang="en-US" sz="4800" dirty="0">
                <a:effectLst>
                  <a:outerShdw blurRad="38100" dist="38100" dir="2700000" algn="tl">
                    <a:srgbClr val="000000">
                      <a:alpha val="43137"/>
                    </a:srgbClr>
                  </a:outerShdw>
                </a:effectLst>
                <a:latin typeface="Myriad Pro" pitchFamily="34" charset="0"/>
                <a:cs typeface="Miriam" panose="020B0502050101010101" pitchFamily="34" charset="-79"/>
              </a:rPr>
              <a:t>Exploring Post-Secondary Options</a:t>
            </a:r>
          </a:p>
        </p:txBody>
      </p:sp>
      <p:sp>
        <p:nvSpPr>
          <p:cNvPr id="4" name="Subtitle 2"/>
          <p:cNvSpPr txBox="1">
            <a:spLocks/>
          </p:cNvSpPr>
          <p:nvPr/>
        </p:nvSpPr>
        <p:spPr>
          <a:xfrm>
            <a:off x="685800" y="3657600"/>
            <a:ext cx="6400800" cy="516774"/>
          </a:xfrm>
          <a:prstGeom prst="rect">
            <a:avLst/>
          </a:prstGeom>
          <a:noFill/>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spcBef>
                <a:spcPts val="0"/>
              </a:spcBef>
            </a:pPr>
            <a:r>
              <a:rPr lang="en-US" sz="2200"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Naviance </a:t>
            </a:r>
            <a:r>
              <a:rPr lang="en-US" sz="2200" i="1"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Student</a:t>
            </a:r>
            <a:endParaRPr lang="en-US" sz="2200" i="1" dirty="0">
              <a:effectLst>
                <a:outerShdw blurRad="38100" dist="38100" dir="2700000" algn="tl">
                  <a:srgbClr val="000000">
                    <a:alpha val="43137"/>
                  </a:srgbClr>
                </a:outerShdw>
              </a:effectLst>
              <a:latin typeface="Myriad Pro" pitchFamily="34" charset="0"/>
              <a:cs typeface="Miriam" panose="020B0502050101010101" pitchFamily="34" charset="-79"/>
            </a:endParaRPr>
          </a:p>
          <a:p>
            <a:pPr>
              <a:spcBef>
                <a:spcPts val="0"/>
              </a:spcBef>
            </a:pPr>
            <a:endParaRPr lang="en-US" sz="2200" dirty="0">
              <a:effectLst>
                <a:outerShdw blurRad="38100" dist="38100" dir="2700000" algn="tl">
                  <a:srgbClr val="000000">
                    <a:alpha val="43137"/>
                  </a:srgbClr>
                </a:outerShdw>
              </a:effectLst>
              <a:latin typeface="Myriad Pro" pitchFamily="34" charset="0"/>
              <a:cs typeface="Miriam" panose="020B0502050101010101" pitchFamily="34" charset="-79"/>
            </a:endParaRPr>
          </a:p>
          <a:p>
            <a:pPr>
              <a:spcBef>
                <a:spcPts val="0"/>
              </a:spcBef>
            </a:pPr>
            <a:endParaRPr lang="en-US" sz="2200" dirty="0">
              <a:effectLst>
                <a:outerShdw blurRad="38100" dist="38100" dir="2700000" algn="tl">
                  <a:srgbClr val="000000">
                    <a:alpha val="43137"/>
                  </a:srgbClr>
                </a:outerShdw>
              </a:effectLst>
              <a:latin typeface="Myriad Pro" pitchFamily="34" charset="0"/>
              <a:cs typeface="Miriam" panose="020B0502050101010101" pitchFamily="34" charset="-79"/>
            </a:endParaRPr>
          </a:p>
          <a:p>
            <a:pPr>
              <a:spcBef>
                <a:spcPts val="0"/>
              </a:spcBef>
            </a:pPr>
            <a:endParaRPr lang="en-US" sz="2200" dirty="0">
              <a:effectLst>
                <a:outerShdw blurRad="38100" dist="38100" dir="2700000" algn="tl">
                  <a:srgbClr val="000000">
                    <a:alpha val="43137"/>
                  </a:srgbClr>
                </a:outerShdw>
              </a:effectLst>
              <a:latin typeface="Myriad Pro" pitchFamily="34" charset="0"/>
              <a:cs typeface="Miriam" panose="020B0502050101010101" pitchFamily="34" charset="-79"/>
            </a:endParaRPr>
          </a:p>
          <a:p>
            <a:endParaRPr lang="en-US" sz="2200" dirty="0">
              <a:latin typeface="Myriad Pro" pitchFamily="34" charset="0"/>
            </a:endParaRPr>
          </a:p>
          <a:p>
            <a:endParaRPr lang="en-US" sz="2200" dirty="0">
              <a:latin typeface="Myriad Pro" pitchFamily="34" charset="0"/>
            </a:endParaRPr>
          </a:p>
          <a:p>
            <a:endParaRPr lang="en-US" sz="2200" dirty="0">
              <a:latin typeface="Myriad Pro" pitchFamily="34" charset="0"/>
            </a:endParaRPr>
          </a:p>
          <a:p>
            <a:endParaRPr lang="en-US" sz="2200" dirty="0">
              <a:latin typeface="Myriad Pro" pitchFamily="34" charset="0"/>
            </a:endParaRPr>
          </a:p>
          <a:p>
            <a:endParaRPr lang="en-US" dirty="0">
              <a:latin typeface="Myriad Pro" pitchFamily="34" charset="0"/>
            </a:endParaRPr>
          </a:p>
        </p:txBody>
      </p:sp>
    </p:spTree>
    <p:extLst>
      <p:ext uri="{BB962C8B-B14F-4D97-AF65-F5344CB8AC3E}">
        <p14:creationId xmlns:p14="http://schemas.microsoft.com/office/powerpoint/2010/main" val="99299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rPr>
              <a:t>Guaranteed Admissions Program (GAP)</a:t>
            </a:r>
          </a:p>
        </p:txBody>
      </p:sp>
      <p:sp>
        <p:nvSpPr>
          <p:cNvPr id="3" name="Content Placeholder 2"/>
          <p:cNvSpPr>
            <a:spLocks noGrp="1"/>
          </p:cNvSpPr>
          <p:nvPr>
            <p:ph idx="1"/>
          </p:nvPr>
        </p:nvSpPr>
        <p:spPr>
          <a:xfrm>
            <a:off x="457200" y="1600200"/>
            <a:ext cx="8382000" cy="4724400"/>
          </a:xfrm>
        </p:spPr>
        <p:txBody>
          <a:bodyPr>
            <a:normAutofit lnSpcReduction="10000"/>
          </a:bodyPr>
          <a:lstStyle/>
          <a:p>
            <a:pPr marL="0" indent="0" algn="l">
              <a:buNone/>
            </a:pPr>
            <a:r>
              <a:rPr lang="en-US" sz="1900" b="1" i="0" dirty="0">
                <a:solidFill>
                  <a:srgbClr val="231F20"/>
                </a:solidFill>
                <a:effectLst/>
                <a:latin typeface="Myriad Pro" panose="020B0503030403020204" pitchFamily="34" charset="0"/>
              </a:rPr>
              <a:t>To qualify for the Guaranteed Admissions Program, a student must have</a:t>
            </a:r>
            <a:r>
              <a:rPr lang="en-US" sz="1900" b="0" i="0" dirty="0">
                <a:solidFill>
                  <a:srgbClr val="231F20"/>
                </a:solidFill>
                <a:effectLst/>
                <a:latin typeface="Myriad Pro" panose="020B0503030403020204" pitchFamily="34" charset="0"/>
              </a:rPr>
              <a:t>:</a:t>
            </a:r>
          </a:p>
          <a:p>
            <a:pPr algn="l"/>
            <a:endParaRPr lang="en-US" sz="1900" b="0" i="0" dirty="0">
              <a:solidFill>
                <a:srgbClr val="231F20"/>
              </a:solidFill>
              <a:effectLst/>
              <a:latin typeface="Myriad Pro" panose="020B0503030403020204" pitchFamily="34" charset="0"/>
            </a:endParaRPr>
          </a:p>
          <a:p>
            <a:r>
              <a:rPr lang="en-US" sz="1900" b="0" i="0" dirty="0">
                <a:solidFill>
                  <a:srgbClr val="231F20"/>
                </a:solidFill>
                <a:effectLst>
                  <a:outerShdw blurRad="38100" dist="38100" dir="2700000" algn="tl">
                    <a:srgbClr val="000000">
                      <a:alpha val="43137"/>
                    </a:srgbClr>
                  </a:outerShdw>
                </a:effectLst>
                <a:latin typeface="Myriad Pro" panose="020B0503030403020204" pitchFamily="34" charset="0"/>
              </a:rPr>
              <a:t>A minimum cumulative GPA of 3.0 (GPA of 3.3 for Pacific Lutheran University)</a:t>
            </a:r>
          </a:p>
          <a:p>
            <a:endParaRPr lang="en-US" sz="1900" b="0" i="0" dirty="0">
              <a:solidFill>
                <a:srgbClr val="231F20"/>
              </a:solidFill>
              <a:effectLst>
                <a:outerShdw blurRad="38100" dist="38100" dir="2700000" algn="tl">
                  <a:srgbClr val="000000">
                    <a:alpha val="43137"/>
                  </a:srgbClr>
                </a:outerShdw>
              </a:effectLst>
              <a:latin typeface="Myriad Pro" panose="020B0503030403020204" pitchFamily="34" charset="0"/>
            </a:endParaRPr>
          </a:p>
          <a:p>
            <a:r>
              <a:rPr lang="en-US" sz="1900" b="0" i="0" dirty="0">
                <a:solidFill>
                  <a:srgbClr val="231F20"/>
                </a:solidFill>
                <a:effectLst>
                  <a:outerShdw blurRad="38100" dist="38100" dir="2700000" algn="tl">
                    <a:srgbClr val="000000">
                      <a:alpha val="43137"/>
                    </a:srgbClr>
                  </a:outerShdw>
                </a:effectLst>
                <a:latin typeface="Myriad Pro" panose="020B0503030403020204" pitchFamily="34" charset="0"/>
              </a:rPr>
              <a:t>Completed necessary College Academic Distribution Requirements (CADR) courses in high school (typically mirrors high school grad requirements)</a:t>
            </a:r>
          </a:p>
          <a:p>
            <a:endParaRPr lang="en-US" sz="1900" b="0" i="0" dirty="0">
              <a:solidFill>
                <a:srgbClr val="231F20"/>
              </a:solidFill>
              <a:effectLst>
                <a:outerShdw blurRad="38100" dist="38100" dir="2700000" algn="tl">
                  <a:srgbClr val="000000">
                    <a:alpha val="43137"/>
                  </a:srgbClr>
                </a:outerShdw>
              </a:effectLst>
              <a:latin typeface="Myriad Pro" panose="020B0503030403020204" pitchFamily="34" charset="0"/>
            </a:endParaRPr>
          </a:p>
          <a:p>
            <a:r>
              <a:rPr lang="en-US" sz="1900" b="0" i="0" dirty="0">
                <a:solidFill>
                  <a:srgbClr val="231F20"/>
                </a:solidFill>
                <a:effectLst>
                  <a:outerShdw blurRad="38100" dist="38100" dir="2700000" algn="tl">
                    <a:srgbClr val="000000">
                      <a:alpha val="43137"/>
                    </a:srgbClr>
                  </a:outerShdw>
                </a:effectLst>
                <a:latin typeface="Myriad Pro" panose="020B0503030403020204" pitchFamily="34" charset="0"/>
              </a:rPr>
              <a:t>Completed the Family Educational Rights and Privacy Act (FERPA) Form (which is included in the student handbook, the enrollment form, or annual student information update) and provided permission to share high school student information with colleges.</a:t>
            </a:r>
          </a:p>
          <a:p>
            <a:pPr marL="0" indent="0" algn="l">
              <a:buNone/>
            </a:pPr>
            <a:endParaRPr lang="en-US" sz="1900" b="1" i="0" dirty="0">
              <a:solidFill>
                <a:srgbClr val="231F20"/>
              </a:solidFill>
              <a:effectLst/>
              <a:latin typeface="Myriad Pro" panose="020B0503030403020204" pitchFamily="34" charset="0"/>
            </a:endParaRPr>
          </a:p>
          <a:p>
            <a:pPr marL="0" indent="0" algn="l">
              <a:buNone/>
            </a:pPr>
            <a:r>
              <a:rPr lang="en-US" sz="1900" b="1" i="0" dirty="0">
                <a:solidFill>
                  <a:srgbClr val="231F20"/>
                </a:solidFill>
                <a:effectLst/>
                <a:latin typeface="Myriad Pro" panose="020B0503030403020204" pitchFamily="34" charset="0"/>
              </a:rPr>
              <a:t>If all of these are true or the student is on track to meet these criteria by high school graduation, GAP guarantees the student will be admitted to all participating institutions.</a:t>
            </a:r>
            <a:endParaRPr lang="en-US" sz="1900" b="0" i="0" dirty="0">
              <a:solidFill>
                <a:srgbClr val="231F20"/>
              </a:solidFill>
              <a:effectLst/>
              <a:latin typeface="Myriad Pro" panose="020B0503030403020204" pitchFamily="34" charset="0"/>
            </a:endParaRPr>
          </a:p>
          <a:p>
            <a:endParaRPr lang="en-US" dirty="0"/>
          </a:p>
        </p:txBody>
      </p:sp>
      <p:sp>
        <p:nvSpPr>
          <p:cNvPr id="5" name="Slide Number Placeholder 4"/>
          <p:cNvSpPr>
            <a:spLocks noGrp="1"/>
          </p:cNvSpPr>
          <p:nvPr>
            <p:ph type="sldNum" sz="quarter" idx="12"/>
          </p:nvPr>
        </p:nvSpPr>
        <p:spPr>
          <a:xfrm>
            <a:off x="8229600" y="18288"/>
            <a:ext cx="457200" cy="323349"/>
          </a:xfrm>
        </p:spPr>
        <p:txBody>
          <a:bodyPr/>
          <a:lstStyle/>
          <a:p>
            <a:fld id="{0799A450-EE37-4240-927C-F2C8308401B6}" type="slidenum">
              <a:rPr lang="en-US" smtClean="0">
                <a:effectLst>
                  <a:outerShdw blurRad="38100" dist="38100" dir="2700000" algn="tl">
                    <a:srgbClr val="000000">
                      <a:alpha val="43137"/>
                    </a:srgbClr>
                  </a:outerShdw>
                </a:effectLst>
                <a:latin typeface="Myriad Pro" pitchFamily="34" charset="0"/>
              </a:rPr>
              <a:t>10</a:t>
            </a:fld>
            <a:endParaRPr lang="en-US" dirty="0">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387232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9771887"/>
              </p:ext>
            </p:extLst>
          </p:nvPr>
        </p:nvGraphicFramePr>
        <p:xfrm>
          <a:off x="541020" y="1739503"/>
          <a:ext cx="8061960" cy="4280297"/>
        </p:xfrm>
        <a:graphic>
          <a:graphicData uri="http://schemas.openxmlformats.org/drawingml/2006/table">
            <a:tbl>
              <a:tblPr firstRow="1" bandRow="1">
                <a:tableStyleId>{5940675A-B579-460E-94D1-54222C63F5DA}</a:tableStyleId>
              </a:tblPr>
              <a:tblGrid>
                <a:gridCol w="4030980">
                  <a:extLst>
                    <a:ext uri="{9D8B030D-6E8A-4147-A177-3AD203B41FA5}">
                      <a16:colId xmlns:a16="http://schemas.microsoft.com/office/drawing/2014/main" val="20000"/>
                    </a:ext>
                  </a:extLst>
                </a:gridCol>
                <a:gridCol w="4030980">
                  <a:extLst>
                    <a:ext uri="{9D8B030D-6E8A-4147-A177-3AD203B41FA5}">
                      <a16:colId xmlns:a16="http://schemas.microsoft.com/office/drawing/2014/main" val="20001"/>
                    </a:ext>
                  </a:extLst>
                </a:gridCol>
              </a:tblGrid>
              <a:tr h="395392">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Community Colleges</a:t>
                      </a:r>
                    </a:p>
                  </a:txBody>
                  <a:tcPr marL="68580" marR="68580" marT="34290" marB="34290">
                    <a:solidFill>
                      <a:schemeClr val="accent1"/>
                    </a:solidFill>
                  </a:tcPr>
                </a:tc>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Technical Colleges</a:t>
                      </a:r>
                    </a:p>
                  </a:txBody>
                  <a:tcPr marL="68580" marR="68580" marT="34290" marB="34290">
                    <a:solidFill>
                      <a:schemeClr val="accent1"/>
                    </a:solidFill>
                  </a:tcPr>
                </a:tc>
                <a:extLst>
                  <a:ext uri="{0D108BD9-81ED-4DB2-BD59-A6C34878D82A}">
                    <a16:rowId xmlns:a16="http://schemas.microsoft.com/office/drawing/2014/main" val="10000"/>
                  </a:ext>
                </a:extLst>
              </a:tr>
              <a:tr h="3884905">
                <a:tc>
                  <a:txBody>
                    <a:bodyPr/>
                    <a:lstStyle/>
                    <a:p>
                      <a:pPr marL="171450" lvl="0" indent="-171450">
                        <a:buFont typeface="Arial" panose="020B0604020202020204" pitchFamily="34" charset="0"/>
                        <a:buChar cha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Two-year colleges </a:t>
                      </a:r>
                    </a:p>
                    <a:p>
                      <a:pPr marL="171450" lvl="0" indent="-171450">
                        <a:buFont typeface="Arial" panose="020B0604020202020204" pitchFamily="34" charset="0"/>
                        <a:buChar cha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Open</a:t>
                      </a: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access, affordable, no SAT/ACT requirement</a:t>
                      </a:r>
                      <a:endParaRPr lang="en-US" sz="1100" b="1" u="sng"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171450" lvl="0" indent="-171450">
                        <a:buFont typeface="Arial" panose="020B0604020202020204" pitchFamily="34" charset="0"/>
                        <a:buChar cha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Earn an associate degree and/or transfer to four-year college</a:t>
                      </a:r>
                    </a:p>
                    <a:p>
                      <a:pPr marL="171450" lvl="0" indent="-171450">
                        <a:buFont typeface="Arial" panose="020B0604020202020204" pitchFamily="34" charset="0"/>
                        <a:buChar cha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Some offer bachelor degree programs</a:t>
                      </a:r>
                    </a:p>
                    <a:p>
                      <a:pPr marL="171450" lvl="0" indent="-171450">
                        <a:buFont typeface="Arial" panose="020B0604020202020204" pitchFamily="34" charset="0"/>
                        <a:buChar cha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Often programs partner with industry to prepare for workforce</a:t>
                      </a:r>
                      <a:endPar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0" lvl="0" indent="0">
                        <a:buFont typeface="Arial" panose="020B0604020202020204" pitchFamily="34" charset="0"/>
                        <a:buNone/>
                      </a:pPr>
                      <a:endParaRPr lang="en-US" sz="800" b="1" u="sng"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Two-year</a:t>
                      </a: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colleges</a:t>
                      </a:r>
                    </a:p>
                    <a:p>
                      <a:pPr marL="171450" lvl="0" indent="-171450">
                        <a:buFont typeface="Arial" panose="020B0604020202020204" pitchFamily="34" charset="0"/>
                        <a:buChar cha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Open</a:t>
                      </a: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access, affordable, no SAT/ACT requirement</a:t>
                      </a:r>
                      <a:endParaRPr lang="en-US" sz="1100" b="1" u="sng"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171450" lvl="0" indent="-171450">
                        <a:buFont typeface="Arial" panose="020B0604020202020204" pitchFamily="34" charset="0"/>
                        <a:buChar cha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Earn an associate degree, certificate of completion or transfer to four-year college</a:t>
                      </a:r>
                    </a:p>
                    <a:p>
                      <a:pPr marL="171450" lvl="0" indent="-171450">
                        <a:buFont typeface="Arial" panose="020B0604020202020204" pitchFamily="34" charset="0"/>
                        <a:buChar cha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Commonly offer programs focused on career pathways </a:t>
                      </a:r>
                    </a:p>
                    <a:p>
                      <a:pPr marL="171450" lvl="0" indent="-171450">
                        <a:buFont typeface="Arial" panose="020B0604020202020204" pitchFamily="34" charset="0"/>
                        <a:buChar cha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Partner with industry to prepare for workforce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1" u="sng"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endParaRPr lang="en-US" sz="800" b="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endParaRPr lang="en-US" sz="800" b="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endParaRPr lang="en-US" sz="800" b="1"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extLst>
                  <a:ext uri="{0D108BD9-81ED-4DB2-BD59-A6C34878D82A}">
                    <a16:rowId xmlns:a16="http://schemas.microsoft.com/office/drawing/2014/main" val="10001"/>
                  </a:ext>
                </a:extLst>
              </a:tr>
            </a:tbl>
          </a:graphicData>
        </a:graphic>
      </p:graphicFrame>
      <p:sp>
        <p:nvSpPr>
          <p:cNvPr id="5" name="AutoShape 4" descr="Image result for lake washington technical college"/>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itchFamily="34" charset="0"/>
              </a:rPr>
              <a:t>Community &amp; Technical College Options</a:t>
            </a:r>
            <a:endParaRPr lang="en-US" dirty="0"/>
          </a:p>
        </p:txBody>
      </p:sp>
      <p:pic>
        <p:nvPicPr>
          <p:cNvPr id="1026" name="Picture 2" descr="Image result for Everett community colleg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2593" y="3482195"/>
            <a:ext cx="1695949" cy="428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dmonds  community colleg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19" y="3244877"/>
            <a:ext cx="2228917" cy="880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scadia colleg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7164" y="4143635"/>
            <a:ext cx="987425" cy="656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Image result for skagit valley colleg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954" y="4026940"/>
            <a:ext cx="1332706" cy="8898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bellevue  colleg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9700" y="4829199"/>
            <a:ext cx="833550" cy="833550"/>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14" descr="Image result for lake washington technical col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6" descr="Image result for lake washington technical colle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5351" y="3482195"/>
            <a:ext cx="2000249" cy="5574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everett community college AMTE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7440" y="3502736"/>
            <a:ext cx="1733699" cy="6241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bates technical college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8630" y="4236237"/>
            <a:ext cx="1332706" cy="7498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Image result for bellingham technical college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12130" y="4408449"/>
            <a:ext cx="648495" cy="106538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renton technical colleg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77000" y="5078810"/>
            <a:ext cx="1901825" cy="55220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8378824" y="18288"/>
            <a:ext cx="307975" cy="323349"/>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11</a:t>
            </a:fld>
            <a:endParaRPr lang="en-US" dirty="0">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305405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itchFamily="34" charset="0"/>
              </a:rPr>
              <a:t>Training &amp; Certificate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7566151"/>
              </p:ext>
            </p:extLst>
          </p:nvPr>
        </p:nvGraphicFramePr>
        <p:xfrm>
          <a:off x="457200" y="1381985"/>
          <a:ext cx="8229600" cy="529313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752787594"/>
                    </a:ext>
                  </a:extLst>
                </a:gridCol>
                <a:gridCol w="2057400">
                  <a:extLst>
                    <a:ext uri="{9D8B030D-6E8A-4147-A177-3AD203B41FA5}">
                      <a16:colId xmlns:a16="http://schemas.microsoft.com/office/drawing/2014/main" val="890202452"/>
                    </a:ext>
                  </a:extLst>
                </a:gridCol>
                <a:gridCol w="2057400">
                  <a:extLst>
                    <a:ext uri="{9D8B030D-6E8A-4147-A177-3AD203B41FA5}">
                      <a16:colId xmlns:a16="http://schemas.microsoft.com/office/drawing/2014/main" val="439168626"/>
                    </a:ext>
                  </a:extLst>
                </a:gridCol>
                <a:gridCol w="2057400">
                  <a:extLst>
                    <a:ext uri="{9D8B030D-6E8A-4147-A177-3AD203B41FA5}">
                      <a16:colId xmlns:a16="http://schemas.microsoft.com/office/drawing/2014/main" val="1574606254"/>
                    </a:ext>
                  </a:extLst>
                </a:gridCol>
              </a:tblGrid>
              <a:tr h="446816">
                <a:tc>
                  <a:txBody>
                    <a:bodyPr/>
                    <a:lstStyle/>
                    <a:p>
                      <a:pPr algn="ctr"/>
                      <a:r>
                        <a:rPr lang="en-US" dirty="0">
                          <a:solidFill>
                            <a:schemeClr val="bg1"/>
                          </a:solidFill>
                          <a:effectLst>
                            <a:outerShdw blurRad="38100" dist="38100" dir="2700000" algn="tl">
                              <a:srgbClr val="000000">
                                <a:alpha val="43137"/>
                              </a:srgbClr>
                            </a:outerShdw>
                          </a:effectLst>
                          <a:latin typeface="Myriad Pro" panose="020B0503030403020204" pitchFamily="34" charset="0"/>
                        </a:rPr>
                        <a:t>Internships</a:t>
                      </a:r>
                    </a:p>
                  </a:txBody>
                  <a:tcPr/>
                </a:tc>
                <a:tc>
                  <a:txBody>
                    <a:bodyPr/>
                    <a:lstStyle/>
                    <a:p>
                      <a:pPr algn="ctr"/>
                      <a:r>
                        <a:rPr lang="en-US" dirty="0">
                          <a:solidFill>
                            <a:schemeClr val="bg1"/>
                          </a:solidFill>
                          <a:effectLst>
                            <a:outerShdw blurRad="38100" dist="38100" dir="2700000" algn="tl">
                              <a:srgbClr val="000000">
                                <a:alpha val="43137"/>
                              </a:srgbClr>
                            </a:outerShdw>
                          </a:effectLst>
                          <a:latin typeface="Myriad Pro" panose="020B0503030403020204" pitchFamily="34" charset="0"/>
                        </a:rPr>
                        <a:t>Apprenticeships</a:t>
                      </a:r>
                    </a:p>
                  </a:txBody>
                  <a:tcPr/>
                </a:tc>
                <a:tc>
                  <a:txBody>
                    <a:bodyPr/>
                    <a:lstStyle/>
                    <a:p>
                      <a:pPr algn="ctr"/>
                      <a:r>
                        <a:rPr lang="en-US" dirty="0">
                          <a:solidFill>
                            <a:schemeClr val="bg1"/>
                          </a:solidFill>
                          <a:effectLst>
                            <a:outerShdw blurRad="38100" dist="38100" dir="2700000" algn="tl">
                              <a:srgbClr val="000000">
                                <a:alpha val="43137"/>
                              </a:srgbClr>
                            </a:outerShdw>
                          </a:effectLst>
                          <a:latin typeface="Myriad Pro" panose="020B0503030403020204" pitchFamily="34" charset="0"/>
                        </a:rPr>
                        <a:t>Military</a:t>
                      </a:r>
                    </a:p>
                  </a:txBody>
                  <a:tcPr/>
                </a:tc>
                <a:tc>
                  <a:txBody>
                    <a:bodyPr/>
                    <a:lstStyle/>
                    <a:p>
                      <a:pPr algn="ctr"/>
                      <a:r>
                        <a:rPr lang="en-US" dirty="0">
                          <a:solidFill>
                            <a:schemeClr val="bg1"/>
                          </a:solidFill>
                          <a:effectLst>
                            <a:outerShdw blurRad="38100" dist="38100" dir="2700000" algn="tl">
                              <a:srgbClr val="000000">
                                <a:alpha val="43137"/>
                              </a:srgbClr>
                            </a:outerShdw>
                          </a:effectLst>
                          <a:latin typeface="Myriad Pro" panose="020B0503030403020204" pitchFamily="34" charset="0"/>
                        </a:rPr>
                        <a:t>Employment</a:t>
                      </a:r>
                    </a:p>
                  </a:txBody>
                  <a:tcPr/>
                </a:tc>
                <a:extLst>
                  <a:ext uri="{0D108BD9-81ED-4DB2-BD59-A6C34878D82A}">
                    <a16:rowId xmlns:a16="http://schemas.microsoft.com/office/drawing/2014/main" val="2715777414"/>
                  </a:ext>
                </a:extLst>
              </a:tr>
              <a:tr h="4353784">
                <a:tc>
                  <a:txBody>
                    <a:bodyPr/>
                    <a:lstStyle/>
                    <a:p>
                      <a:pPr marL="171450" lvl="0" indent="-171450">
                        <a:buFont typeface="Arial" panose="020B0604020202020204" pitchFamily="34" charset="0"/>
                        <a:buChar cha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An intern is a</a:t>
                      </a:r>
                      <a:r>
                        <a:rPr lang="en-US" sz="18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student</a:t>
                      </a: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 undergoing supervised practical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Real-life applications of the skills students</a:t>
                      </a:r>
                      <a:r>
                        <a:rPr lang="en-US" sz="18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a:t>
                      </a: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learn in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An internship is a way to “try on a job” before deciding on a career.</a:t>
                      </a:r>
                    </a:p>
                    <a:p>
                      <a:endParaRPr lang="en-US" sz="2400" dirty="0">
                        <a:solidFill>
                          <a:schemeClr val="tx1"/>
                        </a:solidFill>
                        <a:effectLst>
                          <a:outerShdw blurRad="38100" dist="38100" dir="2700000" algn="tl">
                            <a:srgbClr val="000000">
                              <a:alpha val="43137"/>
                            </a:srgbClr>
                          </a:outerShdw>
                        </a:effectLst>
                        <a:latin typeface="Myriad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ffectLst>
                          <a:outerShdw blurRad="38100" dist="38100" dir="2700000" algn="tl">
                            <a:srgbClr val="000000">
                              <a:alpha val="43137"/>
                            </a:srgbClr>
                          </a:outerShdw>
                        </a:effectLst>
                        <a:latin typeface="Myriad Pro" panose="020B0503030403020204" pitchFamily="34" charset="0"/>
                      </a:endParaRPr>
                    </a:p>
                  </a:txBody>
                  <a:tcPr/>
                </a:tc>
                <a:tc>
                  <a:txBody>
                    <a:bodyPr/>
                    <a:lstStyle/>
                    <a:p>
                      <a:pPr marL="171450" lvl="0" indent="-171450">
                        <a:buFont typeface="Arial" panose="020B0604020202020204" pitchFamily="34" charset="0"/>
                        <a:buChar cha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Training program where you earn wages while learning a skilled profession in a specific field.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Supervised by a trade professional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Includes classroom studies and on-the-job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Earn a salary while you learn about your trade</a:t>
                      </a:r>
                    </a:p>
                    <a:p>
                      <a:endParaRPr lang="en-US" sz="2400" dirty="0">
                        <a:solidFill>
                          <a:schemeClr val="tx1"/>
                        </a:solidFill>
                        <a:effectLst>
                          <a:outerShdw blurRad="38100" dist="38100" dir="2700000" algn="tl">
                            <a:srgbClr val="000000">
                              <a:alpha val="43137"/>
                            </a:srgbClr>
                          </a:outerShdw>
                        </a:effectLst>
                        <a:latin typeface="Myriad Pro" panose="020B0503030403020204" pitchFamily="34" charset="0"/>
                      </a:endParaRPr>
                    </a:p>
                  </a:txBody>
                  <a:tcPr/>
                </a:tc>
                <a:tc>
                  <a:txBody>
                    <a:bodyPr/>
                    <a:lstStyle/>
                    <a:p>
                      <a:pPr marL="171450" indent="-171450">
                        <a:buFont typeface="Arial" panose="020B0604020202020204" pitchFamily="34" charset="0"/>
                        <a:buChar cha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Educational opportunities </a:t>
                      </a:r>
                    </a:p>
                    <a:p>
                      <a:pPr marL="285750" lvl="1" indent="-119063">
                        <a:buFont typeface="Arial" panose="020B0604020202020204" pitchFamily="34" charset="0"/>
                        <a:buChar cha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Up to 90% tuition assistance for college courses </a:t>
                      </a:r>
                    </a:p>
                    <a:p>
                      <a:pPr marL="285750" lvl="1" indent="-119063">
                        <a:buFont typeface="Arial" panose="020B0604020202020204" pitchFamily="34" charset="0"/>
                        <a:buChar cha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Technical training in over 200 skill areas</a:t>
                      </a:r>
                    </a:p>
                    <a:p>
                      <a:pPr marL="285750" lvl="1" indent="-119063">
                        <a:buFont typeface="Arial" panose="020B0604020202020204" pitchFamily="34" charset="0"/>
                        <a:buChar cha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G.I. Bill-Tuition for any school</a:t>
                      </a:r>
                    </a:p>
                    <a:p>
                      <a:endParaRPr lang="en-US" sz="2400" dirty="0">
                        <a:solidFill>
                          <a:schemeClr val="tx1"/>
                        </a:solidFill>
                        <a:effectLst>
                          <a:outerShdw blurRad="38100" dist="38100" dir="2700000" algn="tl">
                            <a:srgbClr val="000000">
                              <a:alpha val="43137"/>
                            </a:srgbClr>
                          </a:outerShdw>
                        </a:effectLst>
                        <a:latin typeface="Myriad Pro" panose="020B0503030403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Entering the workforce after graduation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outerShdw blurRad="38100" dist="38100" dir="2700000" algn="tl">
                              <a:srgbClr val="000000">
                                <a:alpha val="43137"/>
                              </a:srgbClr>
                            </a:outerShdw>
                          </a:effectLst>
                          <a:latin typeface="Myriad Pro" pitchFamily="34" charset="0"/>
                          <a:ea typeface="+mn-ea"/>
                          <a:cs typeface="+mn-cs"/>
                        </a:rPr>
                        <a:t>Paid positions either full time</a:t>
                      </a:r>
                      <a:r>
                        <a:rPr lang="en-US" sz="18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or part time.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solidFill>
                          <a:schemeClr val="tx1"/>
                        </a:solidFill>
                        <a:effectLst>
                          <a:outerShdw blurRad="38100" dist="38100" dir="2700000" algn="tl">
                            <a:srgbClr val="000000">
                              <a:alpha val="43137"/>
                            </a:srgbClr>
                          </a:outerShdw>
                        </a:effectLst>
                        <a:latin typeface="Myriad Pro" panose="020B0503030403020204" pitchFamily="34" charset="0"/>
                      </a:endParaRPr>
                    </a:p>
                  </a:txBody>
                  <a:tcPr/>
                </a:tc>
                <a:extLst>
                  <a:ext uri="{0D108BD9-81ED-4DB2-BD59-A6C34878D82A}">
                    <a16:rowId xmlns:a16="http://schemas.microsoft.com/office/drawing/2014/main" val="1074757717"/>
                  </a:ext>
                </a:extLst>
              </a:tr>
            </a:tbl>
          </a:graphicData>
        </a:graphic>
      </p:graphicFrame>
      <p:sp>
        <p:nvSpPr>
          <p:cNvPr id="5" name="Slide Number Placeholder 4"/>
          <p:cNvSpPr>
            <a:spLocks noGrp="1"/>
          </p:cNvSpPr>
          <p:nvPr>
            <p:ph type="sldNum" sz="quarter" idx="12"/>
          </p:nvPr>
        </p:nvSpPr>
        <p:spPr>
          <a:xfrm>
            <a:off x="8305800" y="18288"/>
            <a:ext cx="381000" cy="323349"/>
          </a:xfrm>
        </p:spPr>
        <p:txBody>
          <a:bodyPr/>
          <a:lstStyle/>
          <a:p>
            <a:fld id="{0799A450-EE37-4240-927C-F2C8308401B6}" type="slidenum">
              <a:rPr lang="en-US" smtClean="0">
                <a:effectLst>
                  <a:outerShdw blurRad="38100" dist="38100" dir="2700000" algn="tl">
                    <a:srgbClr val="000000">
                      <a:alpha val="43137"/>
                    </a:srgbClr>
                  </a:outerShdw>
                </a:effectLst>
                <a:latin typeface="Myriad Pro" pitchFamily="34" charset="0"/>
              </a:rPr>
              <a:t>12</a:t>
            </a:fld>
            <a:endParaRPr lang="en-US" dirty="0">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407498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Myriad Pro" pitchFamily="34" charset="0"/>
              </a:rPr>
              <a:t>Find Your fit</a:t>
            </a:r>
          </a:p>
        </p:txBody>
      </p:sp>
      <p:sp>
        <p:nvSpPr>
          <p:cNvPr id="4" name="Slide Number Placeholder 3"/>
          <p:cNvSpPr>
            <a:spLocks noGrp="1"/>
          </p:cNvSpPr>
          <p:nvPr>
            <p:ph type="sldNum" sz="quarter" idx="12"/>
          </p:nvPr>
        </p:nvSpPr>
        <p:spPr>
          <a:xfrm>
            <a:off x="8305800" y="18288"/>
            <a:ext cx="381000" cy="323349"/>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13</a:t>
            </a:fld>
            <a:endParaRPr lang="en-US" dirty="0">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238470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err="1">
                <a:effectLst>
                  <a:outerShdw blurRad="38100" dist="38100" dir="2700000" algn="tl">
                    <a:srgbClr val="000000">
                      <a:alpha val="43137"/>
                    </a:srgbClr>
                  </a:outerShdw>
                </a:effectLst>
                <a:latin typeface="Myriad Pro" pitchFamily="34" charset="0"/>
              </a:rPr>
              <a:t>SuperMatch</a:t>
            </a:r>
            <a:r>
              <a:rPr lang="en-US" dirty="0">
                <a:effectLst>
                  <a:outerShdw blurRad="38100" dist="38100" dir="2700000" algn="tl">
                    <a:srgbClr val="000000">
                      <a:alpha val="43137"/>
                    </a:srgbClr>
                  </a:outerShdw>
                </a:effectLst>
                <a:latin typeface="Myriad Pro" pitchFamily="34" charset="0"/>
              </a:rPr>
              <a:t> Search</a:t>
            </a:r>
          </a:p>
        </p:txBody>
      </p:sp>
      <p:sp>
        <p:nvSpPr>
          <p:cNvPr id="3" name="Content Placeholder 2"/>
          <p:cNvSpPr>
            <a:spLocks noGrp="1"/>
          </p:cNvSpPr>
          <p:nvPr>
            <p:ph idx="1"/>
          </p:nvPr>
        </p:nvSpPr>
        <p:spPr/>
        <p:txBody>
          <a:bodyPr>
            <a:normAutofit lnSpcReduction="10000"/>
          </a:bodyPr>
          <a:lstStyle/>
          <a:p>
            <a:pPr marL="0" indent="0">
              <a:buNone/>
            </a:pPr>
            <a:r>
              <a:rPr lang="en-US" sz="2800" b="1" dirty="0" err="1">
                <a:solidFill>
                  <a:schemeClr val="tx2"/>
                </a:solidFill>
                <a:effectLst>
                  <a:outerShdw blurRad="38100" dist="38100" dir="2700000" algn="tl">
                    <a:srgbClr val="000000">
                      <a:alpha val="43137"/>
                    </a:srgbClr>
                  </a:outerShdw>
                </a:effectLst>
                <a:latin typeface="Myriad Pro" pitchFamily="34" charset="0"/>
              </a:rPr>
              <a:t>SuperMatch</a:t>
            </a:r>
            <a:r>
              <a:rPr lang="en-US" sz="2800" dirty="0">
                <a:effectLst>
                  <a:outerShdw blurRad="38100" dist="38100" dir="2700000" algn="tl">
                    <a:srgbClr val="000000">
                      <a:alpha val="43137"/>
                    </a:srgbClr>
                  </a:outerShdw>
                </a:effectLst>
                <a:latin typeface="Myriad Pro" pitchFamily="34" charset="0"/>
              </a:rPr>
              <a:t> allows you to search for post-secondary opportunities based on your interests.</a:t>
            </a:r>
          </a:p>
          <a:p>
            <a:pPr marL="0" indent="0">
              <a:buNone/>
            </a:pPr>
            <a:endParaRPr lang="en-US" sz="2800" dirty="0">
              <a:effectLst>
                <a:outerShdw blurRad="38100" dist="38100" dir="2700000" algn="tl">
                  <a:srgbClr val="000000">
                    <a:alpha val="43137"/>
                  </a:srgbClr>
                </a:outerShdw>
              </a:effectLst>
              <a:latin typeface="Myriad Pro" pitchFamily="34" charset="0"/>
            </a:endParaRPr>
          </a:p>
          <a:p>
            <a:pPr marL="0" indent="0">
              <a:buNone/>
            </a:pPr>
            <a:r>
              <a:rPr lang="en-US" sz="2800" dirty="0">
                <a:effectLst>
                  <a:outerShdw blurRad="38100" dist="38100" dir="2700000" algn="tl">
                    <a:srgbClr val="000000">
                      <a:alpha val="43137"/>
                    </a:srgbClr>
                  </a:outerShdw>
                </a:effectLst>
                <a:latin typeface="Myriad Pro" pitchFamily="34" charset="0"/>
              </a:rPr>
              <a:t>By selecting different criteria, a list of options are generated.  </a:t>
            </a:r>
          </a:p>
          <a:p>
            <a:pPr marL="0" indent="0">
              <a:buNone/>
            </a:pPr>
            <a:endParaRPr lang="en-US" sz="2800" dirty="0">
              <a:effectLst>
                <a:outerShdw blurRad="38100" dist="38100" dir="2700000" algn="tl">
                  <a:srgbClr val="000000">
                    <a:alpha val="43137"/>
                  </a:srgbClr>
                </a:outerShdw>
              </a:effectLst>
              <a:latin typeface="Myriad Pro" pitchFamily="34" charset="0"/>
            </a:endParaRPr>
          </a:p>
          <a:p>
            <a:pPr marL="0" indent="0">
              <a:buNone/>
            </a:pPr>
            <a:r>
              <a:rPr lang="en-US" sz="2800" dirty="0">
                <a:effectLst>
                  <a:outerShdw blurRad="38100" dist="38100" dir="2700000" algn="tl">
                    <a:srgbClr val="000000">
                      <a:alpha val="43137"/>
                    </a:srgbClr>
                  </a:outerShdw>
                </a:effectLst>
                <a:latin typeface="Myriad Pro" pitchFamily="34" charset="0"/>
              </a:rPr>
              <a:t>There are thousands of choices from culinary and military to technical colleges and four –year universities.  </a:t>
            </a:r>
          </a:p>
          <a:p>
            <a:pPr marL="0" indent="0">
              <a:buNone/>
            </a:pPr>
            <a:endParaRPr lang="en-US" sz="2800" dirty="0">
              <a:effectLst>
                <a:outerShdw blurRad="38100" dist="38100" dir="2700000" algn="tl">
                  <a:srgbClr val="000000">
                    <a:alpha val="43137"/>
                  </a:srgbClr>
                </a:outerShdw>
              </a:effectLst>
              <a:latin typeface="Myriad Pro" pitchFamily="34" charset="0"/>
            </a:endParaRPr>
          </a:p>
          <a:p>
            <a:pPr marL="0" indent="0">
              <a:buNone/>
            </a:pPr>
            <a:r>
              <a:rPr lang="en-US" sz="2800" dirty="0">
                <a:effectLst>
                  <a:outerShdw blurRad="38100" dist="38100" dir="2700000" algn="tl">
                    <a:srgbClr val="000000">
                      <a:alpha val="43137"/>
                    </a:srgbClr>
                  </a:outerShdw>
                </a:effectLst>
                <a:latin typeface="Myriad Pro" pitchFamily="34" charset="0"/>
              </a:rPr>
              <a:t>Select your preferences and see what you find!</a:t>
            </a:r>
          </a:p>
          <a:p>
            <a:endParaRPr lang="en-US" sz="2800" dirty="0">
              <a:effectLst>
                <a:outerShdw blurRad="38100" dist="38100" dir="2700000" algn="tl">
                  <a:srgbClr val="000000">
                    <a:alpha val="43137"/>
                  </a:srgbClr>
                </a:outerShdw>
              </a:effectLst>
              <a:latin typeface="Myriad Pro" pitchFamily="34" charset="0"/>
            </a:endParaRPr>
          </a:p>
          <a:p>
            <a:endParaRPr lang="en-US" dirty="0"/>
          </a:p>
        </p:txBody>
      </p:sp>
      <p:sp>
        <p:nvSpPr>
          <p:cNvPr id="5" name="Slide Number Placeholder 4"/>
          <p:cNvSpPr>
            <a:spLocks noGrp="1"/>
          </p:cNvSpPr>
          <p:nvPr>
            <p:ph type="sldNum" sz="quarter" idx="12"/>
          </p:nvPr>
        </p:nvSpPr>
        <p:spPr>
          <a:xfrm>
            <a:off x="8229600" y="18288"/>
            <a:ext cx="457200" cy="323349"/>
          </a:xfrm>
        </p:spPr>
        <p:txBody>
          <a:bodyPr/>
          <a:lstStyle/>
          <a:p>
            <a:fld id="{0799A450-EE37-4240-927C-F2C8308401B6}" type="slidenum">
              <a:rPr lang="en-US" smtClean="0">
                <a:effectLst>
                  <a:outerShdw blurRad="38100" dist="38100" dir="2700000" algn="tl">
                    <a:srgbClr val="000000">
                      <a:alpha val="43137"/>
                    </a:srgbClr>
                  </a:outerShdw>
                </a:effectLst>
                <a:latin typeface="Myriad Pro" pitchFamily="34" charset="0"/>
              </a:rPr>
              <a:t>14</a:t>
            </a:fld>
            <a:endParaRPr lang="en-US" dirty="0">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365445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508760"/>
          </a:xfrm>
          <a:noFill/>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Log in to Naviance Student</a:t>
            </a:r>
          </a:p>
        </p:txBody>
      </p:sp>
      <p:cxnSp>
        <p:nvCxnSpPr>
          <p:cNvPr id="10" name="Straight Arrow Connector 9"/>
          <p:cNvCxnSpPr/>
          <p:nvPr/>
        </p:nvCxnSpPr>
        <p:spPr>
          <a:xfrm>
            <a:off x="1447800" y="2971800"/>
            <a:ext cx="3733800" cy="365760"/>
          </a:xfrm>
          <a:prstGeom prst="straightConnector1">
            <a:avLst/>
          </a:prstGeom>
        </p:spPr>
        <p:style>
          <a:lnRef idx="0">
            <a:schemeClr val="accent3"/>
          </a:lnRef>
          <a:fillRef idx="3">
            <a:schemeClr val="accent3"/>
          </a:fillRef>
          <a:effectRef idx="3">
            <a:schemeClr val="accent3"/>
          </a:effectRef>
          <a:fontRef idx="minor">
            <a:schemeClr val="lt1"/>
          </a:fontRef>
        </p:style>
      </p:cxnSp>
      <p:cxnSp>
        <p:nvCxnSpPr>
          <p:cNvPr id="12" name="Straight Arrow Connector 11"/>
          <p:cNvCxnSpPr/>
          <p:nvPr/>
        </p:nvCxnSpPr>
        <p:spPr>
          <a:xfrm>
            <a:off x="1458022" y="3505200"/>
            <a:ext cx="3723578" cy="304800"/>
          </a:xfrm>
          <a:prstGeom prst="straightConnector1">
            <a:avLst/>
          </a:prstGeom>
        </p:spPr>
        <p:style>
          <a:lnRef idx="0">
            <a:schemeClr val="accent3"/>
          </a:lnRef>
          <a:fillRef idx="3">
            <a:schemeClr val="accent3"/>
          </a:fillRef>
          <a:effectRef idx="3">
            <a:schemeClr val="accent3"/>
          </a:effectRef>
          <a:fontRef idx="minor">
            <a:schemeClr val="lt1"/>
          </a:fontRef>
        </p:style>
      </p:cxnSp>
      <p:sp>
        <p:nvSpPr>
          <p:cNvPr id="14" name="Slide Number Placeholder 5"/>
          <p:cNvSpPr>
            <a:spLocks noGrp="1"/>
          </p:cNvSpPr>
          <p:nvPr>
            <p:ph type="sldNum" sz="quarter" idx="12"/>
          </p:nvPr>
        </p:nvSpPr>
        <p:spPr>
          <a:xfrm>
            <a:off x="8305800" y="18288"/>
            <a:ext cx="381000" cy="329184"/>
          </a:xfrm>
        </p:spPr>
        <p:txBody>
          <a:bodyPr/>
          <a:lstStyle/>
          <a:p>
            <a:fld id="{B7ABE344-D45C-4BE3-81BA-2839D784B052}" type="slidenum">
              <a:rPr lang="en-US" smtClean="0">
                <a:effectLst>
                  <a:outerShdw blurRad="38100" dist="38100" dir="2700000" algn="tl">
                    <a:srgbClr val="000000">
                      <a:alpha val="43137"/>
                    </a:srgbClr>
                  </a:outerShdw>
                </a:effectLst>
                <a:latin typeface="Myriad Pro" pitchFamily="34" charset="0"/>
              </a:rPr>
              <a:t>15</a:t>
            </a:fld>
            <a:endParaRPr lang="en-US" dirty="0">
              <a:effectLst>
                <a:outerShdw blurRad="38100" dist="38100" dir="2700000" algn="tl">
                  <a:srgbClr val="000000">
                    <a:alpha val="43137"/>
                  </a:srgbClr>
                </a:outerShdw>
              </a:effectLst>
              <a:latin typeface="Myriad Pro" pitchFamily="34" charset="0"/>
            </a:endParaRPr>
          </a:p>
        </p:txBody>
      </p:sp>
      <p:sp>
        <p:nvSpPr>
          <p:cNvPr id="4" name="Rectangle 3"/>
          <p:cNvSpPr/>
          <p:nvPr/>
        </p:nvSpPr>
        <p:spPr>
          <a:xfrm>
            <a:off x="453542" y="1192380"/>
            <a:ext cx="8077200" cy="5847755"/>
          </a:xfrm>
          <a:prstGeom prst="rect">
            <a:avLst/>
          </a:prstGeom>
        </p:spPr>
        <p:txBody>
          <a:bodyPr wrap="square">
            <a:spAutoFit/>
          </a:bodyPr>
          <a:lstStyle/>
          <a:p>
            <a:pPr fontAlgn="base"/>
            <a:r>
              <a:rPr lang="en-US" sz="2400" dirty="0">
                <a:effectLst>
                  <a:outerShdw blurRad="38100" dist="38100" dir="2700000" algn="tl">
                    <a:srgbClr val="000000">
                      <a:alpha val="43137"/>
                    </a:srgbClr>
                  </a:outerShdw>
                </a:effectLst>
                <a:latin typeface="Myriad Pro" panose="020B0503030403020204" pitchFamily="34" charset="0"/>
              </a:rPr>
              <a:t>Click </a:t>
            </a:r>
            <a:r>
              <a:rPr lang="en-US" sz="2400" b="1" dirty="0">
                <a:solidFill>
                  <a:schemeClr val="tx2"/>
                </a:solidFill>
                <a:effectLst>
                  <a:outerShdw blurRad="38100" dist="38100" dir="2700000" algn="tl">
                    <a:srgbClr val="000000">
                      <a:alpha val="43137"/>
                    </a:srgbClr>
                  </a:outerShdw>
                </a:effectLst>
                <a:latin typeface="Myriad Pro" panose="020B0503030403020204" pitchFamily="34" charset="0"/>
              </a:rPr>
              <a:t>Students</a:t>
            </a:r>
            <a:r>
              <a:rPr lang="en-US" sz="2400" b="1" dirty="0">
                <a:effectLst>
                  <a:outerShdw blurRad="38100" dist="38100" dir="2700000" algn="tl">
                    <a:srgbClr val="000000">
                      <a:alpha val="43137"/>
                    </a:srgbClr>
                  </a:outerShdw>
                </a:effectLst>
                <a:latin typeface="Myriad Pro" panose="020B0503030403020204" pitchFamily="34" charset="0"/>
              </a:rPr>
              <a:t> </a:t>
            </a:r>
            <a:r>
              <a:rPr lang="en-US" sz="2400" dirty="0">
                <a:effectLst>
                  <a:outerShdw blurRad="38100" dist="38100" dir="2700000" algn="tl">
                    <a:srgbClr val="000000">
                      <a:alpha val="43137"/>
                    </a:srgbClr>
                  </a:outerShdw>
                </a:effectLst>
                <a:latin typeface="Myriad Pro" panose="020B0503030403020204" pitchFamily="34" charset="0"/>
              </a:rPr>
              <a:t>from school website</a:t>
            </a:r>
          </a:p>
          <a:p>
            <a:pPr fontAlgn="base"/>
            <a:endParaRPr lang="en-US" sz="2400" b="1" dirty="0">
              <a:effectLst>
                <a:outerShdw blurRad="38100" dist="38100" dir="2700000" algn="tl">
                  <a:srgbClr val="000000">
                    <a:alpha val="43137"/>
                  </a:srgbClr>
                </a:outerShdw>
              </a:effectLst>
              <a:latin typeface="Myriad Pro" panose="020B0503030403020204" pitchFamily="34" charset="0"/>
            </a:endParaRPr>
          </a:p>
          <a:p>
            <a:pPr fontAlgn="base"/>
            <a:r>
              <a:rPr lang="en-US" sz="2400" dirty="0">
                <a:effectLst>
                  <a:outerShdw blurRad="38100" dist="38100" dir="2700000" algn="tl">
                    <a:srgbClr val="000000">
                      <a:alpha val="43137"/>
                    </a:srgbClr>
                  </a:outerShdw>
                </a:effectLst>
                <a:latin typeface="Myriad Pro" panose="020B0503030403020204" pitchFamily="34" charset="0"/>
              </a:rPr>
              <a:t>Click </a:t>
            </a:r>
            <a:r>
              <a:rPr lang="en-US" sz="2400" b="1" dirty="0">
                <a:solidFill>
                  <a:schemeClr val="tx2"/>
                </a:solidFill>
                <a:effectLst>
                  <a:outerShdw blurRad="38100" dist="38100" dir="2700000" algn="tl">
                    <a:srgbClr val="000000">
                      <a:alpha val="43137"/>
                    </a:srgbClr>
                  </a:outerShdw>
                </a:effectLst>
                <a:latin typeface="Myriad Pro" panose="020B0503030403020204" pitchFamily="34" charset="0"/>
              </a:rPr>
              <a:t>Naviance</a:t>
            </a:r>
            <a:r>
              <a:rPr lang="en-US" sz="2400" dirty="0">
                <a:effectLst>
                  <a:outerShdw blurRad="38100" dist="38100" dir="2700000" algn="tl">
                    <a:srgbClr val="000000">
                      <a:alpha val="43137"/>
                    </a:srgbClr>
                  </a:outerShdw>
                </a:effectLst>
                <a:latin typeface="Myriad Pro" panose="020B0503030403020204" pitchFamily="34" charset="0"/>
              </a:rPr>
              <a:t> button</a:t>
            </a: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r>
              <a:rPr lang="en-US" sz="2400" dirty="0">
                <a:effectLst>
                  <a:outerShdw blurRad="38100" dist="38100" dir="2700000" algn="tl">
                    <a:srgbClr val="000000">
                      <a:alpha val="43137"/>
                    </a:srgbClr>
                  </a:outerShdw>
                </a:effectLst>
                <a:latin typeface="Myriad Pro" panose="020B0503030403020204" pitchFamily="34" charset="0"/>
              </a:rPr>
              <a:t>Log in with district ID# and password</a:t>
            </a: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r>
              <a:rPr lang="en-US" b="1" dirty="0">
                <a:effectLst>
                  <a:outerShdw blurRad="38100" dist="38100" dir="2700000" algn="tl">
                    <a:srgbClr val="000000">
                      <a:alpha val="43137"/>
                    </a:srgbClr>
                  </a:outerShdw>
                </a:effectLst>
                <a:latin typeface="Myriad Pro" panose="020B0503030403020204" pitchFamily="34" charset="0"/>
              </a:rPr>
              <a:t>			</a:t>
            </a:r>
            <a:r>
              <a:rPr lang="en-US"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Naviance </a:t>
            </a:r>
            <a:r>
              <a:rPr lang="en-US" i="1"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Student</a:t>
            </a:r>
            <a:endParaRPr lang="en-US" i="1" dirty="0">
              <a:effectLst>
                <a:outerShdw blurRad="38100" dist="38100" dir="2700000" algn="tl">
                  <a:srgbClr val="000000">
                    <a:alpha val="43137"/>
                  </a:srgbClr>
                </a:outerShdw>
              </a:effectLst>
              <a:latin typeface="Myriad Pro" pitchFamily="34" charset="0"/>
              <a:cs typeface="Miriam" panose="020B0502050101010101" pitchFamily="34" charset="-79"/>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r>
              <a:rPr lang="en-US" b="1" dirty="0">
                <a:effectLst>
                  <a:outerShdw blurRad="38100" dist="38100" dir="2700000" algn="tl">
                    <a:srgbClr val="000000">
                      <a:alpha val="43137"/>
                    </a:srgbClr>
                  </a:outerShdw>
                </a:effectLst>
                <a:latin typeface="Myriad Pro" panose="020B0503030403020204" pitchFamily="34" charset="0"/>
              </a:rPr>
              <a:t>			</a:t>
            </a:r>
            <a:endParaRPr lang="en-US" i="1" dirty="0">
              <a:effectLst>
                <a:outerShdw blurRad="38100" dist="38100" dir="2700000" algn="tl">
                  <a:srgbClr val="000000">
                    <a:alpha val="43137"/>
                  </a:srgbClr>
                </a:outerShdw>
              </a:effectLst>
              <a:latin typeface="Myriad Pro" panose="020B0503030403020204" pitchFamily="34" charset="0"/>
            </a:endParaRPr>
          </a:p>
        </p:txBody>
      </p:sp>
      <p:grpSp>
        <p:nvGrpSpPr>
          <p:cNvPr id="15" name="Group 14"/>
          <p:cNvGrpSpPr/>
          <p:nvPr/>
        </p:nvGrpSpPr>
        <p:grpSpPr>
          <a:xfrm>
            <a:off x="3537678" y="3109459"/>
            <a:ext cx="5631456" cy="1691141"/>
            <a:chOff x="3526113" y="4053632"/>
            <a:chExt cx="5631456" cy="1691141"/>
          </a:xfrm>
        </p:grpSpPr>
        <p:grpSp>
          <p:nvGrpSpPr>
            <p:cNvPr id="16" name="Group 15"/>
            <p:cNvGrpSpPr/>
            <p:nvPr/>
          </p:nvGrpSpPr>
          <p:grpSpPr>
            <a:xfrm>
              <a:off x="3526113" y="4053632"/>
              <a:ext cx="2847644" cy="1691141"/>
              <a:chOff x="3526113" y="4053632"/>
              <a:chExt cx="2847644" cy="1691141"/>
            </a:xfrm>
          </p:grpSpPr>
          <p:pic>
            <p:nvPicPr>
              <p:cNvPr id="19" name="Picture 18"/>
              <p:cNvPicPr>
                <a:picLocks noChangeAspect="1"/>
              </p:cNvPicPr>
              <p:nvPr/>
            </p:nvPicPr>
            <p:blipFill>
              <a:blip r:embed="rId4"/>
              <a:stretch>
                <a:fillRect/>
              </a:stretch>
            </p:blipFill>
            <p:spPr>
              <a:xfrm>
                <a:off x="4080311" y="4053632"/>
                <a:ext cx="1691141" cy="1691141"/>
              </a:xfrm>
              <a:prstGeom prst="rect">
                <a:avLst/>
              </a:prstGeom>
            </p:spPr>
          </p:pic>
          <p:cxnSp>
            <p:nvCxnSpPr>
              <p:cNvPr id="21" name="Straight Arrow Connector 20"/>
              <p:cNvCxnSpPr>
                <a:cxnSpLocks/>
              </p:cNvCxnSpPr>
              <p:nvPr/>
            </p:nvCxnSpPr>
            <p:spPr>
              <a:xfrm flipV="1">
                <a:off x="3526113" y="5053757"/>
                <a:ext cx="554198" cy="667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5771452" y="5044760"/>
                <a:ext cx="60230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191256" y="4605438"/>
              <a:ext cx="2966313" cy="923330"/>
            </a:xfrm>
            <a:prstGeom prst="rect">
              <a:avLst/>
            </a:prstGeom>
            <a:noFill/>
          </p:spPr>
          <p:txBody>
            <a:bodyPr wrap="square" rtlCol="0">
              <a:spAutoFit/>
            </a:bodyPr>
            <a:lstStyle/>
            <a:p>
              <a:r>
                <a:rPr lang="en-US" b="1" dirty="0">
                  <a:solidFill>
                    <a:schemeClr val="tx2"/>
                  </a:solidFill>
                  <a:effectLst>
                    <a:outerShdw blurRad="38100" dist="38100" dir="2700000" algn="tl">
                      <a:srgbClr val="000000">
                        <a:alpha val="43137"/>
                      </a:srgbClr>
                    </a:outerShdw>
                  </a:effectLst>
                  <a:latin typeface="Myriad Pro" panose="020B0503030403020204" pitchFamily="34" charset="0"/>
                </a:rPr>
                <a:t>Username: </a:t>
              </a:r>
              <a:r>
                <a:rPr lang="en-US" dirty="0">
                  <a:solidFill>
                    <a:schemeClr val="tx2"/>
                  </a:solidFill>
                  <a:effectLst>
                    <a:outerShdw blurRad="38100" dist="38100" dir="2700000" algn="tl">
                      <a:srgbClr val="000000">
                        <a:alpha val="43137"/>
                      </a:srgbClr>
                    </a:outerShdw>
                  </a:effectLst>
                  <a:latin typeface="Myriad Pro" panose="020B0503030403020204" pitchFamily="34" charset="0"/>
                </a:rPr>
                <a:t>district ID#</a:t>
              </a:r>
            </a:p>
            <a:p>
              <a:endParaRPr lang="en-US" dirty="0">
                <a:solidFill>
                  <a:schemeClr val="tx2"/>
                </a:solidFill>
                <a:effectLst>
                  <a:outerShdw blurRad="38100" dist="38100" dir="2700000" algn="tl">
                    <a:srgbClr val="000000">
                      <a:alpha val="43137"/>
                    </a:srgbClr>
                  </a:outerShdw>
                </a:effectLst>
                <a:latin typeface="Myriad Pro" panose="020B0503030403020204" pitchFamily="34" charset="0"/>
              </a:endParaRPr>
            </a:p>
            <a:p>
              <a:r>
                <a:rPr lang="en-US" b="1" dirty="0">
                  <a:solidFill>
                    <a:schemeClr val="tx2"/>
                  </a:solidFill>
                  <a:effectLst>
                    <a:outerShdw blurRad="38100" dist="38100" dir="2700000" algn="tl">
                      <a:srgbClr val="000000">
                        <a:alpha val="43137"/>
                      </a:srgbClr>
                    </a:outerShdw>
                  </a:effectLst>
                  <a:latin typeface="Myriad Pro" panose="020B0503030403020204" pitchFamily="34" charset="0"/>
                </a:rPr>
                <a:t>Password: </a:t>
              </a:r>
              <a:r>
                <a:rPr lang="en-US" dirty="0">
                  <a:solidFill>
                    <a:schemeClr val="tx2"/>
                  </a:solidFill>
                  <a:effectLst>
                    <a:outerShdw blurRad="38100" dist="38100" dir="2700000" algn="tl">
                      <a:srgbClr val="000000">
                        <a:alpha val="43137"/>
                      </a:srgbClr>
                    </a:outerShdw>
                  </a:effectLst>
                  <a:latin typeface="Myriad Pro" panose="020B0503030403020204" pitchFamily="34" charset="0"/>
                </a:rPr>
                <a:t>district password</a:t>
              </a:r>
            </a:p>
          </p:txBody>
        </p:sp>
      </p:grpSp>
      <p:pic>
        <p:nvPicPr>
          <p:cNvPr id="3" name="Picture 2">
            <a:extLst>
              <a:ext uri="{FF2B5EF4-FFF2-40B4-BE49-F238E27FC236}">
                <a16:creationId xmlns:a16="http://schemas.microsoft.com/office/drawing/2014/main" id="{3FF2615B-B2B0-40AC-BED4-AA064C3E4721}"/>
              </a:ext>
            </a:extLst>
          </p:cNvPr>
          <p:cNvPicPr>
            <a:picLocks noChangeAspect="1"/>
          </p:cNvPicPr>
          <p:nvPr/>
        </p:nvPicPr>
        <p:blipFill>
          <a:blip r:embed="rId5"/>
          <a:stretch>
            <a:fillRect/>
          </a:stretch>
        </p:blipFill>
        <p:spPr>
          <a:xfrm>
            <a:off x="243550" y="3825670"/>
            <a:ext cx="1255337" cy="581174"/>
          </a:xfrm>
          <a:prstGeom prst="rect">
            <a:avLst/>
          </a:prstGeom>
        </p:spPr>
      </p:pic>
      <p:pic>
        <p:nvPicPr>
          <p:cNvPr id="7" name="Picture 6">
            <a:extLst>
              <a:ext uri="{FF2B5EF4-FFF2-40B4-BE49-F238E27FC236}">
                <a16:creationId xmlns:a16="http://schemas.microsoft.com/office/drawing/2014/main" id="{0FA031A0-B710-493A-8725-81CCA8F97B75}"/>
              </a:ext>
            </a:extLst>
          </p:cNvPr>
          <p:cNvPicPr>
            <a:picLocks noChangeAspect="1"/>
          </p:cNvPicPr>
          <p:nvPr/>
        </p:nvPicPr>
        <p:blipFill>
          <a:blip r:embed="rId6"/>
          <a:stretch>
            <a:fillRect/>
          </a:stretch>
        </p:blipFill>
        <p:spPr>
          <a:xfrm>
            <a:off x="2222516" y="3955029"/>
            <a:ext cx="1175254" cy="395217"/>
          </a:xfrm>
          <a:prstGeom prst="rect">
            <a:avLst/>
          </a:prstGeom>
        </p:spPr>
      </p:pic>
      <p:cxnSp>
        <p:nvCxnSpPr>
          <p:cNvPr id="22" name="Straight Arrow Connector 21">
            <a:extLst>
              <a:ext uri="{FF2B5EF4-FFF2-40B4-BE49-F238E27FC236}">
                <a16:creationId xmlns:a16="http://schemas.microsoft.com/office/drawing/2014/main" id="{21E47703-EE50-4478-A0F8-0C683B38F0B2}"/>
              </a:ext>
            </a:extLst>
          </p:cNvPr>
          <p:cNvCxnSpPr>
            <a:cxnSpLocks/>
          </p:cNvCxnSpPr>
          <p:nvPr/>
        </p:nvCxnSpPr>
        <p:spPr>
          <a:xfrm flipV="1">
            <a:off x="1563322" y="4116257"/>
            <a:ext cx="554198" cy="667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17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err="1">
                <a:effectLst>
                  <a:outerShdw blurRad="38100" dist="38100" dir="2700000" algn="tl">
                    <a:srgbClr val="000000">
                      <a:alpha val="43137"/>
                    </a:srgbClr>
                  </a:outerShdw>
                </a:effectLst>
                <a:latin typeface="Myriad Pro" pitchFamily="34" charset="0"/>
              </a:rPr>
              <a:t>SuperMatch</a:t>
            </a:r>
            <a:endParaRPr lang="en-US" dirty="0">
              <a:effectLst>
                <a:outerShdw blurRad="38100" dist="38100" dir="2700000" algn="tl">
                  <a:srgbClr val="000000">
                    <a:alpha val="43137"/>
                  </a:srgbClr>
                </a:outerShdw>
              </a:effectLst>
              <a:latin typeface="Myriad Pro" pitchFamily="34" charset="0"/>
            </a:endParaRPr>
          </a:p>
        </p:txBody>
      </p:sp>
      <p:sp>
        <p:nvSpPr>
          <p:cNvPr id="4" name="Content Placeholder 3"/>
          <p:cNvSpPr>
            <a:spLocks noGrp="1"/>
          </p:cNvSpPr>
          <p:nvPr>
            <p:ph sz="half" idx="2"/>
          </p:nvPr>
        </p:nvSpPr>
        <p:spPr>
          <a:xfrm>
            <a:off x="457200" y="1524000"/>
            <a:ext cx="8001000" cy="4718304"/>
          </a:xfrm>
        </p:spPr>
        <p:txBody>
          <a:bodyPr>
            <a:normAutofit fontScale="92500" lnSpcReduction="10000"/>
          </a:bodyPr>
          <a:lstStyle/>
          <a:p>
            <a:pPr marL="0" indent="0">
              <a:spcBef>
                <a:spcPts val="0"/>
              </a:spcBef>
              <a:buNone/>
            </a:pPr>
            <a:r>
              <a:rPr lang="en-US" sz="4000" dirty="0">
                <a:effectLst>
                  <a:outerShdw blurRad="38100" dist="38100" dir="2700000" algn="tl">
                    <a:srgbClr val="000000">
                      <a:alpha val="43137"/>
                    </a:srgbClr>
                  </a:outerShdw>
                </a:effectLst>
                <a:latin typeface="Myriad Pro" pitchFamily="34" charset="0"/>
              </a:rPr>
              <a:t>Click on </a:t>
            </a:r>
            <a:r>
              <a:rPr lang="en-US" sz="4000" b="1" dirty="0">
                <a:solidFill>
                  <a:schemeClr val="tx2"/>
                </a:solidFill>
                <a:effectLst>
                  <a:outerShdw blurRad="38100" dist="38100" dir="2700000" algn="tl">
                    <a:srgbClr val="000000">
                      <a:alpha val="43137"/>
                    </a:srgbClr>
                  </a:outerShdw>
                </a:effectLst>
                <a:latin typeface="Myriad Pro" pitchFamily="34" charset="0"/>
              </a:rPr>
              <a:t>Colleges &gt; </a:t>
            </a:r>
            <a:r>
              <a:rPr lang="en-US" sz="4000" b="1" dirty="0" err="1">
                <a:solidFill>
                  <a:schemeClr val="tx2"/>
                </a:solidFill>
                <a:effectLst>
                  <a:outerShdw blurRad="38100" dist="38100" dir="2700000" algn="tl">
                    <a:srgbClr val="000000">
                      <a:alpha val="43137"/>
                    </a:srgbClr>
                  </a:outerShdw>
                </a:effectLst>
                <a:latin typeface="Myriad Pro" pitchFamily="34" charset="0"/>
              </a:rPr>
              <a:t>SuperMatch</a:t>
            </a:r>
            <a:r>
              <a:rPr lang="en-US" sz="4000" b="1" dirty="0">
                <a:solidFill>
                  <a:schemeClr val="tx2"/>
                </a:solidFill>
                <a:effectLst>
                  <a:outerShdw blurRad="38100" dist="38100" dir="2700000" algn="tl">
                    <a:srgbClr val="000000">
                      <a:alpha val="43137"/>
                    </a:srgbClr>
                  </a:outerShdw>
                </a:effectLst>
                <a:latin typeface="Myriad Pro" pitchFamily="34" charset="0"/>
              </a:rPr>
              <a:t> College Search</a:t>
            </a:r>
            <a:endParaRPr lang="en-US" sz="4000" dirty="0">
              <a:solidFill>
                <a:schemeClr val="tx2"/>
              </a:solidFill>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4000" dirty="0">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4000" dirty="0">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4000" dirty="0">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40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4000" dirty="0">
                <a:effectLst>
                  <a:outerShdw blurRad="38100" dist="38100" dir="2700000" algn="tl">
                    <a:srgbClr val="000000">
                      <a:alpha val="43137"/>
                    </a:srgbClr>
                  </a:outerShdw>
                </a:effectLst>
                <a:latin typeface="Myriad Pro" pitchFamily="34" charset="0"/>
              </a:rPr>
              <a:t>	</a:t>
            </a:r>
            <a:r>
              <a:rPr lang="en-US" sz="3200" i="1" dirty="0">
                <a:effectLst>
                  <a:outerShdw blurRad="38100" dist="38100" dir="2700000" algn="tl">
                    <a:srgbClr val="000000">
                      <a:alpha val="43137"/>
                    </a:srgbClr>
                  </a:outerShdw>
                </a:effectLst>
                <a:latin typeface="Myriad Pro" pitchFamily="34" charset="0"/>
              </a:rPr>
              <a:t>Remember that many technical, trade, and apprenticeship options are also at colleges in your community!</a:t>
            </a:r>
            <a:endParaRPr lang="en-US" sz="4000" i="1" dirty="0">
              <a:effectLst>
                <a:outerShdw blurRad="38100" dist="38100" dir="2700000" algn="tl">
                  <a:srgbClr val="000000">
                    <a:alpha val="43137"/>
                  </a:srgbClr>
                </a:outerShdw>
              </a:effectLst>
              <a:latin typeface="Myriad Pro" pitchFamily="34" charset="0"/>
            </a:endParaRPr>
          </a:p>
        </p:txBody>
      </p:sp>
      <p:sp>
        <p:nvSpPr>
          <p:cNvPr id="9" name="Slide Number Placeholder 3"/>
          <p:cNvSpPr>
            <a:spLocks noGrp="1"/>
          </p:cNvSpPr>
          <p:nvPr>
            <p:ph type="sldNum" sz="quarter" idx="12"/>
          </p:nvPr>
        </p:nvSpPr>
        <p:spPr>
          <a:xfrm>
            <a:off x="8305800" y="18288"/>
            <a:ext cx="381000" cy="286512"/>
          </a:xfrm>
        </p:spPr>
        <p:txBody>
          <a:bodyPr/>
          <a:lstStyle/>
          <a:p>
            <a:fld id="{153066F4-2E1E-4D96-A09C-B466E7651AC0}" type="slidenum">
              <a:rPr lang="en-US" smtClean="0">
                <a:effectLst>
                  <a:outerShdw blurRad="38100" dist="38100" dir="2700000" algn="tl">
                    <a:srgbClr val="000000">
                      <a:alpha val="43137"/>
                    </a:srgbClr>
                  </a:outerShdw>
                </a:effectLst>
                <a:latin typeface="Myriad Pro" panose="020B0503030403020204" pitchFamily="34" charset="0"/>
              </a:rPr>
              <a:t>16</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18" name="Graphic 17" descr="Information with solid fill">
            <a:extLst>
              <a:ext uri="{FF2B5EF4-FFF2-40B4-BE49-F238E27FC236}">
                <a16:creationId xmlns:a16="http://schemas.microsoft.com/office/drawing/2014/main" id="{FC45C159-7505-4B96-9BAF-EC17EBCD22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572000"/>
            <a:ext cx="609600" cy="609600"/>
          </a:xfrm>
          <a:prstGeom prst="rect">
            <a:avLst/>
          </a:prstGeom>
        </p:spPr>
      </p:pic>
      <p:pic>
        <p:nvPicPr>
          <p:cNvPr id="5" name="Picture 4">
            <a:extLst>
              <a:ext uri="{FF2B5EF4-FFF2-40B4-BE49-F238E27FC236}">
                <a16:creationId xmlns:a16="http://schemas.microsoft.com/office/drawing/2014/main" id="{C6361CE9-8257-6A65-6D4A-0A7560108D07}"/>
              </a:ext>
            </a:extLst>
          </p:cNvPr>
          <p:cNvPicPr>
            <a:picLocks noChangeAspect="1"/>
          </p:cNvPicPr>
          <p:nvPr/>
        </p:nvPicPr>
        <p:blipFill>
          <a:blip r:embed="rId4"/>
          <a:stretch>
            <a:fillRect/>
          </a:stretch>
        </p:blipFill>
        <p:spPr>
          <a:xfrm>
            <a:off x="1084734" y="2876522"/>
            <a:ext cx="1600200" cy="8795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5749062-7B81-01D5-92D8-60B73C30B042}"/>
              </a:ext>
            </a:extLst>
          </p:cNvPr>
          <p:cNvPicPr>
            <a:picLocks noChangeAspect="1"/>
          </p:cNvPicPr>
          <p:nvPr/>
        </p:nvPicPr>
        <p:blipFill>
          <a:blip r:embed="rId5"/>
          <a:stretch>
            <a:fillRect/>
          </a:stretch>
        </p:blipFill>
        <p:spPr>
          <a:xfrm>
            <a:off x="4214205" y="2587508"/>
            <a:ext cx="2905530" cy="1457528"/>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a:cxnSpLocks/>
            <a:stCxn id="5" idx="3"/>
          </p:cNvCxnSpPr>
          <p:nvPr/>
        </p:nvCxnSpPr>
        <p:spPr>
          <a:xfrm>
            <a:off x="2684934" y="3316272"/>
            <a:ext cx="1492374"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176656" y="3579986"/>
            <a:ext cx="2859741" cy="4650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34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rPr>
              <a:t>Find Your Best Fit</a:t>
            </a:r>
          </a:p>
        </p:txBody>
      </p:sp>
      <p:sp>
        <p:nvSpPr>
          <p:cNvPr id="4" name="Content Placeholder 3"/>
          <p:cNvSpPr>
            <a:spLocks noGrp="1"/>
          </p:cNvSpPr>
          <p:nvPr>
            <p:ph sz="half" idx="2"/>
          </p:nvPr>
        </p:nvSpPr>
        <p:spPr>
          <a:xfrm>
            <a:off x="457200" y="1524000"/>
            <a:ext cx="8229600" cy="4661916"/>
          </a:xfrm>
        </p:spPr>
        <p:txBody>
          <a:bodyPr>
            <a:normAutofit/>
          </a:bodyPr>
          <a:lstStyle/>
          <a:p>
            <a:pPr marL="0" indent="0">
              <a:spcBef>
                <a:spcPts val="0"/>
              </a:spcBef>
              <a:buNone/>
            </a:pPr>
            <a:r>
              <a:rPr lang="en-US" sz="4000" dirty="0">
                <a:effectLst>
                  <a:outerShdw blurRad="38100" dist="38100" dir="2700000" algn="tl">
                    <a:srgbClr val="000000">
                      <a:alpha val="43137"/>
                    </a:srgbClr>
                  </a:outerShdw>
                </a:effectLst>
                <a:latin typeface="Myriad Pro" pitchFamily="34" charset="0"/>
              </a:rPr>
              <a:t>To get started…click the </a:t>
            </a:r>
            <a:r>
              <a:rPr lang="en-US" sz="4000" b="1" dirty="0">
                <a:solidFill>
                  <a:schemeClr val="tx2"/>
                </a:solidFill>
                <a:effectLst>
                  <a:outerShdw blurRad="38100" dist="38100" dir="2700000" algn="tl">
                    <a:srgbClr val="000000">
                      <a:alpha val="43137"/>
                    </a:srgbClr>
                  </a:outerShdw>
                </a:effectLst>
                <a:latin typeface="Myriad Pro" pitchFamily="34" charset="0"/>
              </a:rPr>
              <a:t>Select Criteria To Start</a:t>
            </a:r>
            <a:r>
              <a:rPr lang="en-US" sz="4000" b="1" dirty="0">
                <a:solidFill>
                  <a:schemeClr val="accent1"/>
                </a:solidFill>
                <a:effectLst>
                  <a:outerShdw blurRad="38100" dist="38100" dir="2700000" algn="tl">
                    <a:srgbClr val="000000">
                      <a:alpha val="43137"/>
                    </a:srgbClr>
                  </a:outerShdw>
                </a:effectLst>
                <a:latin typeface="Myriad Pro" pitchFamily="34" charset="0"/>
              </a:rPr>
              <a:t> </a:t>
            </a:r>
            <a:r>
              <a:rPr lang="en-US" sz="4000" dirty="0">
                <a:effectLst>
                  <a:outerShdw blurRad="38100" dist="38100" dir="2700000" algn="tl">
                    <a:srgbClr val="000000">
                      <a:alpha val="43137"/>
                    </a:srgbClr>
                  </a:outerShdw>
                </a:effectLst>
                <a:latin typeface="Myriad Pro" pitchFamily="34" charset="0"/>
              </a:rPr>
              <a:t>button and customize your search based on your preferences</a:t>
            </a:r>
            <a:endParaRPr lang="en-US" b="1" dirty="0">
              <a:solidFill>
                <a:schemeClr val="accent1"/>
              </a:solidFill>
              <a:effectLst>
                <a:outerShdw blurRad="38100" dist="38100" dir="2700000" algn="tl">
                  <a:srgbClr val="000000">
                    <a:alpha val="43137"/>
                  </a:srgbClr>
                </a:outerShdw>
              </a:effectLst>
              <a:latin typeface="Myriad Pro" pitchFamily="34" charset="0"/>
            </a:endParaRPr>
          </a:p>
        </p:txBody>
      </p:sp>
      <p:sp>
        <p:nvSpPr>
          <p:cNvPr id="9" name="Slide Number Placeholder 3"/>
          <p:cNvSpPr>
            <a:spLocks noGrp="1"/>
          </p:cNvSpPr>
          <p:nvPr>
            <p:ph type="sldNum" sz="quarter" idx="12"/>
          </p:nvPr>
        </p:nvSpPr>
        <p:spPr>
          <a:xfrm>
            <a:off x="8305800" y="18288"/>
            <a:ext cx="381000" cy="323349"/>
          </a:xfrm>
        </p:spPr>
        <p:txBody>
          <a:bodyPr/>
          <a:lstStyle/>
          <a:p>
            <a:fld id="{FE3ACE9A-8092-4101-A086-B2679E9297FC}" type="slidenum">
              <a:rPr lang="en-US" smtClean="0">
                <a:effectLst>
                  <a:outerShdw blurRad="38100" dist="38100" dir="2700000" algn="tl">
                    <a:srgbClr val="000000">
                      <a:alpha val="43137"/>
                    </a:srgbClr>
                  </a:outerShdw>
                </a:effectLst>
                <a:latin typeface="Myriad Pro" panose="020B0503030403020204" pitchFamily="34" charset="0"/>
              </a:rPr>
              <a:t>17</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6" name="Picture 5"/>
          <p:cNvPicPr>
            <a:picLocks noChangeAspect="1"/>
          </p:cNvPicPr>
          <p:nvPr/>
        </p:nvPicPr>
        <p:blipFill>
          <a:blip r:embed="rId2"/>
          <a:stretch>
            <a:fillRect/>
          </a:stretch>
        </p:blipFill>
        <p:spPr>
          <a:xfrm>
            <a:off x="171180" y="4506840"/>
            <a:ext cx="8801639" cy="23308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ABC3771-4B8F-5056-DE67-C492A2496241}"/>
              </a:ext>
            </a:extLst>
          </p:cNvPr>
          <p:cNvPicPr>
            <a:picLocks noChangeAspect="1"/>
          </p:cNvPicPr>
          <p:nvPr/>
        </p:nvPicPr>
        <p:blipFill>
          <a:blip r:embed="rId3"/>
          <a:stretch>
            <a:fillRect/>
          </a:stretch>
        </p:blipFill>
        <p:spPr>
          <a:xfrm>
            <a:off x="3276600" y="4977100"/>
            <a:ext cx="2186197" cy="971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043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23"/>
          <a:stretch/>
        </p:blipFill>
        <p:spPr bwMode="auto">
          <a:xfrm>
            <a:off x="4454127" y="2209799"/>
            <a:ext cx="4440547" cy="4374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rPr>
              <a:t>More Search Options</a:t>
            </a:r>
          </a:p>
        </p:txBody>
      </p:sp>
      <p:sp>
        <p:nvSpPr>
          <p:cNvPr id="4" name="Content Placeholder 3"/>
          <p:cNvSpPr>
            <a:spLocks noGrp="1"/>
          </p:cNvSpPr>
          <p:nvPr>
            <p:ph sz="half" idx="2"/>
          </p:nvPr>
        </p:nvSpPr>
        <p:spPr>
          <a:xfrm>
            <a:off x="457200" y="1661160"/>
            <a:ext cx="4041648" cy="4526280"/>
          </a:xfrm>
        </p:spPr>
        <p:txBody>
          <a:bodyPr>
            <a:normAutofit/>
          </a:bodyPr>
          <a:lstStyle/>
          <a:p>
            <a:pPr marL="0" indent="0">
              <a:spcBef>
                <a:spcPts val="0"/>
              </a:spcBef>
              <a:buNone/>
            </a:pPr>
            <a:r>
              <a:rPr lang="en-US" sz="2800" dirty="0">
                <a:effectLst>
                  <a:outerShdw blurRad="38100" dist="38100" dir="2700000" algn="tl">
                    <a:srgbClr val="000000">
                      <a:alpha val="43137"/>
                    </a:srgbClr>
                  </a:outerShdw>
                </a:effectLst>
                <a:latin typeface="Myriad Pro" pitchFamily="34" charset="0"/>
              </a:rPr>
              <a:t>Each criteria will have lists of options to refine your search</a:t>
            </a:r>
          </a:p>
          <a:p>
            <a:pPr marL="0" indent="0">
              <a:spcBef>
                <a:spcPts val="0"/>
              </a:spcBef>
              <a:buNone/>
            </a:pPr>
            <a:endParaRPr lang="en-US" sz="28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2800" dirty="0">
                <a:effectLst>
                  <a:outerShdw blurRad="38100" dist="38100" dir="2700000" algn="tl">
                    <a:srgbClr val="000000">
                      <a:alpha val="43137"/>
                    </a:srgbClr>
                  </a:outerShdw>
                </a:effectLst>
                <a:latin typeface="Myriad Pro" pitchFamily="34" charset="0"/>
              </a:rPr>
              <a:t>You can rate the importance by selecting, </a:t>
            </a:r>
            <a:r>
              <a:rPr lang="en-US" sz="2800" b="1" dirty="0" err="1">
                <a:solidFill>
                  <a:schemeClr val="tx2"/>
                </a:solidFill>
                <a:effectLst>
                  <a:outerShdw blurRad="38100" dist="38100" dir="2700000" algn="tl">
                    <a:srgbClr val="000000">
                      <a:alpha val="43137"/>
                    </a:srgbClr>
                  </a:outerShdw>
                </a:effectLst>
                <a:latin typeface="Myriad Pro" pitchFamily="34" charset="0"/>
              </a:rPr>
              <a:t>Kinda</a:t>
            </a:r>
            <a:r>
              <a:rPr lang="en-US" sz="2800" b="1" dirty="0">
                <a:solidFill>
                  <a:schemeClr val="tx2"/>
                </a:solidFill>
                <a:effectLst>
                  <a:outerShdw blurRad="38100" dist="38100" dir="2700000" algn="tl">
                    <a:srgbClr val="000000">
                      <a:alpha val="43137"/>
                    </a:srgbClr>
                  </a:outerShdw>
                </a:effectLst>
                <a:latin typeface="Myriad Pro" pitchFamily="34" charset="0"/>
              </a:rPr>
              <a:t>, Very and Must </a:t>
            </a:r>
            <a:r>
              <a:rPr lang="en-US" b="1" dirty="0">
                <a:solidFill>
                  <a:schemeClr val="tx2"/>
                </a:solidFill>
                <a:effectLst>
                  <a:outerShdw blurRad="38100" dist="38100" dir="2700000" algn="tl">
                    <a:srgbClr val="000000">
                      <a:alpha val="43137"/>
                    </a:srgbClr>
                  </a:outerShdw>
                </a:effectLst>
                <a:latin typeface="Myriad Pro" pitchFamily="34" charset="0"/>
              </a:rPr>
              <a:t>H</a:t>
            </a:r>
            <a:r>
              <a:rPr lang="en-US" sz="2800" b="1" dirty="0">
                <a:solidFill>
                  <a:schemeClr val="tx2"/>
                </a:solidFill>
                <a:effectLst>
                  <a:outerShdw blurRad="38100" dist="38100" dir="2700000" algn="tl">
                    <a:srgbClr val="000000">
                      <a:alpha val="43137"/>
                    </a:srgbClr>
                  </a:outerShdw>
                </a:effectLst>
                <a:latin typeface="Myriad Pro" pitchFamily="34" charset="0"/>
              </a:rPr>
              <a:t>ave</a:t>
            </a:r>
            <a:r>
              <a:rPr lang="en-US" sz="2800" b="1" dirty="0">
                <a:effectLst>
                  <a:outerShdw blurRad="38100" dist="38100" dir="2700000" algn="tl">
                    <a:srgbClr val="000000">
                      <a:alpha val="43137"/>
                    </a:srgbClr>
                  </a:outerShdw>
                </a:effectLst>
                <a:latin typeface="Myriad Pro" pitchFamily="34" charset="0"/>
              </a:rPr>
              <a:t> </a:t>
            </a:r>
            <a:r>
              <a:rPr lang="en-US" sz="2400" i="1" dirty="0">
                <a:effectLst>
                  <a:outerShdw blurRad="38100" dist="38100" dir="2700000" algn="tl">
                    <a:srgbClr val="000000">
                      <a:alpha val="43137"/>
                    </a:srgbClr>
                  </a:outerShdw>
                </a:effectLst>
                <a:latin typeface="Myriad Pro" pitchFamily="34" charset="0"/>
              </a:rPr>
              <a:t>(the more information your provide, the more accurate your search will be)</a:t>
            </a:r>
          </a:p>
        </p:txBody>
      </p:sp>
      <p:sp>
        <p:nvSpPr>
          <p:cNvPr id="8" name="Slide Number Placeholder 3"/>
          <p:cNvSpPr>
            <a:spLocks noGrp="1"/>
          </p:cNvSpPr>
          <p:nvPr>
            <p:ph type="sldNum" sz="quarter" idx="12"/>
          </p:nvPr>
        </p:nvSpPr>
        <p:spPr>
          <a:xfrm>
            <a:off x="8229600" y="18288"/>
            <a:ext cx="457200" cy="323349"/>
          </a:xfrm>
        </p:spPr>
        <p:txBody>
          <a:bodyPr/>
          <a:lstStyle/>
          <a:p>
            <a:fld id="{A1B8FCF6-2963-4F4F-92D7-496181D2372A}" type="slidenum">
              <a:rPr lang="en-US" smtClean="0">
                <a:effectLst>
                  <a:outerShdw blurRad="38100" dist="38100" dir="2700000" algn="tl">
                    <a:srgbClr val="000000">
                      <a:alpha val="43137"/>
                    </a:srgbClr>
                  </a:outerShdw>
                </a:effectLst>
                <a:latin typeface="Myriad Pro" panose="020B0503030403020204" pitchFamily="34" charset="0"/>
              </a:rPr>
              <a:t>18</a:t>
            </a:fld>
            <a:endParaRPr lang="en-US" dirty="0">
              <a:effectLst>
                <a:outerShdw blurRad="38100" dist="38100" dir="2700000" algn="tl">
                  <a:srgbClr val="000000">
                    <a:alpha val="43137"/>
                  </a:srgbClr>
                </a:outerShdw>
              </a:effectLst>
              <a:latin typeface="Myriad Pro" panose="020B0503030403020204" pitchFamily="34" charset="0"/>
            </a:endParaRPr>
          </a:p>
        </p:txBody>
      </p:sp>
      <p:cxnSp>
        <p:nvCxnSpPr>
          <p:cNvPr id="11" name="Straight Arrow Connector 10"/>
          <p:cNvCxnSpPr/>
          <p:nvPr/>
        </p:nvCxnSpPr>
        <p:spPr>
          <a:xfrm>
            <a:off x="3733800" y="2590800"/>
            <a:ext cx="1981200" cy="21336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76700" y="4128758"/>
            <a:ext cx="2629100" cy="14478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20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rPr>
              <a:t>Check out a “Match”</a:t>
            </a:r>
          </a:p>
        </p:txBody>
      </p:sp>
      <p:sp>
        <p:nvSpPr>
          <p:cNvPr id="4" name="Content Placeholder 3"/>
          <p:cNvSpPr>
            <a:spLocks noGrp="1"/>
          </p:cNvSpPr>
          <p:nvPr>
            <p:ph sz="half" idx="2"/>
          </p:nvPr>
        </p:nvSpPr>
        <p:spPr>
          <a:xfrm>
            <a:off x="533400" y="1758696"/>
            <a:ext cx="8001000" cy="2660904"/>
          </a:xfrm>
        </p:spPr>
        <p:txBody>
          <a:bodyPr>
            <a:noAutofit/>
          </a:bodyPr>
          <a:lstStyle/>
          <a:p>
            <a:pPr marL="0" indent="0">
              <a:spcBef>
                <a:spcPts val="0"/>
              </a:spcBef>
              <a:buNone/>
            </a:pPr>
            <a:r>
              <a:rPr lang="en-US" dirty="0">
                <a:effectLst>
                  <a:outerShdw blurRad="38100" dist="38100" dir="2700000" algn="tl">
                    <a:srgbClr val="000000">
                      <a:alpha val="43137"/>
                    </a:srgbClr>
                  </a:outerShdw>
                </a:effectLst>
                <a:latin typeface="Myriad Pro" pitchFamily="34" charset="0"/>
              </a:rPr>
              <a:t>When you finish selecting your criteria, click on the name of the college and check out the information.</a:t>
            </a:r>
          </a:p>
        </p:txBody>
      </p:sp>
      <p:sp>
        <p:nvSpPr>
          <p:cNvPr id="9" name="Slide Number Placeholder 3"/>
          <p:cNvSpPr>
            <a:spLocks noGrp="1"/>
          </p:cNvSpPr>
          <p:nvPr>
            <p:ph type="sldNum" sz="quarter" idx="12"/>
          </p:nvPr>
        </p:nvSpPr>
        <p:spPr>
          <a:xfrm>
            <a:off x="8229600" y="18288"/>
            <a:ext cx="457200" cy="323349"/>
          </a:xfrm>
        </p:spPr>
        <p:txBody>
          <a:bodyPr/>
          <a:lstStyle/>
          <a:p>
            <a:fld id="{35385740-719A-42AC-8D38-C90FFA066176}" type="slidenum">
              <a:rPr lang="en-US" smtClean="0">
                <a:effectLst>
                  <a:outerShdw blurRad="38100" dist="38100" dir="2700000" algn="tl">
                    <a:srgbClr val="000000">
                      <a:alpha val="43137"/>
                    </a:srgbClr>
                  </a:outerShdw>
                </a:effectLst>
                <a:latin typeface="Myriad Pro" panose="020B0503030403020204" pitchFamily="34" charset="0"/>
              </a:rPr>
              <a:t>19</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0343"/>
          <a:stretch/>
        </p:blipFill>
        <p:spPr bwMode="auto">
          <a:xfrm>
            <a:off x="15240" y="2970551"/>
            <a:ext cx="9128760" cy="1567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63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Lesson Tasks</a:t>
            </a:r>
          </a:p>
        </p:txBody>
      </p:sp>
      <p:sp>
        <p:nvSpPr>
          <p:cNvPr id="6" name="Slide Number Placeholder 5"/>
          <p:cNvSpPr>
            <a:spLocks noGrp="1"/>
          </p:cNvSpPr>
          <p:nvPr>
            <p:ph type="sldNum" sz="quarter" idx="12"/>
          </p:nvPr>
        </p:nvSpPr>
        <p:spPr>
          <a:xfrm>
            <a:off x="8382000" y="18288"/>
            <a:ext cx="304800" cy="362712"/>
          </a:xfrm>
        </p:spPr>
        <p:txBody>
          <a:bodyPr/>
          <a:lstStyle/>
          <a:p>
            <a:fld id="{B7ABE344-D45C-4BE3-81BA-2839D784B052}" type="slidenum">
              <a:rPr lang="en-US" smtClean="0">
                <a:effectLst>
                  <a:outerShdw blurRad="38100" dist="38100" dir="2700000" algn="tl">
                    <a:srgbClr val="000000">
                      <a:alpha val="43137"/>
                    </a:srgbClr>
                  </a:outerShdw>
                </a:effectLst>
                <a:latin typeface="Myriad Pro" pitchFamily="34" charset="0"/>
              </a:rPr>
              <a:t>2</a:t>
            </a:fld>
            <a:endParaRPr lang="en-US" dirty="0">
              <a:effectLst>
                <a:outerShdw blurRad="38100" dist="38100" dir="2700000" algn="tl">
                  <a:srgbClr val="000000">
                    <a:alpha val="43137"/>
                  </a:srgbClr>
                </a:outerShdw>
              </a:effectLst>
              <a:latin typeface="Myriad Pro" pitchFamily="34" charset="0"/>
            </a:endParaRPr>
          </a:p>
        </p:txBody>
      </p:sp>
      <p:sp>
        <p:nvSpPr>
          <p:cNvPr id="10" name="Content Placeholder 2"/>
          <p:cNvSpPr txBox="1">
            <a:spLocks/>
          </p:cNvSpPr>
          <p:nvPr/>
        </p:nvSpPr>
        <p:spPr>
          <a:xfrm>
            <a:off x="457200" y="1524000"/>
            <a:ext cx="822960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en-US" sz="2800" dirty="0">
                <a:effectLst>
                  <a:outerShdw blurRad="38100" dist="38100" dir="2700000" algn="tl">
                    <a:srgbClr val="000000">
                      <a:alpha val="43137"/>
                    </a:srgbClr>
                  </a:outerShdw>
                </a:effectLst>
                <a:latin typeface="Myriad Pro" pitchFamily="34" charset="0"/>
              </a:rPr>
              <a:t>Learn key post-secondary terms to help with researching options after high school</a:t>
            </a:r>
          </a:p>
          <a:p>
            <a:pPr marL="0" indent="0">
              <a:spcBef>
                <a:spcPts val="0"/>
              </a:spcBef>
              <a:buNone/>
            </a:pPr>
            <a:endParaRPr lang="en-US" sz="28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2800" dirty="0">
                <a:effectLst>
                  <a:outerShdw blurRad="38100" dist="38100" dir="2700000" algn="tl">
                    <a:srgbClr val="000000">
                      <a:alpha val="43137"/>
                    </a:srgbClr>
                  </a:outerShdw>
                </a:effectLst>
                <a:latin typeface="Myriad Pro" pitchFamily="34" charset="0"/>
              </a:rPr>
              <a:t>Use </a:t>
            </a:r>
            <a:r>
              <a:rPr lang="en-US" sz="2800" dirty="0" err="1">
                <a:effectLst>
                  <a:outerShdw blurRad="38100" dist="38100" dir="2700000" algn="tl">
                    <a:srgbClr val="000000">
                      <a:alpha val="43137"/>
                    </a:srgbClr>
                  </a:outerShdw>
                </a:effectLst>
                <a:latin typeface="Myriad Pro" pitchFamily="34" charset="0"/>
              </a:rPr>
              <a:t>SuperMatch</a:t>
            </a:r>
            <a:r>
              <a:rPr lang="en-US" sz="2800" dirty="0">
                <a:effectLst>
                  <a:outerShdw blurRad="38100" dist="38100" dir="2700000" algn="tl">
                    <a:srgbClr val="000000">
                      <a:alpha val="43137"/>
                    </a:srgbClr>
                  </a:outerShdw>
                </a:effectLst>
                <a:latin typeface="Myriad Pro" pitchFamily="34" charset="0"/>
              </a:rPr>
              <a:t> and Washington Career Bridge to explore for university, college, and training programs that might be the right “fit” for your future</a:t>
            </a:r>
          </a:p>
          <a:p>
            <a:pPr marL="0" indent="0">
              <a:spcBef>
                <a:spcPts val="0"/>
              </a:spcBef>
              <a:buNone/>
            </a:pPr>
            <a:endParaRPr lang="en-US" sz="28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2800" dirty="0">
                <a:effectLst>
                  <a:outerShdw blurRad="38100" dist="38100" dir="2700000" algn="tl">
                    <a:srgbClr val="000000">
                      <a:alpha val="43137"/>
                    </a:srgbClr>
                  </a:outerShdw>
                </a:effectLst>
                <a:latin typeface="Myriad Pro" pitchFamily="34" charset="0"/>
              </a:rPr>
              <a:t>Add two colleges with your desired programs to your Colleges I’m Thinking About list</a:t>
            </a:r>
          </a:p>
          <a:p>
            <a:pPr marL="0" indent="0">
              <a:spcBef>
                <a:spcPts val="0"/>
              </a:spcBef>
              <a:buNone/>
            </a:pPr>
            <a:endParaRPr lang="en-US" sz="1800" dirty="0">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55963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175"/>
            <a:ext cx="8229600" cy="990600"/>
          </a:xfrm>
          <a:noFill/>
        </p:spPr>
        <p:txBody>
          <a:bodyPr>
            <a:noAutofit/>
          </a:bodyPr>
          <a:lstStyle/>
          <a:p>
            <a:r>
              <a:rPr lang="en-US" dirty="0">
                <a:effectLst>
                  <a:outerShdw blurRad="38100" dist="38100" dir="2700000" algn="tl">
                    <a:srgbClr val="000000">
                      <a:alpha val="43137"/>
                    </a:srgbClr>
                  </a:outerShdw>
                </a:effectLst>
                <a:latin typeface="Myriad Pro" pitchFamily="34" charset="0"/>
              </a:rPr>
              <a:t>Explore the Information</a:t>
            </a:r>
          </a:p>
        </p:txBody>
      </p:sp>
      <p:sp>
        <p:nvSpPr>
          <p:cNvPr id="4" name="Content Placeholder 3"/>
          <p:cNvSpPr>
            <a:spLocks noGrp="1"/>
          </p:cNvSpPr>
          <p:nvPr>
            <p:ph sz="half" idx="2"/>
          </p:nvPr>
        </p:nvSpPr>
        <p:spPr>
          <a:xfrm>
            <a:off x="4495800" y="1570775"/>
            <a:ext cx="4419600" cy="5287224"/>
          </a:xfrm>
        </p:spPr>
        <p:txBody>
          <a:bodyPr>
            <a:normAutofit fontScale="47500" lnSpcReduction="20000"/>
          </a:bodyPr>
          <a:lstStyle/>
          <a:p>
            <a:pPr marL="0" indent="0">
              <a:lnSpc>
                <a:spcPct val="110000"/>
              </a:lnSpc>
              <a:spcBef>
                <a:spcPts val="0"/>
              </a:spcBef>
              <a:buNone/>
            </a:pPr>
            <a:endParaRPr lang="en-US" b="1" dirty="0">
              <a:effectLst>
                <a:outerShdw blurRad="38100" dist="38100" dir="2700000" algn="tl">
                  <a:srgbClr val="000000">
                    <a:alpha val="43137"/>
                  </a:srgbClr>
                </a:outerShdw>
              </a:effectLst>
              <a:latin typeface="Myriad Pro" pitchFamily="34" charset="0"/>
            </a:endParaRPr>
          </a:p>
          <a:p>
            <a:pPr marL="0" indent="0">
              <a:lnSpc>
                <a:spcPct val="110000"/>
              </a:lnSpc>
              <a:spcBef>
                <a:spcPts val="0"/>
              </a:spcBef>
              <a:buNone/>
            </a:pPr>
            <a:r>
              <a:rPr lang="en-US" sz="3300" b="1" dirty="0">
                <a:solidFill>
                  <a:schemeClr val="tx2"/>
                </a:solidFill>
                <a:effectLst>
                  <a:outerShdw blurRad="38100" dist="38100" dir="2700000" algn="tl">
                    <a:srgbClr val="000000">
                      <a:alpha val="43137"/>
                    </a:srgbClr>
                  </a:outerShdw>
                </a:effectLst>
                <a:latin typeface="Myriad Pro" pitchFamily="34" charset="0"/>
              </a:rPr>
              <a:t>Admission Info </a:t>
            </a:r>
            <a:r>
              <a:rPr lang="en-US" sz="3300" b="1" dirty="0">
                <a:effectLst>
                  <a:outerShdw blurRad="38100" dist="38100" dir="2700000" algn="tl">
                    <a:srgbClr val="000000">
                      <a:alpha val="43137"/>
                    </a:srgbClr>
                  </a:outerShdw>
                </a:effectLst>
                <a:latin typeface="Myriad Pro" pitchFamily="34" charset="0"/>
              </a:rPr>
              <a:t>-</a:t>
            </a:r>
            <a:r>
              <a:rPr lang="en-US" sz="3300" b="1" dirty="0">
                <a:solidFill>
                  <a:schemeClr val="tx2"/>
                </a:solidFill>
                <a:effectLst>
                  <a:outerShdw blurRad="38100" dist="38100" dir="2700000" algn="tl">
                    <a:srgbClr val="000000">
                      <a:alpha val="43137"/>
                    </a:srgbClr>
                  </a:outerShdw>
                </a:effectLst>
                <a:latin typeface="Myriad Pro" pitchFamily="34" charset="0"/>
              </a:rPr>
              <a:t> </a:t>
            </a:r>
            <a:r>
              <a:rPr lang="en-US" sz="3300" dirty="0">
                <a:effectLst>
                  <a:outerShdw blurRad="38100" dist="38100" dir="2700000" algn="tl">
                    <a:srgbClr val="000000">
                      <a:alpha val="43137"/>
                    </a:srgbClr>
                  </a:outerShdw>
                </a:effectLst>
                <a:latin typeface="Myriad Pro" pitchFamily="34" charset="0"/>
              </a:rPr>
              <a:t>acceptance rate and application fee</a:t>
            </a:r>
          </a:p>
          <a:p>
            <a:pPr marL="0" indent="0">
              <a:lnSpc>
                <a:spcPct val="110000"/>
              </a:lnSpc>
              <a:spcBef>
                <a:spcPts val="0"/>
              </a:spcBef>
              <a:buNone/>
            </a:pPr>
            <a:endParaRPr lang="en-US" sz="3300" b="1" dirty="0">
              <a:effectLst>
                <a:outerShdw blurRad="38100" dist="38100" dir="2700000" algn="tl">
                  <a:srgbClr val="000000">
                    <a:alpha val="43137"/>
                  </a:srgbClr>
                </a:outerShdw>
              </a:effectLst>
              <a:latin typeface="Myriad Pro" pitchFamily="34" charset="0"/>
            </a:endParaRPr>
          </a:p>
          <a:p>
            <a:pPr marL="0" indent="0">
              <a:lnSpc>
                <a:spcPct val="110000"/>
              </a:lnSpc>
              <a:spcBef>
                <a:spcPts val="0"/>
              </a:spcBef>
              <a:buNone/>
            </a:pPr>
            <a:r>
              <a:rPr lang="en-US" sz="3300" b="1" dirty="0">
                <a:solidFill>
                  <a:schemeClr val="tx2"/>
                </a:solidFill>
                <a:effectLst>
                  <a:outerShdw blurRad="38100" dist="38100" dir="2700000" algn="tl">
                    <a:srgbClr val="000000">
                      <a:alpha val="43137"/>
                    </a:srgbClr>
                  </a:outerShdw>
                </a:effectLst>
                <a:latin typeface="Myriad Pro" pitchFamily="34" charset="0"/>
              </a:rPr>
              <a:t>Athletics </a:t>
            </a:r>
            <a:r>
              <a:rPr lang="en-US" sz="3300" b="1" dirty="0">
                <a:effectLst>
                  <a:outerShdw blurRad="38100" dist="38100" dir="2700000" algn="tl">
                    <a:srgbClr val="000000">
                      <a:alpha val="43137"/>
                    </a:srgbClr>
                  </a:outerShdw>
                </a:effectLst>
                <a:latin typeface="Myriad Pro" pitchFamily="34" charset="0"/>
              </a:rPr>
              <a:t>- </a:t>
            </a:r>
            <a:r>
              <a:rPr lang="en-US" sz="3300" dirty="0">
                <a:effectLst>
                  <a:outerShdw blurRad="38100" dist="38100" dir="2700000" algn="tl">
                    <a:srgbClr val="000000">
                      <a:alpha val="43137"/>
                    </a:srgbClr>
                  </a:outerShdw>
                </a:effectLst>
                <a:latin typeface="Myriad Pro" pitchFamily="34" charset="0"/>
              </a:rPr>
              <a:t>Division and sports</a:t>
            </a:r>
          </a:p>
          <a:p>
            <a:pPr marL="0" indent="0">
              <a:lnSpc>
                <a:spcPct val="110000"/>
              </a:lnSpc>
              <a:spcBef>
                <a:spcPts val="0"/>
              </a:spcBef>
              <a:buNone/>
            </a:pPr>
            <a:endParaRPr lang="en-US" sz="3300" b="1" dirty="0">
              <a:effectLst>
                <a:outerShdw blurRad="38100" dist="38100" dir="2700000" algn="tl">
                  <a:srgbClr val="000000">
                    <a:alpha val="43137"/>
                  </a:srgbClr>
                </a:outerShdw>
              </a:effectLst>
              <a:latin typeface="Myriad Pro" pitchFamily="34" charset="0"/>
            </a:endParaRPr>
          </a:p>
          <a:p>
            <a:pPr marL="0" indent="0">
              <a:lnSpc>
                <a:spcPct val="110000"/>
              </a:lnSpc>
              <a:spcBef>
                <a:spcPts val="0"/>
              </a:spcBef>
              <a:buNone/>
            </a:pPr>
            <a:r>
              <a:rPr lang="en-US" sz="3300" b="1" dirty="0">
                <a:solidFill>
                  <a:schemeClr val="tx2"/>
                </a:solidFill>
                <a:effectLst>
                  <a:outerShdw blurRad="38100" dist="38100" dir="2700000" algn="tl">
                    <a:srgbClr val="000000">
                      <a:alpha val="43137"/>
                    </a:srgbClr>
                  </a:outerShdw>
                </a:effectLst>
                <a:latin typeface="Myriad Pro" pitchFamily="34" charset="0"/>
              </a:rPr>
              <a:t>Diversity </a:t>
            </a:r>
            <a:r>
              <a:rPr lang="en-US" sz="3300" b="1" dirty="0">
                <a:effectLst>
                  <a:outerShdw blurRad="38100" dist="38100" dir="2700000" algn="tl">
                    <a:srgbClr val="000000">
                      <a:alpha val="43137"/>
                    </a:srgbClr>
                  </a:outerShdw>
                </a:effectLst>
                <a:latin typeface="Myriad Pro" pitchFamily="34" charset="0"/>
              </a:rPr>
              <a:t>- </a:t>
            </a:r>
            <a:r>
              <a:rPr lang="en-US" sz="3300" dirty="0">
                <a:effectLst>
                  <a:outerShdw blurRad="38100" dist="38100" dir="2700000" algn="tl">
                    <a:srgbClr val="000000">
                      <a:alpha val="43137"/>
                    </a:srgbClr>
                  </a:outerShdw>
                </a:effectLst>
                <a:latin typeface="Myriad Pro" pitchFamily="34" charset="0"/>
              </a:rPr>
              <a:t>male/female, out of state, international, minorities </a:t>
            </a:r>
          </a:p>
          <a:p>
            <a:pPr marL="0" indent="0">
              <a:lnSpc>
                <a:spcPct val="110000"/>
              </a:lnSpc>
              <a:spcBef>
                <a:spcPts val="0"/>
              </a:spcBef>
              <a:buNone/>
            </a:pPr>
            <a:endParaRPr lang="en-US" sz="3300" b="1" dirty="0">
              <a:effectLst>
                <a:outerShdw blurRad="38100" dist="38100" dir="2700000" algn="tl">
                  <a:srgbClr val="000000">
                    <a:alpha val="43137"/>
                  </a:srgbClr>
                </a:outerShdw>
              </a:effectLst>
              <a:latin typeface="Myriad Pro" pitchFamily="34" charset="0"/>
            </a:endParaRPr>
          </a:p>
          <a:p>
            <a:pPr marL="0" indent="0">
              <a:lnSpc>
                <a:spcPct val="110000"/>
              </a:lnSpc>
              <a:spcBef>
                <a:spcPts val="0"/>
              </a:spcBef>
              <a:buNone/>
            </a:pPr>
            <a:r>
              <a:rPr lang="en-US" sz="3300" b="1" dirty="0">
                <a:solidFill>
                  <a:schemeClr val="tx2"/>
                </a:solidFill>
                <a:effectLst>
                  <a:outerShdw blurRad="38100" dist="38100" dir="2700000" algn="tl">
                    <a:srgbClr val="000000">
                      <a:alpha val="43137"/>
                    </a:srgbClr>
                  </a:outerShdw>
                </a:effectLst>
                <a:latin typeface="Myriad Pro" pitchFamily="34" charset="0"/>
              </a:rPr>
              <a:t>Cost </a:t>
            </a:r>
            <a:r>
              <a:rPr lang="en-US" sz="3300" b="1" dirty="0">
                <a:effectLst>
                  <a:outerShdw blurRad="38100" dist="38100" dir="2700000" algn="tl">
                    <a:srgbClr val="000000">
                      <a:alpha val="43137"/>
                    </a:srgbClr>
                  </a:outerShdw>
                </a:effectLst>
                <a:latin typeface="Myriad Pro" pitchFamily="34" charset="0"/>
              </a:rPr>
              <a:t>- </a:t>
            </a:r>
            <a:r>
              <a:rPr lang="en-US" sz="3300" dirty="0">
                <a:effectLst>
                  <a:outerShdw blurRad="38100" dist="38100" dir="2700000" algn="tl">
                    <a:srgbClr val="000000">
                      <a:alpha val="43137"/>
                    </a:srgbClr>
                  </a:outerShdw>
                </a:effectLst>
                <a:latin typeface="Myriad Pro" pitchFamily="34" charset="0"/>
              </a:rPr>
              <a:t>tuition and fees</a:t>
            </a:r>
          </a:p>
          <a:p>
            <a:pPr marL="0" indent="0">
              <a:lnSpc>
                <a:spcPct val="110000"/>
              </a:lnSpc>
              <a:spcBef>
                <a:spcPts val="0"/>
              </a:spcBef>
              <a:buNone/>
            </a:pPr>
            <a:endParaRPr lang="en-US" sz="3300" dirty="0">
              <a:effectLst>
                <a:outerShdw blurRad="38100" dist="38100" dir="2700000" algn="tl">
                  <a:srgbClr val="000000">
                    <a:alpha val="43137"/>
                  </a:srgbClr>
                </a:outerShdw>
              </a:effectLst>
              <a:latin typeface="Myriad Pro" pitchFamily="34" charset="0"/>
            </a:endParaRPr>
          </a:p>
          <a:p>
            <a:pPr marL="0" indent="0">
              <a:lnSpc>
                <a:spcPct val="110000"/>
              </a:lnSpc>
              <a:spcBef>
                <a:spcPts val="0"/>
              </a:spcBef>
              <a:buNone/>
            </a:pPr>
            <a:r>
              <a:rPr lang="en-US" sz="3300" b="1" dirty="0">
                <a:solidFill>
                  <a:schemeClr val="tx2"/>
                </a:solidFill>
                <a:effectLst>
                  <a:outerShdw blurRad="38100" dist="38100" dir="2700000" algn="tl">
                    <a:srgbClr val="000000">
                      <a:alpha val="43137"/>
                    </a:srgbClr>
                  </a:outerShdw>
                </a:effectLst>
                <a:latin typeface="Myriad Pro" pitchFamily="34" charset="0"/>
              </a:rPr>
              <a:t>Highlights </a:t>
            </a:r>
            <a:r>
              <a:rPr lang="en-US" sz="3300" b="1" dirty="0">
                <a:effectLst>
                  <a:outerShdw blurRad="38100" dist="38100" dir="2700000" algn="tl">
                    <a:srgbClr val="000000">
                      <a:alpha val="43137"/>
                    </a:srgbClr>
                  </a:outerShdw>
                </a:effectLst>
                <a:latin typeface="Myriad Pro" pitchFamily="34" charset="0"/>
              </a:rPr>
              <a:t>– </a:t>
            </a:r>
            <a:r>
              <a:rPr lang="en-US" sz="3300" dirty="0">
                <a:effectLst>
                  <a:outerShdw blurRad="38100" dist="38100" dir="2700000" algn="tl">
                    <a:srgbClr val="000000">
                      <a:alpha val="43137"/>
                    </a:srgbClr>
                  </a:outerShdw>
                </a:effectLst>
                <a:latin typeface="Myriad Pro" pitchFamily="34" charset="0"/>
              </a:rPr>
              <a:t>upcoming college visits to your school</a:t>
            </a:r>
          </a:p>
          <a:p>
            <a:pPr marL="0" lvl="0" indent="0">
              <a:lnSpc>
                <a:spcPct val="110000"/>
              </a:lnSpc>
              <a:spcBef>
                <a:spcPts val="0"/>
              </a:spcBef>
              <a:buClr>
                <a:srgbClr val="008080"/>
              </a:buClr>
              <a:buNone/>
            </a:pPr>
            <a:endParaRPr lang="en-US" sz="3300" b="1" dirty="0">
              <a:solidFill>
                <a:schemeClr val="tx2"/>
              </a:solidFill>
              <a:effectLst>
                <a:outerShdw blurRad="38100" dist="38100" dir="2700000" algn="tl">
                  <a:srgbClr val="000000">
                    <a:alpha val="43137"/>
                  </a:srgbClr>
                </a:outerShdw>
              </a:effectLst>
              <a:latin typeface="Myriad Pro" pitchFamily="34" charset="0"/>
            </a:endParaRPr>
          </a:p>
          <a:p>
            <a:pPr marL="0" lvl="0" indent="0">
              <a:lnSpc>
                <a:spcPct val="110000"/>
              </a:lnSpc>
              <a:spcBef>
                <a:spcPts val="0"/>
              </a:spcBef>
              <a:buClr>
                <a:srgbClr val="008080"/>
              </a:buClr>
              <a:buNone/>
            </a:pPr>
            <a:r>
              <a:rPr lang="en-US" sz="3300" b="1" dirty="0">
                <a:solidFill>
                  <a:schemeClr val="tx2"/>
                </a:solidFill>
                <a:effectLst>
                  <a:outerShdw blurRad="38100" dist="38100" dir="2700000" algn="tl">
                    <a:srgbClr val="000000">
                      <a:alpha val="43137"/>
                    </a:srgbClr>
                  </a:outerShdw>
                </a:effectLst>
                <a:latin typeface="Myriad Pro" pitchFamily="34" charset="0"/>
              </a:rPr>
              <a:t>Institution Characteristics </a:t>
            </a:r>
            <a:r>
              <a:rPr lang="en-US" sz="3300" b="1" dirty="0">
                <a:solidFill>
                  <a:srgbClr val="292934"/>
                </a:solidFill>
                <a:effectLst>
                  <a:outerShdw blurRad="38100" dist="38100" dir="2700000" algn="tl">
                    <a:srgbClr val="000000">
                      <a:alpha val="43137"/>
                    </a:srgbClr>
                  </a:outerShdw>
                </a:effectLst>
                <a:latin typeface="Myriad Pro" pitchFamily="34" charset="0"/>
              </a:rPr>
              <a:t>- </a:t>
            </a:r>
            <a:r>
              <a:rPr lang="en-US" sz="3300" dirty="0">
                <a:solidFill>
                  <a:srgbClr val="292934"/>
                </a:solidFill>
                <a:effectLst>
                  <a:outerShdw blurRad="38100" dist="38100" dir="2700000" algn="tl">
                    <a:srgbClr val="000000">
                      <a:alpha val="43137"/>
                    </a:srgbClr>
                  </a:outerShdw>
                </a:effectLst>
                <a:latin typeface="Myriad Pro" pitchFamily="34" charset="0"/>
              </a:rPr>
              <a:t>undergrad size, graduation rate, retention rate</a:t>
            </a:r>
          </a:p>
          <a:p>
            <a:pPr marL="0" lvl="0" indent="0">
              <a:lnSpc>
                <a:spcPct val="110000"/>
              </a:lnSpc>
              <a:spcBef>
                <a:spcPts val="0"/>
              </a:spcBef>
              <a:buClr>
                <a:srgbClr val="008080"/>
              </a:buClr>
              <a:buNone/>
            </a:pPr>
            <a:endParaRPr lang="en-US" sz="3300" dirty="0">
              <a:effectLst>
                <a:outerShdw blurRad="38100" dist="38100" dir="2700000" algn="tl">
                  <a:srgbClr val="000000">
                    <a:alpha val="43137"/>
                  </a:srgbClr>
                </a:outerShdw>
              </a:effectLst>
              <a:latin typeface="Myriad Pro" pitchFamily="34" charset="0"/>
            </a:endParaRPr>
          </a:p>
          <a:p>
            <a:pPr marL="0" indent="0">
              <a:lnSpc>
                <a:spcPct val="110000"/>
              </a:lnSpc>
              <a:spcBef>
                <a:spcPts val="0"/>
              </a:spcBef>
              <a:buNone/>
            </a:pPr>
            <a:r>
              <a:rPr lang="en-US" sz="3300" b="1" dirty="0">
                <a:solidFill>
                  <a:schemeClr val="tx2"/>
                </a:solidFill>
                <a:effectLst>
                  <a:outerShdw blurRad="38100" dist="38100" dir="2700000" algn="tl">
                    <a:srgbClr val="000000">
                      <a:alpha val="43137"/>
                    </a:srgbClr>
                  </a:outerShdw>
                </a:effectLst>
                <a:latin typeface="Myriad Pro" pitchFamily="34" charset="0"/>
              </a:rPr>
              <a:t>Student Life </a:t>
            </a:r>
            <a:r>
              <a:rPr lang="en-US" sz="3300" b="1" dirty="0">
                <a:effectLst>
                  <a:outerShdw blurRad="38100" dist="38100" dir="2700000" algn="tl">
                    <a:srgbClr val="000000">
                      <a:alpha val="43137"/>
                    </a:srgbClr>
                  </a:outerShdw>
                </a:effectLst>
                <a:latin typeface="Myriad Pro" pitchFamily="34" charset="0"/>
              </a:rPr>
              <a:t>-</a:t>
            </a:r>
            <a:r>
              <a:rPr lang="en-US" sz="3300" b="1" dirty="0">
                <a:solidFill>
                  <a:schemeClr val="tx2"/>
                </a:solidFill>
                <a:effectLst>
                  <a:outerShdw blurRad="38100" dist="38100" dir="2700000" algn="tl">
                    <a:srgbClr val="000000">
                      <a:alpha val="43137"/>
                    </a:srgbClr>
                  </a:outerShdw>
                </a:effectLst>
                <a:latin typeface="Myriad Pro" pitchFamily="34" charset="0"/>
              </a:rPr>
              <a:t> </a:t>
            </a:r>
            <a:r>
              <a:rPr lang="en-US" sz="3300" dirty="0">
                <a:effectLst>
                  <a:outerShdw blurRad="38100" dist="38100" dir="2700000" algn="tl">
                    <a:srgbClr val="000000">
                      <a:alpha val="43137"/>
                    </a:srgbClr>
                  </a:outerShdw>
                </a:effectLst>
                <a:latin typeface="Myriad Pro" pitchFamily="34" charset="0"/>
              </a:rPr>
              <a:t>Greek life, student clubs, offerings</a:t>
            </a:r>
          </a:p>
          <a:p>
            <a:pPr marL="0" indent="0">
              <a:lnSpc>
                <a:spcPct val="110000"/>
              </a:lnSpc>
              <a:spcBef>
                <a:spcPts val="0"/>
              </a:spcBef>
              <a:buNone/>
            </a:pPr>
            <a:endParaRPr lang="en-US" sz="3300" dirty="0">
              <a:effectLst>
                <a:outerShdw blurRad="38100" dist="38100" dir="2700000" algn="tl">
                  <a:srgbClr val="000000">
                    <a:alpha val="43137"/>
                  </a:srgbClr>
                </a:outerShdw>
              </a:effectLst>
              <a:latin typeface="Myriad Pro" pitchFamily="34" charset="0"/>
            </a:endParaRPr>
          </a:p>
          <a:p>
            <a:pPr marL="0" indent="0">
              <a:lnSpc>
                <a:spcPct val="110000"/>
              </a:lnSpc>
              <a:spcBef>
                <a:spcPts val="0"/>
              </a:spcBef>
              <a:buNone/>
            </a:pPr>
            <a:r>
              <a:rPr lang="en-US" sz="3300" dirty="0">
                <a:effectLst>
                  <a:outerShdw blurRad="38100" dist="38100" dir="2700000" algn="tl">
                    <a:srgbClr val="000000">
                      <a:alpha val="43137"/>
                    </a:srgbClr>
                  </a:outerShdw>
                </a:effectLst>
                <a:latin typeface="Myriad Pro" pitchFamily="34" charset="0"/>
              </a:rPr>
              <a:t>By clicking on the University name you can find additional information.</a:t>
            </a:r>
          </a:p>
        </p:txBody>
      </p:sp>
      <p:sp>
        <p:nvSpPr>
          <p:cNvPr id="8" name="Slide Number Placeholder 3"/>
          <p:cNvSpPr>
            <a:spLocks noGrp="1"/>
          </p:cNvSpPr>
          <p:nvPr>
            <p:ph type="sldNum" sz="quarter" idx="12"/>
          </p:nvPr>
        </p:nvSpPr>
        <p:spPr>
          <a:xfrm>
            <a:off x="8229600" y="18288"/>
            <a:ext cx="457200" cy="323349"/>
          </a:xfrm>
        </p:spPr>
        <p:txBody>
          <a:bodyPr/>
          <a:lstStyle/>
          <a:p>
            <a:fld id="{CFF2E5C6-D8E6-4E74-9DB6-FD616C01E519}" type="slidenum">
              <a:rPr lang="en-US" smtClean="0">
                <a:effectLst>
                  <a:outerShdw blurRad="38100" dist="38100" dir="2700000" algn="tl">
                    <a:srgbClr val="000000">
                      <a:alpha val="43137"/>
                    </a:srgbClr>
                  </a:outerShdw>
                </a:effectLst>
                <a:latin typeface="Myriad Pro" panose="020B0503030403020204" pitchFamily="34" charset="0"/>
              </a:rPr>
              <a:t>20</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34" y="1694673"/>
            <a:ext cx="3733800" cy="5043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072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8382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rPr>
              <a:t>Add to Your Favorites</a:t>
            </a:r>
          </a:p>
        </p:txBody>
      </p:sp>
      <p:sp>
        <p:nvSpPr>
          <p:cNvPr id="4" name="Content Placeholder 3"/>
          <p:cNvSpPr>
            <a:spLocks noGrp="1"/>
          </p:cNvSpPr>
          <p:nvPr>
            <p:ph sz="half" idx="2"/>
          </p:nvPr>
        </p:nvSpPr>
        <p:spPr>
          <a:xfrm>
            <a:off x="457199" y="1600200"/>
            <a:ext cx="8229601" cy="4337304"/>
          </a:xfrm>
        </p:spPr>
        <p:txBody>
          <a:bodyPr>
            <a:normAutofit/>
          </a:bodyPr>
          <a:lstStyle/>
          <a:p>
            <a:pPr marL="0" indent="0">
              <a:spcBef>
                <a:spcPts val="0"/>
              </a:spcBef>
              <a:buNone/>
            </a:pPr>
            <a:r>
              <a:rPr lang="en-US" sz="3200" dirty="0">
                <a:effectLst>
                  <a:outerShdw blurRad="38100" dist="38100" dir="2700000" algn="tl">
                    <a:srgbClr val="000000">
                      <a:alpha val="43137"/>
                    </a:srgbClr>
                  </a:outerShdw>
                </a:effectLst>
                <a:latin typeface="Myriad Pro" pitchFamily="34" charset="0"/>
              </a:rPr>
              <a:t>Once you have identified a college or program of interest, click the heart to add to your </a:t>
            </a:r>
            <a:r>
              <a:rPr lang="en-US" sz="3200" b="1" dirty="0">
                <a:solidFill>
                  <a:schemeClr val="tx2"/>
                </a:solidFill>
                <a:effectLst>
                  <a:outerShdw blurRad="38100" dist="38100" dir="2700000" algn="tl">
                    <a:srgbClr val="000000">
                      <a:alpha val="43137"/>
                    </a:srgbClr>
                  </a:outerShdw>
                </a:effectLst>
                <a:latin typeface="Myriad Pro" pitchFamily="34" charset="0"/>
              </a:rPr>
              <a:t>Colleges I’m thinking about </a:t>
            </a:r>
            <a:r>
              <a:rPr lang="en-US" sz="3200" dirty="0">
                <a:effectLst>
                  <a:outerShdw blurRad="38100" dist="38100" dir="2700000" algn="tl">
                    <a:srgbClr val="000000">
                      <a:alpha val="43137"/>
                    </a:srgbClr>
                  </a:outerShdw>
                </a:effectLst>
                <a:latin typeface="Myriad Pro" pitchFamily="34" charset="0"/>
              </a:rPr>
              <a:t>list.</a:t>
            </a:r>
          </a:p>
        </p:txBody>
      </p:sp>
      <p:sp>
        <p:nvSpPr>
          <p:cNvPr id="8" name="Slide Number Placeholder 3"/>
          <p:cNvSpPr>
            <a:spLocks noGrp="1"/>
          </p:cNvSpPr>
          <p:nvPr>
            <p:ph type="sldNum" sz="quarter" idx="12"/>
          </p:nvPr>
        </p:nvSpPr>
        <p:spPr>
          <a:xfrm>
            <a:off x="8229600" y="18288"/>
            <a:ext cx="457200" cy="323349"/>
          </a:xfrm>
        </p:spPr>
        <p:txBody>
          <a:bodyPr/>
          <a:lstStyle/>
          <a:p>
            <a:fld id="{F9D586E7-2C78-4D97-8C11-451E52243C4D}" type="slidenum">
              <a:rPr lang="en-US" smtClean="0">
                <a:effectLst>
                  <a:outerShdw blurRad="38100" dist="38100" dir="2700000" algn="tl">
                    <a:srgbClr val="000000">
                      <a:alpha val="43137"/>
                    </a:srgbClr>
                  </a:outerShdw>
                </a:effectLst>
                <a:latin typeface="Myriad Pro" panose="020B0503030403020204" pitchFamily="34" charset="0"/>
              </a:rPr>
              <a:t>21</a:t>
            </a:fld>
            <a:endParaRPr lang="en-US" dirty="0">
              <a:effectLst>
                <a:outerShdw blurRad="38100" dist="38100" dir="2700000" algn="tl">
                  <a:srgbClr val="000000">
                    <a:alpha val="43137"/>
                  </a:srgbClr>
                </a:outerShdw>
              </a:effectLst>
              <a:latin typeface="Myriad Pro" panose="020B0503030403020204" pitchFamily="34" charset="0"/>
            </a:endParaRPr>
          </a:p>
        </p:txBody>
      </p:sp>
      <p:sp>
        <p:nvSpPr>
          <p:cNvPr id="10" name="Oval 9"/>
          <p:cNvSpPr/>
          <p:nvPr/>
        </p:nvSpPr>
        <p:spPr>
          <a:xfrm>
            <a:off x="6324600" y="6216396"/>
            <a:ext cx="1143000" cy="33680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962400" y="3124200"/>
            <a:ext cx="2667000" cy="309219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80998" y="4724400"/>
            <a:ext cx="838201"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219199" y="3124200"/>
            <a:ext cx="2743201" cy="17145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4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anose="020B0503030403020204" pitchFamily="34" charset="0"/>
              </a:rPr>
              <a:t>Not Seeing Your Future Option?</a:t>
            </a:r>
          </a:p>
        </p:txBody>
      </p:sp>
      <p:sp>
        <p:nvSpPr>
          <p:cNvPr id="3" name="Content Placeholder 2"/>
          <p:cNvSpPr>
            <a:spLocks noGrp="1"/>
          </p:cNvSpPr>
          <p:nvPr>
            <p:ph idx="1"/>
          </p:nvPr>
        </p:nvSpPr>
        <p:spPr>
          <a:xfrm>
            <a:off x="457200" y="1600200"/>
            <a:ext cx="8229600" cy="4876800"/>
          </a:xfrm>
        </p:spPr>
        <p:txBody>
          <a:bodyPr/>
          <a:lstStyle/>
          <a:p>
            <a:pPr marL="0" indent="0" fontAlgn="base">
              <a:buNone/>
            </a:pPr>
            <a:r>
              <a:rPr lang="en-US" sz="28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Check out </a:t>
            </a:r>
            <a:r>
              <a:rPr lang="en-US" sz="2800" b="1" dirty="0">
                <a:solidFill>
                  <a:schemeClr val="tx2"/>
                </a:solidFill>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Washington Career Bridge</a:t>
            </a:r>
            <a:r>
              <a:rPr lang="en-US" sz="28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  </a:t>
            </a:r>
          </a:p>
          <a:p>
            <a:pPr marL="0" indent="0" fontAlgn="base">
              <a:buNone/>
            </a:pPr>
            <a:r>
              <a:rPr lang="en-US" sz="20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(careerbridge.wa.gov)</a:t>
            </a:r>
          </a:p>
          <a:p>
            <a:pPr marL="0" indent="0" fontAlgn="base">
              <a:buNone/>
            </a:pPr>
            <a:r>
              <a:rPr lang="en-US" sz="28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Click </a:t>
            </a:r>
            <a:r>
              <a:rPr lang="en-US" sz="2800" b="1" dirty="0">
                <a:solidFill>
                  <a:schemeClr val="tx2"/>
                </a:solidFill>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Find Education </a:t>
            </a:r>
          </a:p>
          <a:p>
            <a:pPr marL="0" indent="0" fontAlgn="base">
              <a:buNone/>
            </a:pPr>
            <a:endParaRPr lang="en-US" sz="2800" dirty="0">
              <a:solidFill>
                <a:schemeClr val="tx2"/>
              </a:solidFill>
              <a:effectLst>
                <a:outerShdw blurRad="38100" dist="38100" dir="2700000" algn="tl">
                  <a:srgbClr val="000000">
                    <a:alpha val="43137"/>
                  </a:srgbClr>
                </a:outerShdw>
              </a:effectLst>
              <a:latin typeface="Myriad Pro" panose="020B0503030403020204" pitchFamily="34" charset="0"/>
              <a:cs typeface="MV Boli" panose="02000500030200090000" pitchFamily="2" charset="0"/>
            </a:endParaRPr>
          </a:p>
          <a:p>
            <a:pPr marL="0" indent="0" fontAlgn="base">
              <a:buNone/>
            </a:pPr>
            <a:r>
              <a:rPr lang="en-US" sz="28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Type the </a:t>
            </a:r>
            <a:r>
              <a:rPr lang="en-US" sz="2800" b="1" dirty="0">
                <a:solidFill>
                  <a:schemeClr val="tx2"/>
                </a:solidFill>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job title </a:t>
            </a:r>
            <a:r>
              <a:rPr lang="en-US" sz="28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or search </a:t>
            </a:r>
            <a:r>
              <a:rPr lang="en-US" sz="2800" b="1" dirty="0">
                <a:solidFill>
                  <a:schemeClr val="tx2"/>
                </a:solidFill>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by location </a:t>
            </a:r>
            <a:r>
              <a:rPr lang="en-US" sz="28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or search by </a:t>
            </a:r>
            <a:r>
              <a:rPr lang="en-US" sz="2800" b="1" dirty="0">
                <a:solidFill>
                  <a:schemeClr val="tx2"/>
                </a:solidFill>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education type </a:t>
            </a:r>
            <a:r>
              <a:rPr lang="en-US" sz="2800"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rPr>
              <a:t>such as apprenticeships.</a:t>
            </a:r>
            <a:endParaRPr lang="en-US" dirty="0">
              <a:effectLst>
                <a:outerShdw blurRad="38100" dist="38100" dir="2700000" algn="tl">
                  <a:srgbClr val="000000">
                    <a:alpha val="43137"/>
                  </a:srgbClr>
                </a:outerShdw>
              </a:effectLst>
              <a:latin typeface="Myriad Pro" panose="020B0503030403020204" pitchFamily="34" charset="0"/>
              <a:cs typeface="MV Boli" panose="02000500030200090000" pitchFamily="2" charset="0"/>
            </a:endParaRPr>
          </a:p>
        </p:txBody>
      </p:sp>
      <p:sp>
        <p:nvSpPr>
          <p:cNvPr id="7" name="Slide Number Placeholder 5"/>
          <p:cNvSpPr>
            <a:spLocks noGrp="1"/>
          </p:cNvSpPr>
          <p:nvPr>
            <p:ph type="sldNum" sz="quarter" idx="12"/>
          </p:nvPr>
        </p:nvSpPr>
        <p:spPr>
          <a:xfrm>
            <a:off x="7620000" y="18288"/>
            <a:ext cx="1066800" cy="329184"/>
          </a:xfrm>
        </p:spPr>
        <p:txBody>
          <a:bodyPr/>
          <a:lstStyle/>
          <a:p>
            <a:r>
              <a:rPr lang="en-US" dirty="0">
                <a:effectLst>
                  <a:outerShdw blurRad="38100" dist="38100" dir="2700000" algn="tl">
                    <a:srgbClr val="000000">
                      <a:alpha val="43137"/>
                    </a:srgbClr>
                  </a:outerShdw>
                </a:effectLst>
                <a:latin typeface="Myriad Pro" pitchFamily="34" charset="0"/>
              </a:rPr>
              <a:t>11</a:t>
            </a:r>
          </a:p>
        </p:txBody>
      </p:sp>
      <p:pic>
        <p:nvPicPr>
          <p:cNvPr id="8" name="Picture 7">
            <a:extLst>
              <a:ext uri="{FF2B5EF4-FFF2-40B4-BE49-F238E27FC236}">
                <a16:creationId xmlns:a16="http://schemas.microsoft.com/office/drawing/2014/main" id="{56EE7003-0472-4CB2-A7B6-F16E8E052646}"/>
              </a:ext>
            </a:extLst>
          </p:cNvPr>
          <p:cNvPicPr>
            <a:picLocks noChangeAspect="1"/>
          </p:cNvPicPr>
          <p:nvPr/>
        </p:nvPicPr>
        <p:blipFill>
          <a:blip r:embed="rId2"/>
          <a:stretch>
            <a:fillRect/>
          </a:stretch>
        </p:blipFill>
        <p:spPr>
          <a:xfrm>
            <a:off x="1524000" y="4572000"/>
            <a:ext cx="4174916" cy="209895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0503B41-F8FF-4BD3-86D9-051CB58319F0}"/>
              </a:ext>
            </a:extLst>
          </p:cNvPr>
          <p:cNvPicPr>
            <a:picLocks noChangeAspect="1"/>
          </p:cNvPicPr>
          <p:nvPr/>
        </p:nvPicPr>
        <p:blipFill>
          <a:blip r:embed="rId3"/>
          <a:stretch>
            <a:fillRect/>
          </a:stretch>
        </p:blipFill>
        <p:spPr>
          <a:xfrm>
            <a:off x="6471908" y="1828800"/>
            <a:ext cx="2480234" cy="1082578"/>
          </a:xfrm>
          <a:prstGeom prst="rect">
            <a:avLst/>
          </a:prstGeom>
        </p:spPr>
      </p:pic>
      <p:pic>
        <p:nvPicPr>
          <p:cNvPr id="12" name="Picture 11">
            <a:extLst>
              <a:ext uri="{FF2B5EF4-FFF2-40B4-BE49-F238E27FC236}">
                <a16:creationId xmlns:a16="http://schemas.microsoft.com/office/drawing/2014/main" id="{F7CC660B-25FB-4C57-926F-743B01B57119}"/>
              </a:ext>
            </a:extLst>
          </p:cNvPr>
          <p:cNvPicPr>
            <a:picLocks noChangeAspect="1"/>
          </p:cNvPicPr>
          <p:nvPr/>
        </p:nvPicPr>
        <p:blipFill>
          <a:blip r:embed="rId4"/>
          <a:stretch>
            <a:fillRect/>
          </a:stretch>
        </p:blipFill>
        <p:spPr>
          <a:xfrm>
            <a:off x="4038600" y="2514600"/>
            <a:ext cx="2015064" cy="533400"/>
          </a:xfrm>
          <a:prstGeom prst="rect">
            <a:avLst/>
          </a:prstGeom>
        </p:spPr>
      </p:pic>
    </p:spTree>
    <p:extLst>
      <p:ext uri="{BB962C8B-B14F-4D97-AF65-F5344CB8AC3E}">
        <p14:creationId xmlns:p14="http://schemas.microsoft.com/office/powerpoint/2010/main" val="642506046"/>
      </p:ext>
    </p:extLst>
  </p:cSld>
  <p:clrMapOvr>
    <a:masterClrMapping/>
  </p:clrMapOvr>
  <mc:AlternateContent xmlns:mc="http://schemas.openxmlformats.org/markup-compatibility/2006" xmlns:p14="http://schemas.microsoft.com/office/powerpoint/2010/main">
    <mc:Choice Requires="p14">
      <p:transition spd="slow" p14:dur="2000" advTm="22399"/>
    </mc:Choice>
    <mc:Fallback xmlns="">
      <p:transition spd="slow" advTm="2239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a:noFill/>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Interested in the Military?</a:t>
            </a:r>
          </a:p>
        </p:txBody>
      </p:sp>
      <p:sp>
        <p:nvSpPr>
          <p:cNvPr id="5" name="Content Placeholder 4"/>
          <p:cNvSpPr>
            <a:spLocks noGrp="1"/>
          </p:cNvSpPr>
          <p:nvPr>
            <p:ph sz="half" idx="2"/>
          </p:nvPr>
        </p:nvSpPr>
        <p:spPr>
          <a:xfrm>
            <a:off x="457200" y="1600200"/>
            <a:ext cx="3886200" cy="4648200"/>
          </a:xfrm>
        </p:spPr>
        <p:txBody>
          <a:bodyPr>
            <a:noAutofit/>
          </a:bodyPr>
          <a:lstStyle/>
          <a:p>
            <a:pPr marL="0" indent="0">
              <a:spcBef>
                <a:spcPts val="0"/>
              </a:spcBef>
              <a:buNone/>
            </a:pPr>
            <a:r>
              <a:rPr lang="en-US" sz="2400" dirty="0">
                <a:effectLst>
                  <a:outerShdw blurRad="38100" dist="38100" dir="2700000" algn="tl">
                    <a:srgbClr val="000000">
                      <a:alpha val="43137"/>
                    </a:srgbClr>
                  </a:outerShdw>
                </a:effectLst>
                <a:latin typeface="Myriad Pro" pitchFamily="34" charset="0"/>
              </a:rPr>
              <a:t>Within the college search options, you can access military colleges/programs.</a:t>
            </a:r>
          </a:p>
          <a:p>
            <a:pPr marL="0" indent="0">
              <a:spcBef>
                <a:spcPts val="0"/>
              </a:spcBef>
              <a:buNone/>
            </a:pPr>
            <a:endParaRPr lang="en-US" sz="24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2400" dirty="0">
                <a:effectLst>
                  <a:outerShdw blurRad="38100" dist="38100" dir="2700000" algn="tl">
                    <a:srgbClr val="000000">
                      <a:alpha val="43137"/>
                    </a:srgbClr>
                  </a:outerShdw>
                </a:effectLst>
                <a:latin typeface="Myriad Pro" pitchFamily="34" charset="0"/>
              </a:rPr>
              <a:t>If you are interested in the military right after high school, check out the resources in Naviance.</a:t>
            </a:r>
          </a:p>
          <a:p>
            <a:pPr marL="0" indent="0">
              <a:spcBef>
                <a:spcPts val="0"/>
              </a:spcBef>
              <a:buNone/>
            </a:pPr>
            <a:endParaRPr lang="en-US" sz="3200" dirty="0">
              <a:solidFill>
                <a:schemeClr val="tx2"/>
              </a:solidFill>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3200" dirty="0">
              <a:solidFill>
                <a:schemeClr val="tx2"/>
              </a:solidFill>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2400" b="1" dirty="0">
              <a:latin typeface="Myriad Pro" pitchFamily="34" charset="0"/>
            </a:endParaRPr>
          </a:p>
        </p:txBody>
      </p:sp>
      <p:sp>
        <p:nvSpPr>
          <p:cNvPr id="8" name="Slide Number Placeholder 5"/>
          <p:cNvSpPr>
            <a:spLocks noGrp="1"/>
          </p:cNvSpPr>
          <p:nvPr>
            <p:ph type="sldNum" sz="quarter" idx="12"/>
          </p:nvPr>
        </p:nvSpPr>
        <p:spPr>
          <a:xfrm>
            <a:off x="7620000" y="18288"/>
            <a:ext cx="1066800" cy="329184"/>
          </a:xfrm>
        </p:spPr>
        <p:txBody>
          <a:bodyPr/>
          <a:lstStyle/>
          <a:p>
            <a:fld id="{B7ABE344-D45C-4BE3-81BA-2839D784B052}" type="slidenum">
              <a:rPr lang="en-US" smtClean="0">
                <a:effectLst>
                  <a:outerShdw blurRad="38100" dist="38100" dir="2700000" algn="tl">
                    <a:srgbClr val="000000">
                      <a:alpha val="43137"/>
                    </a:srgbClr>
                  </a:outerShdw>
                </a:effectLst>
                <a:latin typeface="Myriad Pro" pitchFamily="34" charset="0"/>
              </a:rPr>
              <a:t>23</a:t>
            </a:fld>
            <a:endParaRPr lang="en-US" dirty="0">
              <a:effectLst>
                <a:outerShdw blurRad="38100" dist="38100" dir="2700000" algn="tl">
                  <a:srgbClr val="000000">
                    <a:alpha val="43137"/>
                  </a:srgbClr>
                </a:outerShdw>
              </a:effectLst>
              <a:latin typeface="Myriad Pro" pitchFamily="34" charset="0"/>
            </a:endParaRPr>
          </a:p>
        </p:txBody>
      </p:sp>
      <p:pic>
        <p:nvPicPr>
          <p:cNvPr id="4" name="Picture 3">
            <a:extLst>
              <a:ext uri="{FF2B5EF4-FFF2-40B4-BE49-F238E27FC236}">
                <a16:creationId xmlns:a16="http://schemas.microsoft.com/office/drawing/2014/main" id="{AB783255-05F2-9643-B558-DF9203242858}"/>
              </a:ext>
            </a:extLst>
          </p:cNvPr>
          <p:cNvPicPr>
            <a:picLocks noChangeAspect="1"/>
          </p:cNvPicPr>
          <p:nvPr/>
        </p:nvPicPr>
        <p:blipFill>
          <a:blip r:embed="rId5"/>
          <a:stretch>
            <a:fillRect/>
          </a:stretch>
        </p:blipFill>
        <p:spPr>
          <a:xfrm>
            <a:off x="4134655" y="1574587"/>
            <a:ext cx="1114581" cy="71447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4808FB4-88CA-821E-9306-4CB38E276E7D}"/>
              </a:ext>
            </a:extLst>
          </p:cNvPr>
          <p:cNvPicPr>
            <a:picLocks noChangeAspect="1"/>
          </p:cNvPicPr>
          <p:nvPr/>
        </p:nvPicPr>
        <p:blipFill>
          <a:blip r:embed="rId6"/>
          <a:stretch>
            <a:fillRect/>
          </a:stretch>
        </p:blipFill>
        <p:spPr>
          <a:xfrm>
            <a:off x="6155074" y="1414084"/>
            <a:ext cx="2514600" cy="102501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0A844351-531A-A81B-38A0-E3300BED18CF}"/>
              </a:ext>
            </a:extLst>
          </p:cNvPr>
          <p:cNvPicPr>
            <a:picLocks noChangeAspect="1"/>
          </p:cNvPicPr>
          <p:nvPr/>
        </p:nvPicPr>
        <p:blipFill>
          <a:blip r:embed="rId7"/>
          <a:stretch>
            <a:fillRect/>
          </a:stretch>
        </p:blipFill>
        <p:spPr>
          <a:xfrm>
            <a:off x="3962400" y="3319781"/>
            <a:ext cx="4982164" cy="1722646"/>
          </a:xfrm>
          <a:prstGeom prst="rect">
            <a:avLst/>
          </a:prstGeom>
        </p:spPr>
      </p:pic>
      <p:pic>
        <p:nvPicPr>
          <p:cNvPr id="16" name="Picture 15">
            <a:extLst>
              <a:ext uri="{FF2B5EF4-FFF2-40B4-BE49-F238E27FC236}">
                <a16:creationId xmlns:a16="http://schemas.microsoft.com/office/drawing/2014/main" id="{E4F642EF-59D8-4E7B-DB10-90E782A419AD}"/>
              </a:ext>
            </a:extLst>
          </p:cNvPr>
          <p:cNvPicPr>
            <a:picLocks noChangeAspect="1"/>
          </p:cNvPicPr>
          <p:nvPr/>
        </p:nvPicPr>
        <p:blipFill>
          <a:blip r:embed="rId8"/>
          <a:stretch>
            <a:fillRect/>
          </a:stretch>
        </p:blipFill>
        <p:spPr>
          <a:xfrm>
            <a:off x="3962400" y="5042427"/>
            <a:ext cx="4982164" cy="1675716"/>
          </a:xfrm>
          <a:prstGeom prst="rect">
            <a:avLst/>
          </a:prstGeom>
        </p:spPr>
      </p:pic>
      <p:cxnSp>
        <p:nvCxnSpPr>
          <p:cNvPr id="17" name="Straight Arrow Connector 16">
            <a:extLst>
              <a:ext uri="{FF2B5EF4-FFF2-40B4-BE49-F238E27FC236}">
                <a16:creationId xmlns:a16="http://schemas.microsoft.com/office/drawing/2014/main" id="{CE0066A4-0E6E-A918-F4F1-D1BB5639D77C}"/>
              </a:ext>
            </a:extLst>
          </p:cNvPr>
          <p:cNvCxnSpPr>
            <a:cxnSpLocks/>
            <a:stCxn id="4" idx="3"/>
            <a:endCxn id="10" idx="1"/>
          </p:cNvCxnSpPr>
          <p:nvPr/>
        </p:nvCxnSpPr>
        <p:spPr>
          <a:xfrm flipV="1">
            <a:off x="5249236" y="1926591"/>
            <a:ext cx="905838" cy="523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3115AFF-9076-C448-DB65-D1D30A1F5E5F}"/>
              </a:ext>
            </a:extLst>
          </p:cNvPr>
          <p:cNvSpPr/>
          <p:nvPr/>
        </p:nvSpPr>
        <p:spPr>
          <a:xfrm>
            <a:off x="6146510" y="2037757"/>
            <a:ext cx="2235489" cy="53715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tags r:id="rId2"/>
    </p:custDataLst>
    <p:extLst>
      <p:ext uri="{BB962C8B-B14F-4D97-AF65-F5344CB8AC3E}">
        <p14:creationId xmlns:p14="http://schemas.microsoft.com/office/powerpoint/2010/main" val="124331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itchFamily="34" charset="0"/>
              </a:rPr>
              <a:t>Task Completion…</a:t>
            </a:r>
          </a:p>
        </p:txBody>
      </p:sp>
      <p:sp>
        <p:nvSpPr>
          <p:cNvPr id="4" name="Slide Number Placeholder 3"/>
          <p:cNvSpPr>
            <a:spLocks noGrp="1"/>
          </p:cNvSpPr>
          <p:nvPr>
            <p:ph type="sldNum" sz="quarter" idx="12"/>
          </p:nvPr>
        </p:nvSpPr>
        <p:spPr>
          <a:xfrm>
            <a:off x="8305800" y="18288"/>
            <a:ext cx="381000" cy="362712"/>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24</a:t>
            </a:fld>
            <a:endParaRPr lang="en-US" dirty="0">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3462396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Complete the Task…</a:t>
            </a:r>
          </a:p>
        </p:txBody>
      </p:sp>
      <p:sp>
        <p:nvSpPr>
          <p:cNvPr id="3" name="Content Placeholder 2"/>
          <p:cNvSpPr>
            <a:spLocks noGrp="1"/>
          </p:cNvSpPr>
          <p:nvPr>
            <p:ph idx="1"/>
          </p:nvPr>
        </p:nvSpPr>
        <p:spPr>
          <a:xfrm>
            <a:off x="457200" y="1600200"/>
            <a:ext cx="3657600" cy="4876800"/>
          </a:xfrm>
        </p:spPr>
        <p:txBody>
          <a:bodyPr>
            <a:normAutofit/>
          </a:bodyPr>
          <a:lstStyle/>
          <a:p>
            <a:pPr marL="0" indent="0">
              <a:lnSpc>
                <a:spcPct val="110000"/>
              </a:lnSpc>
              <a:spcBef>
                <a:spcPts val="0"/>
              </a:spcBef>
              <a:buNone/>
            </a:pPr>
            <a:r>
              <a:rPr lang="en-US" sz="2800" dirty="0">
                <a:effectLst>
                  <a:outerShdw blurRad="38100" dist="38100" dir="2700000" algn="tl">
                    <a:srgbClr val="000000">
                      <a:alpha val="43137"/>
                    </a:srgbClr>
                  </a:outerShdw>
                </a:effectLst>
                <a:latin typeface="Myriad Pro" pitchFamily="34" charset="0"/>
                <a:cs typeface="Miriam" panose="020B0502050101010101" pitchFamily="34" charset="-79"/>
              </a:rPr>
              <a:t>To complete the lesson, make sure you have added a minimum of </a:t>
            </a:r>
            <a:r>
              <a:rPr lang="en-US" sz="2800" u="sng" dirty="0">
                <a:effectLst>
                  <a:outerShdw blurRad="38100" dist="38100" dir="2700000" algn="tl">
                    <a:srgbClr val="000000">
                      <a:alpha val="43137"/>
                    </a:srgbClr>
                  </a:outerShdw>
                </a:effectLst>
                <a:latin typeface="Myriad Pro" pitchFamily="34" charset="0"/>
                <a:cs typeface="Miriam" panose="020B0502050101010101" pitchFamily="34" charset="-79"/>
              </a:rPr>
              <a:t>two </a:t>
            </a:r>
            <a:r>
              <a:rPr lang="en-US" sz="2800" dirty="0">
                <a:effectLst>
                  <a:outerShdw blurRad="38100" dist="38100" dir="2700000" algn="tl">
                    <a:srgbClr val="000000">
                      <a:alpha val="43137"/>
                    </a:srgbClr>
                  </a:outerShdw>
                </a:effectLst>
                <a:latin typeface="Myriad Pro" pitchFamily="34" charset="0"/>
                <a:cs typeface="Miriam" panose="020B0502050101010101" pitchFamily="34" charset="-79"/>
              </a:rPr>
              <a:t>college and/or programs to your </a:t>
            </a:r>
            <a:r>
              <a:rPr lang="en-US" sz="2800" b="1" dirty="0">
                <a:solidFill>
                  <a:schemeClr val="tx2"/>
                </a:solidFill>
                <a:effectLst>
                  <a:outerShdw blurRad="38100" dist="38100" dir="2700000" algn="tl">
                    <a:srgbClr val="000000">
                      <a:alpha val="43137"/>
                    </a:srgbClr>
                  </a:outerShdw>
                </a:effectLst>
                <a:latin typeface="Myriad Pro" pitchFamily="34" charset="0"/>
                <a:cs typeface="Miriam" panose="020B0502050101010101" pitchFamily="34" charset="-79"/>
              </a:rPr>
              <a:t>Colleges I’m thinking about </a:t>
            </a:r>
            <a:r>
              <a:rPr lang="en-US" sz="2800" dirty="0">
                <a:effectLst>
                  <a:outerShdw blurRad="38100" dist="38100" dir="2700000" algn="tl">
                    <a:srgbClr val="000000">
                      <a:alpha val="43137"/>
                    </a:srgbClr>
                  </a:outerShdw>
                </a:effectLst>
                <a:latin typeface="Myriad Pro" pitchFamily="34" charset="0"/>
                <a:cs typeface="Miriam" panose="020B0502050101010101" pitchFamily="34" charset="-79"/>
              </a:rPr>
              <a:t>list. </a:t>
            </a:r>
            <a:endParaRPr lang="en-US" sz="2800" dirty="0">
              <a:latin typeface="Georgia" panose="02040502050405020303" pitchFamily="18" charset="0"/>
            </a:endParaRPr>
          </a:p>
          <a:p>
            <a:endParaRPr lang="en-US" dirty="0"/>
          </a:p>
          <a:p>
            <a:endParaRPr lang="en-US" dirty="0"/>
          </a:p>
          <a:p>
            <a:endParaRPr lang="en-US" dirty="0"/>
          </a:p>
        </p:txBody>
      </p:sp>
      <p:sp>
        <p:nvSpPr>
          <p:cNvPr id="8" name="Slide Number Placeholder 5"/>
          <p:cNvSpPr>
            <a:spLocks noGrp="1"/>
          </p:cNvSpPr>
          <p:nvPr>
            <p:ph type="sldNum" sz="quarter" idx="12"/>
          </p:nvPr>
        </p:nvSpPr>
        <p:spPr>
          <a:xfrm>
            <a:off x="8305800" y="18288"/>
            <a:ext cx="381000" cy="323349"/>
          </a:xfrm>
        </p:spPr>
        <p:txBody>
          <a:bodyPr/>
          <a:lstStyle/>
          <a:p>
            <a:fld id="{B7ABE344-D45C-4BE3-81BA-2839D784B052}" type="slidenum">
              <a:rPr lang="en-US" smtClean="0">
                <a:effectLst>
                  <a:outerShdw blurRad="38100" dist="38100" dir="2700000" algn="tl">
                    <a:srgbClr val="000000">
                      <a:alpha val="43137"/>
                    </a:srgbClr>
                  </a:outerShdw>
                </a:effectLst>
                <a:latin typeface="Myriad Pro" pitchFamily="34" charset="0"/>
              </a:rPr>
              <a:t>25</a:t>
            </a:fld>
            <a:endParaRPr lang="en-US" dirty="0">
              <a:effectLst>
                <a:outerShdw blurRad="38100" dist="38100" dir="2700000" algn="tl">
                  <a:srgbClr val="000000">
                    <a:alpha val="43137"/>
                  </a:srgbClr>
                </a:outerShdw>
              </a:effectLst>
              <a:latin typeface="Myriad Pro" pitchFamily="34" charset="0"/>
            </a:endParaRPr>
          </a:p>
        </p:txBody>
      </p:sp>
      <p:pic>
        <p:nvPicPr>
          <p:cNvPr id="5" name="Picture 4">
            <a:extLst>
              <a:ext uri="{FF2B5EF4-FFF2-40B4-BE49-F238E27FC236}">
                <a16:creationId xmlns:a16="http://schemas.microsoft.com/office/drawing/2014/main" id="{9C47A66D-E967-812C-E93B-2B964111E08C}"/>
              </a:ext>
            </a:extLst>
          </p:cNvPr>
          <p:cNvPicPr>
            <a:picLocks noChangeAspect="1"/>
          </p:cNvPicPr>
          <p:nvPr/>
        </p:nvPicPr>
        <p:blipFill>
          <a:blip r:embed="rId3"/>
          <a:stretch>
            <a:fillRect/>
          </a:stretch>
        </p:blipFill>
        <p:spPr>
          <a:xfrm>
            <a:off x="4105507" y="1600200"/>
            <a:ext cx="4786884" cy="4339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049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Myriad Pro" pitchFamily="34" charset="0"/>
              </a:rPr>
              <a:t>Life After high school</a:t>
            </a:r>
          </a:p>
        </p:txBody>
      </p:sp>
      <p:sp>
        <p:nvSpPr>
          <p:cNvPr id="4" name="Slide Number Placeholder 3"/>
          <p:cNvSpPr>
            <a:spLocks noGrp="1"/>
          </p:cNvSpPr>
          <p:nvPr>
            <p:ph type="sldNum" sz="quarter" idx="12"/>
          </p:nvPr>
        </p:nvSpPr>
        <p:spPr>
          <a:xfrm>
            <a:off x="8382000" y="18288"/>
            <a:ext cx="304800" cy="323349"/>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3</a:t>
            </a:fld>
            <a:endParaRPr lang="en-US" dirty="0">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267522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76400"/>
            <a:ext cx="8229600" cy="4648200"/>
          </a:xfrm>
        </p:spPr>
        <p:txBody>
          <a:bodyPr vert="horz" lIns="91440" tIns="45720" rIns="91440" bIns="45720" rtlCol="0" anchor="t">
            <a:normAutofit fontScale="92500" lnSpcReduction="10000"/>
          </a:bodyPr>
          <a:lstStyle/>
          <a:p>
            <a:pPr marL="0" indent="0">
              <a:spcBef>
                <a:spcPts val="0"/>
              </a:spcBef>
              <a:buNone/>
            </a:pPr>
            <a:r>
              <a:rPr lang="en-US" sz="3200" dirty="0">
                <a:effectLst>
                  <a:outerShdw blurRad="38100" dist="38100" dir="2700000" algn="tl">
                    <a:srgbClr val="000000">
                      <a:alpha val="43137"/>
                    </a:srgbClr>
                  </a:outerShdw>
                </a:effectLst>
                <a:latin typeface="Myriad Pro" pitchFamily="34" charset="0"/>
              </a:rPr>
              <a:t>Often well-meaning people ask </a:t>
            </a:r>
            <a:r>
              <a:rPr lang="en-US" sz="3200" i="1" dirty="0">
                <a:solidFill>
                  <a:schemeClr val="tx2"/>
                </a:solidFill>
                <a:effectLst>
                  <a:outerShdw blurRad="38100" dist="38100" dir="2700000" algn="tl">
                    <a:srgbClr val="000000">
                      <a:alpha val="43137"/>
                    </a:srgbClr>
                  </a:outerShdw>
                </a:effectLst>
                <a:latin typeface="Myriad Pro" pitchFamily="34" charset="0"/>
              </a:rPr>
              <a:t>“what are you doing after high school” </a:t>
            </a:r>
            <a:r>
              <a:rPr lang="en-US" sz="3200" dirty="0">
                <a:effectLst>
                  <a:outerShdw blurRad="38100" dist="38100" dir="2700000" algn="tl">
                    <a:srgbClr val="000000">
                      <a:alpha val="43137"/>
                    </a:srgbClr>
                  </a:outerShdw>
                </a:effectLst>
                <a:latin typeface="Myriad Pro" pitchFamily="34" charset="0"/>
              </a:rPr>
              <a:t>as soon as you start your senior year.  </a:t>
            </a:r>
          </a:p>
          <a:p>
            <a:pPr marL="0" indent="0">
              <a:spcBef>
                <a:spcPts val="0"/>
              </a:spcBef>
              <a:buNone/>
            </a:pPr>
            <a:endParaRPr lang="en-US" sz="32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3200" dirty="0">
                <a:effectLst>
                  <a:outerShdw blurRad="38100" dist="38100" dir="2700000" algn="tl">
                    <a:srgbClr val="000000">
                      <a:alpha val="43137"/>
                    </a:srgbClr>
                  </a:outerShdw>
                </a:effectLst>
                <a:latin typeface="Myriad Pro" pitchFamily="34" charset="0"/>
              </a:rPr>
              <a:t>This can be stressful and the important thing to remember is to find the right </a:t>
            </a:r>
            <a:r>
              <a:rPr lang="en-US" sz="3200" b="1" dirty="0">
                <a:solidFill>
                  <a:schemeClr val="tx2"/>
                </a:solidFill>
                <a:effectLst>
                  <a:outerShdw blurRad="38100" dist="38100" dir="2700000" algn="tl">
                    <a:srgbClr val="000000">
                      <a:alpha val="43137"/>
                    </a:srgbClr>
                  </a:outerShdw>
                </a:effectLst>
                <a:latin typeface="Myriad Pro" pitchFamily="34" charset="0"/>
              </a:rPr>
              <a:t>FIT</a:t>
            </a:r>
            <a:r>
              <a:rPr lang="en-US" sz="3200" b="1" dirty="0">
                <a:effectLst>
                  <a:outerShdw blurRad="38100" dist="38100" dir="2700000" algn="tl">
                    <a:srgbClr val="000000">
                      <a:alpha val="43137"/>
                    </a:srgbClr>
                  </a:outerShdw>
                </a:effectLst>
                <a:latin typeface="Myriad Pro" pitchFamily="34" charset="0"/>
              </a:rPr>
              <a:t> </a:t>
            </a:r>
            <a:r>
              <a:rPr lang="en-US" sz="3200" dirty="0">
                <a:effectLst>
                  <a:outerShdw blurRad="38100" dist="38100" dir="2700000" algn="tl">
                    <a:srgbClr val="000000">
                      <a:alpha val="43137"/>
                    </a:srgbClr>
                  </a:outerShdw>
                </a:effectLst>
                <a:latin typeface="Myriad Pro" pitchFamily="34" charset="0"/>
              </a:rPr>
              <a:t>for you!</a:t>
            </a:r>
          </a:p>
          <a:p>
            <a:pPr marL="0" indent="0">
              <a:spcBef>
                <a:spcPts val="0"/>
              </a:spcBef>
              <a:buNone/>
            </a:pPr>
            <a:endParaRPr lang="en-US" sz="32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3200" dirty="0">
                <a:effectLst>
                  <a:outerShdw blurRad="38100" dist="38100" dir="2700000" algn="tl">
                    <a:srgbClr val="000000">
                      <a:alpha val="43137"/>
                    </a:srgbClr>
                  </a:outerShdw>
                </a:effectLst>
                <a:latin typeface="Myriad Pro" pitchFamily="34" charset="0"/>
              </a:rPr>
              <a:t>As you go through your senior year, use the figure out what you want to do and develop your </a:t>
            </a:r>
            <a:r>
              <a:rPr lang="en-US" sz="3200" b="1" dirty="0">
                <a:solidFill>
                  <a:schemeClr val="tx2"/>
                </a:solidFill>
                <a:effectLst>
                  <a:outerShdw blurRad="38100" dist="38100" dir="2700000" algn="tl">
                    <a:srgbClr val="000000">
                      <a:alpha val="43137"/>
                    </a:srgbClr>
                  </a:outerShdw>
                </a:effectLst>
                <a:latin typeface="Myriad Pro" pitchFamily="34" charset="0"/>
              </a:rPr>
              <a:t>PLAN</a:t>
            </a:r>
            <a:r>
              <a:rPr lang="en-US" sz="3200" b="1" dirty="0">
                <a:effectLst>
                  <a:outerShdw blurRad="38100" dist="38100" dir="2700000" algn="tl">
                    <a:srgbClr val="000000">
                      <a:alpha val="43137"/>
                    </a:srgbClr>
                  </a:outerShdw>
                </a:effectLst>
                <a:latin typeface="Myriad Pro" pitchFamily="34" charset="0"/>
              </a:rPr>
              <a:t> </a:t>
            </a:r>
            <a:r>
              <a:rPr lang="en-US" sz="3200" dirty="0">
                <a:effectLst>
                  <a:outerShdw blurRad="38100" dist="38100" dir="2700000" algn="tl">
                    <a:srgbClr val="000000">
                      <a:alpha val="43137"/>
                    </a:srgbClr>
                  </a:outerShdw>
                </a:effectLst>
                <a:latin typeface="Myriad Pro" pitchFamily="34" charset="0"/>
              </a:rPr>
              <a:t>for after high school graduation. </a:t>
            </a:r>
          </a:p>
          <a:p>
            <a:pPr marL="0" indent="0">
              <a:spcBef>
                <a:spcPts val="0"/>
              </a:spcBef>
              <a:buNone/>
            </a:pPr>
            <a:endParaRPr lang="en-US" sz="3200" dirty="0">
              <a:effectLst>
                <a:outerShdw blurRad="38100" dist="38100" dir="2700000" algn="tl">
                  <a:srgbClr val="000000">
                    <a:alpha val="43137"/>
                  </a:srgbClr>
                </a:outerShdw>
              </a:effectLst>
              <a:latin typeface="Myriad Pro" pitchFamily="34" charset="0"/>
            </a:endParaRPr>
          </a:p>
        </p:txBody>
      </p:sp>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itchFamily="34" charset="0"/>
              </a:rPr>
              <a:t>Ready for What Comes Next?</a:t>
            </a:r>
          </a:p>
        </p:txBody>
      </p:sp>
      <p:sp>
        <p:nvSpPr>
          <p:cNvPr id="5" name="Slide Number Placeholder 4"/>
          <p:cNvSpPr>
            <a:spLocks noGrp="1"/>
          </p:cNvSpPr>
          <p:nvPr>
            <p:ph type="sldNum" sz="quarter" idx="12"/>
          </p:nvPr>
        </p:nvSpPr>
        <p:spPr>
          <a:xfrm>
            <a:off x="8305800" y="18288"/>
            <a:ext cx="381000" cy="362712"/>
          </a:xfrm>
        </p:spPr>
        <p:txBody>
          <a:bodyPr/>
          <a:lstStyle/>
          <a:p>
            <a:fld id="{0799A450-EE37-4240-927C-F2C8308401B6}" type="slidenum">
              <a:rPr lang="en-US" smtClean="0">
                <a:effectLst>
                  <a:outerShdw blurRad="38100" dist="38100" dir="2700000" algn="tl">
                    <a:srgbClr val="000000">
                      <a:alpha val="43137"/>
                    </a:srgbClr>
                  </a:outerShdw>
                </a:effectLst>
                <a:latin typeface="Myriad Pro" pitchFamily="34" charset="0"/>
              </a:rPr>
              <a:t>4</a:t>
            </a:fld>
            <a:endParaRPr lang="en-US" dirty="0">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87638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itchFamily="34" charset="0"/>
              </a:rPr>
              <a:t>Glossary for Post-Secondary Terms</a:t>
            </a:r>
          </a:p>
        </p:txBody>
      </p:sp>
      <p:sp>
        <p:nvSpPr>
          <p:cNvPr id="10" name="Content Placeholder 9"/>
          <p:cNvSpPr>
            <a:spLocks noGrp="1"/>
          </p:cNvSpPr>
          <p:nvPr>
            <p:ph idx="1"/>
          </p:nvPr>
        </p:nvSpPr>
        <p:spPr/>
        <p:txBody>
          <a:bodyPr>
            <a:normAutofit lnSpcReduction="10000"/>
          </a:bodyPr>
          <a:lstStyle/>
          <a:p>
            <a:pPr marL="0" indent="0">
              <a:buNone/>
            </a:pPr>
            <a:r>
              <a:rPr lang="en-US" b="1" u="sng" dirty="0">
                <a:solidFill>
                  <a:schemeClr val="tx2"/>
                </a:solidFill>
                <a:effectLst>
                  <a:outerShdw blurRad="38100" dist="38100" dir="2700000" algn="tl">
                    <a:srgbClr val="000000">
                      <a:alpha val="43137"/>
                    </a:srgbClr>
                  </a:outerShdw>
                </a:effectLst>
                <a:latin typeface="Myriad Pro" panose="020B0503030403020204" pitchFamily="34" charset="0"/>
              </a:rPr>
              <a:t>Certificate of Completion </a:t>
            </a:r>
            <a:r>
              <a:rPr lang="en-US" dirty="0">
                <a:effectLst>
                  <a:outerShdw blurRad="38100" dist="38100" dir="2700000" algn="tl">
                    <a:srgbClr val="000000">
                      <a:alpha val="43137"/>
                    </a:srgbClr>
                  </a:outerShdw>
                </a:effectLst>
                <a:latin typeface="Myriad Pro" panose="020B0503030403020204" pitchFamily="34" charset="0"/>
              </a:rPr>
              <a:t>— Awarded in many technical and career fields and designed to prepare graduates for employment.  Typically programs are one year in length and can lead to an associate degree. </a:t>
            </a:r>
          </a:p>
          <a:p>
            <a:pPr marL="0" indent="0">
              <a:buNone/>
            </a:pPr>
            <a:endParaRPr lang="en-US" b="1" u="sng" dirty="0">
              <a:effectLst>
                <a:outerShdw blurRad="38100" dist="38100" dir="2700000" algn="tl">
                  <a:srgbClr val="000000">
                    <a:alpha val="43137"/>
                  </a:srgbClr>
                </a:outerShdw>
              </a:effectLst>
              <a:latin typeface="Myriad Pro" panose="020B0503030403020204" pitchFamily="34" charset="0"/>
            </a:endParaRPr>
          </a:p>
          <a:p>
            <a:pPr marL="0" indent="0">
              <a:buNone/>
            </a:pPr>
            <a:r>
              <a:rPr lang="en-US" b="1" u="sng" dirty="0">
                <a:solidFill>
                  <a:schemeClr val="tx2"/>
                </a:solidFill>
                <a:effectLst>
                  <a:outerShdw blurRad="38100" dist="38100" dir="2700000" algn="tl">
                    <a:srgbClr val="000000">
                      <a:alpha val="43137"/>
                    </a:srgbClr>
                  </a:outerShdw>
                </a:effectLst>
                <a:latin typeface="Myriad Pro" panose="020B0503030403020204" pitchFamily="34" charset="0"/>
              </a:rPr>
              <a:t>Associate Degree </a:t>
            </a:r>
            <a:r>
              <a:rPr lang="en-US" dirty="0">
                <a:effectLst>
                  <a:outerShdw blurRad="38100" dist="38100" dir="2700000" algn="tl">
                    <a:srgbClr val="000000">
                      <a:alpha val="43137"/>
                    </a:srgbClr>
                  </a:outerShdw>
                </a:effectLst>
                <a:latin typeface="Myriad Pro" panose="020B0503030403020204" pitchFamily="34" charset="0"/>
              </a:rPr>
              <a:t>— A two-year college degree awarded at a community or technical college upon completion of coursework (i.e. Associate of Arts; Associate of Science).</a:t>
            </a:r>
          </a:p>
          <a:p>
            <a:pPr marL="0" indent="0">
              <a:buNone/>
            </a:pPr>
            <a:endParaRPr lang="en-US" dirty="0">
              <a:effectLst>
                <a:outerShdw blurRad="38100" dist="38100" dir="2700000" algn="tl">
                  <a:srgbClr val="000000">
                    <a:alpha val="43137"/>
                  </a:srgbClr>
                </a:outerShdw>
              </a:effectLst>
              <a:latin typeface="Myriad Pro" panose="020B0503030403020204" pitchFamily="34" charset="0"/>
            </a:endParaRPr>
          </a:p>
          <a:p>
            <a:pPr marL="0" indent="0">
              <a:buNone/>
            </a:pPr>
            <a:r>
              <a:rPr lang="en-US" b="1" u="sng" dirty="0">
                <a:solidFill>
                  <a:schemeClr val="tx2"/>
                </a:solidFill>
                <a:effectLst>
                  <a:outerShdw blurRad="38100" dist="38100" dir="2700000" algn="tl">
                    <a:srgbClr val="000000">
                      <a:alpha val="43137"/>
                    </a:srgbClr>
                  </a:outerShdw>
                </a:effectLst>
                <a:latin typeface="Myriad Pro" panose="020B0503030403020204" pitchFamily="34" charset="0"/>
              </a:rPr>
              <a:t>Bachelor Degree </a:t>
            </a:r>
            <a:r>
              <a:rPr lang="en-US" dirty="0">
                <a:effectLst>
                  <a:outerShdw blurRad="38100" dist="38100" dir="2700000" algn="tl">
                    <a:srgbClr val="000000">
                      <a:alpha val="43137"/>
                    </a:srgbClr>
                  </a:outerShdw>
                </a:effectLst>
                <a:latin typeface="Myriad Pro" panose="020B0503030403020204" pitchFamily="34" charset="0"/>
              </a:rPr>
              <a:t>— A four-year college degree at a university, college, also offered at some two-year colleges. Awarded upon completion of all coursework. (i.e. Bachelor of Arts; Bachelor of Science).</a:t>
            </a:r>
          </a:p>
          <a:p>
            <a:pPr marL="0" indent="0">
              <a:buNone/>
            </a:pPr>
            <a:endParaRPr lang="en-US" dirty="0">
              <a:effectLst>
                <a:outerShdw blurRad="38100" dist="38100" dir="2700000" algn="tl">
                  <a:srgbClr val="000000">
                    <a:alpha val="43137"/>
                  </a:srgbClr>
                </a:outerShdw>
              </a:effectLst>
              <a:latin typeface="Myriad Pro" panose="020B0503030403020204" pitchFamily="34" charset="0"/>
            </a:endParaRPr>
          </a:p>
          <a:p>
            <a:endParaRPr lang="en-US" dirty="0"/>
          </a:p>
        </p:txBody>
      </p:sp>
      <p:sp>
        <p:nvSpPr>
          <p:cNvPr id="6" name="Slide Number Placeholder 3"/>
          <p:cNvSpPr>
            <a:spLocks noGrp="1"/>
          </p:cNvSpPr>
          <p:nvPr>
            <p:ph type="sldNum" sz="quarter" idx="12"/>
          </p:nvPr>
        </p:nvSpPr>
        <p:spPr>
          <a:xfrm>
            <a:off x="8382000" y="18288"/>
            <a:ext cx="304800" cy="323349"/>
          </a:xfrm>
        </p:spPr>
        <p:txBody>
          <a:bodyPr/>
          <a:lstStyle/>
          <a:p>
            <a:fld id="{9B22056B-3146-4595-A588-3DAB78375565}" type="slidenum">
              <a:rPr lang="en-US" smtClean="0">
                <a:effectLst>
                  <a:outerShdw blurRad="38100" dist="38100" dir="2700000" algn="tl">
                    <a:srgbClr val="000000">
                      <a:alpha val="43137"/>
                    </a:srgbClr>
                  </a:outerShdw>
                </a:effectLst>
                <a:latin typeface="Myriad Pro" panose="020B0503030403020204" pitchFamily="34" charset="0"/>
              </a:rPr>
              <a:t>5</a:t>
            </a:fld>
            <a:endParaRPr lang="en-US" dirty="0">
              <a:effectLst>
                <a:outerShdw blurRad="38100" dist="38100" dir="2700000" algn="tl">
                  <a:srgbClr val="000000">
                    <a:alpha val="43137"/>
                  </a:srgbClr>
                </a:outerShdw>
              </a:effectLst>
              <a:latin typeface="Myriad Pro" panose="020B0503030403020204" pitchFamily="34" charset="0"/>
            </a:endParaRPr>
          </a:p>
        </p:txBody>
      </p:sp>
    </p:spTree>
    <p:extLst>
      <p:ext uri="{BB962C8B-B14F-4D97-AF65-F5344CB8AC3E}">
        <p14:creationId xmlns:p14="http://schemas.microsoft.com/office/powerpoint/2010/main" val="73106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itchFamily="34" charset="0"/>
              </a:rPr>
              <a:t>Glossary for Post-Secondary Terms</a:t>
            </a:r>
          </a:p>
        </p:txBody>
      </p:sp>
      <p:sp>
        <p:nvSpPr>
          <p:cNvPr id="10" name="Content Placeholder 9"/>
          <p:cNvSpPr>
            <a:spLocks noGrp="1"/>
          </p:cNvSpPr>
          <p:nvPr>
            <p:ph idx="1"/>
          </p:nvPr>
        </p:nvSpPr>
        <p:spPr>
          <a:xfrm>
            <a:off x="457200" y="1561011"/>
            <a:ext cx="8458200" cy="4876800"/>
          </a:xfrm>
        </p:spPr>
        <p:txBody>
          <a:bodyPr>
            <a:normAutofit fontScale="85000" lnSpcReduction="20000"/>
          </a:bodyPr>
          <a:lstStyle/>
          <a:p>
            <a:pPr marL="0" indent="0">
              <a:buNone/>
            </a:pPr>
            <a:r>
              <a:rPr lang="en-US" b="1" u="sng" dirty="0">
                <a:solidFill>
                  <a:schemeClr val="tx2"/>
                </a:solidFill>
                <a:effectLst>
                  <a:outerShdw blurRad="38100" dist="38100" dir="2700000" algn="tl">
                    <a:srgbClr val="000000">
                      <a:alpha val="43137"/>
                    </a:srgbClr>
                  </a:outerShdw>
                </a:effectLst>
                <a:latin typeface="Myriad Pro" panose="020B0503030403020204" pitchFamily="34" charset="0"/>
              </a:rPr>
              <a:t>Open Admission </a:t>
            </a:r>
            <a:r>
              <a:rPr lang="en-US" dirty="0">
                <a:effectLst>
                  <a:outerShdw blurRad="38100" dist="38100" dir="2700000" algn="tl">
                    <a:srgbClr val="000000">
                      <a:alpha val="43137"/>
                    </a:srgbClr>
                  </a:outerShdw>
                </a:effectLst>
                <a:latin typeface="Myriad Pro" panose="020B0503030403020204" pitchFamily="34" charset="0"/>
              </a:rPr>
              <a:t>— An admission policy that accepts students without regard to the criteria of grade point average and/or test scores.</a:t>
            </a:r>
          </a:p>
          <a:p>
            <a:pPr marL="0" indent="0">
              <a:buNone/>
            </a:pPr>
            <a:endParaRPr lang="en-US" dirty="0">
              <a:effectLst>
                <a:outerShdw blurRad="38100" dist="38100" dir="2700000" algn="tl">
                  <a:srgbClr val="000000">
                    <a:alpha val="43137"/>
                  </a:srgbClr>
                </a:outerShdw>
              </a:effectLst>
              <a:latin typeface="Myriad Pro" panose="020B0503030403020204" pitchFamily="34" charset="0"/>
            </a:endParaRPr>
          </a:p>
          <a:p>
            <a:pPr marL="0" indent="0">
              <a:buNone/>
            </a:pPr>
            <a:r>
              <a:rPr lang="en-US" b="1" u="sng" dirty="0">
                <a:solidFill>
                  <a:schemeClr val="tx2"/>
                </a:solidFill>
                <a:effectLst>
                  <a:outerShdw blurRad="38100" dist="38100" dir="2700000" algn="tl">
                    <a:srgbClr val="000000">
                      <a:alpha val="43137"/>
                    </a:srgbClr>
                  </a:outerShdw>
                </a:effectLst>
                <a:latin typeface="Myriad Pro" panose="020B0503030403020204" pitchFamily="34" charset="0"/>
              </a:rPr>
              <a:t>Regular Admission</a:t>
            </a:r>
            <a:r>
              <a:rPr lang="en-US" b="1" u="sng" dirty="0">
                <a:effectLst>
                  <a:outerShdw blurRad="38100" dist="38100" dir="2700000" algn="tl">
                    <a:srgbClr val="000000">
                      <a:alpha val="43137"/>
                    </a:srgbClr>
                  </a:outerShdw>
                </a:effectLst>
                <a:latin typeface="Myriad Pro" panose="020B0503030403020204" pitchFamily="34" charset="0"/>
              </a:rPr>
              <a:t> </a:t>
            </a:r>
            <a:r>
              <a:rPr lang="en-US" dirty="0">
                <a:effectLst>
                  <a:outerShdw blurRad="38100" dist="38100" dir="2700000" algn="tl">
                    <a:srgbClr val="000000">
                      <a:alpha val="43137"/>
                    </a:srgbClr>
                  </a:outerShdw>
                </a:effectLst>
                <a:latin typeface="Myriad Pro" panose="020B0503030403020204" pitchFamily="34" charset="0"/>
              </a:rPr>
              <a:t>— The application process that requires application materials to be submitted no later than the specified deadline. Admission responses are usually received in March.</a:t>
            </a:r>
          </a:p>
          <a:p>
            <a:pPr marL="0" indent="0">
              <a:buNone/>
            </a:pPr>
            <a:endParaRPr lang="en-US" dirty="0">
              <a:effectLst>
                <a:outerShdw blurRad="38100" dist="38100" dir="2700000" algn="tl">
                  <a:srgbClr val="000000">
                    <a:alpha val="43137"/>
                  </a:srgbClr>
                </a:outerShdw>
              </a:effectLst>
              <a:latin typeface="Myriad Pro" panose="020B0503030403020204" pitchFamily="34" charset="0"/>
            </a:endParaRPr>
          </a:p>
          <a:p>
            <a:pPr marL="0" indent="0">
              <a:buNone/>
            </a:pPr>
            <a:r>
              <a:rPr lang="en-US" b="1" u="sng" dirty="0">
                <a:solidFill>
                  <a:schemeClr val="tx2"/>
                </a:solidFill>
                <a:effectLst>
                  <a:outerShdw blurRad="38100" dist="38100" dir="2700000" algn="tl">
                    <a:srgbClr val="000000">
                      <a:alpha val="43137"/>
                    </a:srgbClr>
                  </a:outerShdw>
                </a:effectLst>
                <a:latin typeface="Myriad Pro" panose="020B0503030403020204" pitchFamily="34" charset="0"/>
              </a:rPr>
              <a:t>Early Action </a:t>
            </a:r>
            <a:r>
              <a:rPr lang="en-US" dirty="0">
                <a:effectLst>
                  <a:outerShdw blurRad="38100" dist="38100" dir="2700000" algn="tl">
                    <a:srgbClr val="000000">
                      <a:alpha val="43137"/>
                    </a:srgbClr>
                  </a:outerShdw>
                </a:effectLst>
                <a:latin typeface="Myriad Pro" panose="020B0503030403020204" pitchFamily="34" charset="0"/>
              </a:rPr>
              <a:t>— An admission plan used primarily in highly selective colleges. Under Early Action, you follow an accelerated application process and usually apply by November 1. You will be notified of a decision by mid-December, but, if you are accepted, you do not have to let the institution know of your decision until May 1.</a:t>
            </a:r>
          </a:p>
          <a:p>
            <a:pPr marL="0" indent="0">
              <a:buNone/>
            </a:pPr>
            <a:endParaRPr lang="en-US" dirty="0">
              <a:effectLst>
                <a:outerShdw blurRad="38100" dist="38100" dir="2700000" algn="tl">
                  <a:srgbClr val="000000">
                    <a:alpha val="43137"/>
                  </a:srgbClr>
                </a:outerShdw>
              </a:effectLst>
              <a:latin typeface="Myriad Pro" panose="020B0503030403020204" pitchFamily="34" charset="0"/>
            </a:endParaRPr>
          </a:p>
          <a:p>
            <a:pPr marL="0" indent="0">
              <a:buNone/>
            </a:pPr>
            <a:r>
              <a:rPr lang="en-US" b="1" u="sng" dirty="0">
                <a:solidFill>
                  <a:schemeClr val="tx2"/>
                </a:solidFill>
                <a:effectLst>
                  <a:outerShdw blurRad="38100" dist="38100" dir="2700000" algn="tl">
                    <a:srgbClr val="000000">
                      <a:alpha val="43137"/>
                    </a:srgbClr>
                  </a:outerShdw>
                </a:effectLst>
                <a:latin typeface="Myriad Pro" panose="020B0503030403020204" pitchFamily="34" charset="0"/>
              </a:rPr>
              <a:t>Early Decision </a:t>
            </a:r>
            <a:r>
              <a:rPr lang="en-US" dirty="0">
                <a:effectLst>
                  <a:outerShdw blurRad="38100" dist="38100" dir="2700000" algn="tl">
                    <a:srgbClr val="000000">
                      <a:alpha val="43137"/>
                    </a:srgbClr>
                  </a:outerShdw>
                </a:effectLst>
                <a:latin typeface="Myriad Pro" panose="020B0503030403020204" pitchFamily="34" charset="0"/>
              </a:rPr>
              <a:t>— An admission plan well-qualified applicants who are definitely committed to their choice of college. Applicants will be notified of their acceptance or refusal in December.  Acceptance under Early Decision requires you to withdraw applications at other colleges.</a:t>
            </a:r>
          </a:p>
          <a:p>
            <a:pPr marL="0" indent="0">
              <a:buNone/>
            </a:pPr>
            <a:endParaRPr lang="en-US" dirty="0">
              <a:effectLst>
                <a:outerShdw blurRad="38100" dist="38100" dir="2700000" algn="tl">
                  <a:srgbClr val="000000">
                    <a:alpha val="43137"/>
                  </a:srgbClr>
                </a:outerShdw>
              </a:effectLst>
              <a:latin typeface="Myriad Pro" panose="020B0503030403020204" pitchFamily="34" charset="0"/>
            </a:endParaRPr>
          </a:p>
        </p:txBody>
      </p:sp>
      <p:sp>
        <p:nvSpPr>
          <p:cNvPr id="6" name="Slide Number Placeholder 3"/>
          <p:cNvSpPr>
            <a:spLocks noGrp="1"/>
          </p:cNvSpPr>
          <p:nvPr>
            <p:ph type="sldNum" sz="quarter" idx="12"/>
          </p:nvPr>
        </p:nvSpPr>
        <p:spPr>
          <a:xfrm>
            <a:off x="8382000" y="18288"/>
            <a:ext cx="304800" cy="323349"/>
          </a:xfrm>
        </p:spPr>
        <p:txBody>
          <a:bodyPr/>
          <a:lstStyle/>
          <a:p>
            <a:fld id="{9B22056B-3146-4595-A588-3DAB78375565}" type="slidenum">
              <a:rPr lang="en-US" smtClean="0">
                <a:effectLst>
                  <a:outerShdw blurRad="38100" dist="38100" dir="2700000" algn="tl">
                    <a:srgbClr val="000000">
                      <a:alpha val="43137"/>
                    </a:srgbClr>
                  </a:outerShdw>
                </a:effectLst>
                <a:latin typeface="Myriad Pro" panose="020B0503030403020204" pitchFamily="34" charset="0"/>
              </a:rPr>
              <a:t>6</a:t>
            </a:fld>
            <a:endParaRPr lang="en-US" dirty="0">
              <a:effectLst>
                <a:outerShdw blurRad="38100" dist="38100" dir="2700000" algn="tl">
                  <a:srgbClr val="000000">
                    <a:alpha val="43137"/>
                  </a:srgbClr>
                </a:outerShdw>
              </a:effectLst>
              <a:latin typeface="Myriad Pro" panose="020B0503030403020204" pitchFamily="34" charset="0"/>
            </a:endParaRPr>
          </a:p>
        </p:txBody>
      </p:sp>
    </p:spTree>
    <p:extLst>
      <p:ext uri="{BB962C8B-B14F-4D97-AF65-F5344CB8AC3E}">
        <p14:creationId xmlns:p14="http://schemas.microsoft.com/office/powerpoint/2010/main" val="3781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Myriad Pro" pitchFamily="34" charset="0"/>
              </a:rPr>
              <a:t>Finding the right Fit</a:t>
            </a:r>
          </a:p>
        </p:txBody>
      </p:sp>
      <p:sp>
        <p:nvSpPr>
          <p:cNvPr id="4" name="Slide Number Placeholder 3"/>
          <p:cNvSpPr>
            <a:spLocks noGrp="1"/>
          </p:cNvSpPr>
          <p:nvPr>
            <p:ph type="sldNum" sz="quarter" idx="12"/>
          </p:nvPr>
        </p:nvSpPr>
        <p:spPr>
          <a:xfrm>
            <a:off x="8382000" y="18288"/>
            <a:ext cx="304800" cy="323349"/>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7</a:t>
            </a:fld>
            <a:endParaRPr lang="en-US" dirty="0">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105513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90372494"/>
              </p:ext>
            </p:extLst>
          </p:nvPr>
        </p:nvGraphicFramePr>
        <p:xfrm>
          <a:off x="472440" y="1570621"/>
          <a:ext cx="8102932" cy="4745796"/>
        </p:xfrm>
        <a:graphic>
          <a:graphicData uri="http://schemas.openxmlformats.org/drawingml/2006/table">
            <a:tbl>
              <a:tblPr firstRow="1" bandRow="1">
                <a:tableStyleId>{5940675A-B579-460E-94D1-54222C63F5DA}</a:tableStyleId>
              </a:tblPr>
              <a:tblGrid>
                <a:gridCol w="4051466">
                  <a:extLst>
                    <a:ext uri="{9D8B030D-6E8A-4147-A177-3AD203B41FA5}">
                      <a16:colId xmlns:a16="http://schemas.microsoft.com/office/drawing/2014/main" val="20000"/>
                    </a:ext>
                  </a:extLst>
                </a:gridCol>
                <a:gridCol w="4051466">
                  <a:extLst>
                    <a:ext uri="{9D8B030D-6E8A-4147-A177-3AD203B41FA5}">
                      <a16:colId xmlns:a16="http://schemas.microsoft.com/office/drawing/2014/main" val="20001"/>
                    </a:ext>
                  </a:extLst>
                </a:gridCol>
              </a:tblGrid>
              <a:tr h="300587">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Public </a:t>
                      </a:r>
                      <a:r>
                        <a:rPr lang="en-US" sz="1500" b="1" baseline="0" dirty="0">
                          <a:solidFill>
                            <a:schemeClr val="bg1"/>
                          </a:solidFill>
                          <a:effectLst>
                            <a:outerShdw blurRad="38100" dist="38100" dir="2700000" algn="tl">
                              <a:srgbClr val="000000">
                                <a:alpha val="43137"/>
                              </a:srgbClr>
                            </a:outerShdw>
                          </a:effectLst>
                          <a:latin typeface="Myriad Pro" pitchFamily="34" charset="0"/>
                        </a:rPr>
                        <a:t>Colleges</a:t>
                      </a:r>
                      <a:endParaRPr lang="en-US" sz="1500" b="1" dirty="0">
                        <a:solidFill>
                          <a:schemeClr val="bg1"/>
                        </a:solidFill>
                        <a:effectLst>
                          <a:outerShdw blurRad="38100" dist="38100" dir="2700000" algn="tl">
                            <a:srgbClr val="000000">
                              <a:alpha val="43137"/>
                            </a:srgbClr>
                          </a:outerShdw>
                        </a:effectLst>
                        <a:latin typeface="Myriad Pro" pitchFamily="34" charset="0"/>
                      </a:endParaRPr>
                    </a:p>
                  </a:txBody>
                  <a:tcPr marL="68580" marR="68580" marT="34290" marB="34290">
                    <a:solidFill>
                      <a:schemeClr val="accent1"/>
                    </a:solidFill>
                  </a:tcPr>
                </a:tc>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Private</a:t>
                      </a:r>
                      <a:r>
                        <a:rPr lang="en-US" sz="1500" b="1" baseline="0" dirty="0">
                          <a:solidFill>
                            <a:schemeClr val="bg1"/>
                          </a:solidFill>
                          <a:effectLst>
                            <a:outerShdw blurRad="38100" dist="38100" dir="2700000" algn="tl">
                              <a:srgbClr val="000000">
                                <a:alpha val="43137"/>
                              </a:srgbClr>
                            </a:outerShdw>
                          </a:effectLst>
                          <a:latin typeface="Myriad Pro" pitchFamily="34" charset="0"/>
                        </a:rPr>
                        <a:t> Colleges</a:t>
                      </a:r>
                      <a:endParaRPr lang="en-US" sz="1500" b="1" dirty="0">
                        <a:solidFill>
                          <a:schemeClr val="bg1"/>
                        </a:solidFill>
                        <a:effectLst>
                          <a:outerShdw blurRad="38100" dist="38100" dir="2700000" algn="tl">
                            <a:srgbClr val="000000">
                              <a:alpha val="43137"/>
                            </a:srgbClr>
                          </a:outerShdw>
                        </a:effectLst>
                        <a:latin typeface="Myriad Pro" pitchFamily="34" charset="0"/>
                      </a:endParaRPr>
                    </a:p>
                  </a:txBody>
                  <a:tcPr marL="68580" marR="68580" marT="34290" marB="34290">
                    <a:solidFill>
                      <a:schemeClr val="accent1"/>
                    </a:solidFill>
                  </a:tcPr>
                </a:tc>
                <a:extLst>
                  <a:ext uri="{0D108BD9-81ED-4DB2-BD59-A6C34878D82A}">
                    <a16:rowId xmlns:a16="http://schemas.microsoft.com/office/drawing/2014/main" val="10000"/>
                  </a:ext>
                </a:extLst>
              </a:tr>
              <a:tr h="1441211">
                <a:tc>
                  <a:txBody>
                    <a:bodyPr/>
                    <a:lstStyle/>
                    <a:p>
                      <a:pPr marL="171450" lvl="0" indent="-171450">
                        <a:buFont typeface="Arial" panose="020B0604020202020204" pitchFamily="34" charset="0"/>
                        <a:buChar cha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Funded by local and state governments</a:t>
                      </a:r>
                      <a:endParaRPr lang="en-US" sz="1100" b="1" u="sng"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171450" lvl="0" indent="-171450">
                        <a:buFont typeface="Arial" panose="020B0604020202020204" pitchFamily="34" charset="0"/>
                        <a:buChar cha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Usually offer lower tuition rates than private colleges for in-state residents</a:t>
                      </a:r>
                      <a:endPar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0" lvl="0" indent="0">
                        <a:buFont typeface="Arial" panose="020B0604020202020204" pitchFamily="34" charset="0"/>
                        <a:buNone/>
                      </a:pPr>
                      <a:endParaRPr lang="en-US" sz="800" b="1" u="sng"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Funded primarily by tuition, fees, and other private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Private</a:t>
                      </a: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donations can fund generous financial aid packages for students</a:t>
                      </a:r>
                      <a:endParaRPr lang="en-US" sz="1100" b="1" u="sng"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endParaRPr lang="en-US" sz="800" b="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endParaRPr lang="en-US" sz="800" b="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endParaRPr lang="en-US" sz="800" b="1"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extLst>
                  <a:ext uri="{0D108BD9-81ED-4DB2-BD59-A6C34878D82A}">
                    <a16:rowId xmlns:a16="http://schemas.microsoft.com/office/drawing/2014/main" val="10001"/>
                  </a:ext>
                </a:extLst>
              </a:tr>
              <a:tr h="300587">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Liberal Arts Colleges &amp; Universities</a:t>
                      </a:r>
                    </a:p>
                  </a:txBody>
                  <a:tcPr marL="68580" marR="68580" marT="34290" marB="34290">
                    <a:solidFill>
                      <a:schemeClr val="accent1"/>
                    </a:solidFill>
                  </a:tcPr>
                </a:tc>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For Profit Colleges</a:t>
                      </a:r>
                    </a:p>
                  </a:txBody>
                  <a:tcPr marL="68580" marR="68580" marT="34290" marB="34290">
                    <a:solidFill>
                      <a:schemeClr val="accent1"/>
                    </a:solidFill>
                  </a:tcPr>
                </a:tc>
                <a:extLst>
                  <a:ext uri="{0D108BD9-81ED-4DB2-BD59-A6C34878D82A}">
                    <a16:rowId xmlns:a16="http://schemas.microsoft.com/office/drawing/2014/main" val="10002"/>
                  </a:ext>
                </a:extLst>
              </a:tr>
              <a:tr h="133999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rPr>
                        <a:t>Offer</a:t>
                      </a: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a broad base of courses in liberal arts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Literature, history, languages, math, life sciences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strike="noStrike"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Most are private offering four-year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u="none" strike="noStrike"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tc>
                  <a:txBody>
                    <a:bodyPr/>
                    <a:lstStyle/>
                    <a:p>
                      <a:pPr marL="171450" indent="-171450">
                        <a:buFont typeface="Arial" panose="020B0604020202020204" pitchFamily="34" charset="0"/>
                        <a:buChar char="•"/>
                      </a:pPr>
                      <a:r>
                        <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rPr>
                        <a:t>Businesses</a:t>
                      </a:r>
                      <a:r>
                        <a:rPr lang="en-US" sz="11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that offer a variety of degree programs</a:t>
                      </a:r>
                    </a:p>
                    <a:p>
                      <a:pPr marL="171450" indent="-171450">
                        <a:buFont typeface="Arial" panose="020B0604020202020204" pitchFamily="34" charset="0"/>
                        <a:buChar char="•"/>
                      </a:pPr>
                      <a:r>
                        <a:rPr lang="en-US" sz="11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Typically prepare you for specific career</a:t>
                      </a:r>
                    </a:p>
                    <a:p>
                      <a:pPr marL="171450" indent="-171450">
                        <a:buFont typeface="Arial" panose="020B0604020202020204" pitchFamily="34" charset="0"/>
                        <a:buChar char="•"/>
                      </a:pPr>
                      <a:r>
                        <a:rPr lang="en-US" sz="11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Tend to have higher costs  and not all credits transfer</a:t>
                      </a:r>
                      <a:endPar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285750" lvl="1" indent="-119063">
                        <a:buFont typeface="Arial" panose="020B0604020202020204" pitchFamily="34" charset="0"/>
                        <a:buChar char="•"/>
                      </a:pPr>
                      <a:endPar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285750" lvl="1" indent="-119063">
                        <a:buFont typeface="Arial" panose="020B0604020202020204" pitchFamily="34" charset="0"/>
                        <a:buChar char="•"/>
                      </a:pPr>
                      <a:endPar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285750" lvl="1" indent="-119063">
                        <a:buFont typeface="Arial" panose="020B0604020202020204" pitchFamily="34" charset="0"/>
                        <a:buChar char="•"/>
                      </a:pPr>
                      <a:endPar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p>
                      <a:pPr marL="166687" lvl="1" indent="0">
                        <a:buFont typeface="Arial" panose="020B0604020202020204" pitchFamily="34" charset="0"/>
                        <a:buNone/>
                      </a:pPr>
                      <a:endPar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extLst>
                  <a:ext uri="{0D108BD9-81ED-4DB2-BD59-A6C34878D82A}">
                    <a16:rowId xmlns:a16="http://schemas.microsoft.com/office/drawing/2014/main" val="10003"/>
                  </a:ext>
                </a:extLst>
              </a:tr>
              <a:tr h="300587">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Special Focus Colleges</a:t>
                      </a:r>
                    </a:p>
                  </a:txBody>
                  <a:tcPr marL="68580" marR="68580" marT="34290" marB="34290">
                    <a:solidFill>
                      <a:schemeClr val="accent1"/>
                    </a:solidFill>
                  </a:tcPr>
                </a:tc>
                <a:tc>
                  <a:txBody>
                    <a:bodyPr/>
                    <a:lstStyle/>
                    <a:p>
                      <a:pPr algn="ctr"/>
                      <a:r>
                        <a:rPr lang="en-US" sz="1500" b="1" dirty="0">
                          <a:solidFill>
                            <a:schemeClr val="bg1"/>
                          </a:solidFill>
                          <a:effectLst>
                            <a:outerShdw blurRad="38100" dist="38100" dir="2700000" algn="tl">
                              <a:srgbClr val="000000">
                                <a:alpha val="43137"/>
                              </a:srgbClr>
                            </a:outerShdw>
                          </a:effectLst>
                          <a:latin typeface="Myriad Pro" pitchFamily="34" charset="0"/>
                        </a:rPr>
                        <a:t>Specialized</a:t>
                      </a:r>
                      <a:r>
                        <a:rPr lang="en-US" sz="1500" b="1" baseline="0" dirty="0">
                          <a:solidFill>
                            <a:schemeClr val="bg1"/>
                          </a:solidFill>
                          <a:effectLst>
                            <a:outerShdw blurRad="38100" dist="38100" dir="2700000" algn="tl">
                              <a:srgbClr val="000000">
                                <a:alpha val="43137"/>
                              </a:srgbClr>
                            </a:outerShdw>
                          </a:effectLst>
                          <a:latin typeface="Myriad Pro" pitchFamily="34" charset="0"/>
                        </a:rPr>
                        <a:t> Mission Colleges</a:t>
                      </a:r>
                      <a:endParaRPr lang="en-US" sz="1500" b="1" dirty="0">
                        <a:solidFill>
                          <a:schemeClr val="bg1"/>
                        </a:solidFill>
                        <a:effectLst>
                          <a:outerShdw blurRad="38100" dist="38100" dir="2700000" algn="tl">
                            <a:srgbClr val="000000">
                              <a:alpha val="43137"/>
                            </a:srgbClr>
                          </a:outerShdw>
                        </a:effectLst>
                        <a:latin typeface="Myriad Pro" pitchFamily="34" charset="0"/>
                      </a:endParaRPr>
                    </a:p>
                  </a:txBody>
                  <a:tcPr marL="68580" marR="68580" marT="34290" marB="34290">
                    <a:solidFill>
                      <a:schemeClr val="accent1"/>
                    </a:solidFill>
                  </a:tcPr>
                </a:tc>
                <a:extLst>
                  <a:ext uri="{0D108BD9-81ED-4DB2-BD59-A6C34878D82A}">
                    <a16:rowId xmlns:a16="http://schemas.microsoft.com/office/drawing/2014/main" val="10004"/>
                  </a:ext>
                </a:extLst>
              </a:tr>
              <a:tr h="1062830">
                <a:tc>
                  <a:txBody>
                    <a:bodyPr/>
                    <a:lstStyle/>
                    <a:p>
                      <a:pPr marL="171450" lvl="0" indent="-171450">
                        <a:buFont typeface="Arial" panose="020B0604020202020204" pitchFamily="34" charset="0"/>
                        <a:buChar char="•"/>
                      </a:pPr>
                      <a:r>
                        <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rPr>
                        <a:t>Focused</a:t>
                      </a:r>
                      <a:r>
                        <a:rPr lang="en-US" sz="11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on a specific interest or student population</a:t>
                      </a:r>
                      <a:endParaRPr lang="en-US" sz="8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tc>
                  <a:txBody>
                    <a:bodyPr/>
                    <a:lstStyle/>
                    <a:p>
                      <a:pPr marL="171450" lvl="0" indent="-171450">
                        <a:buFont typeface="Arial" panose="020B0604020202020204" pitchFamily="34" charset="0"/>
                        <a:buChar char="•"/>
                      </a:pPr>
                      <a:r>
                        <a:rPr lang="en-US" sz="1100" kern="1200" dirty="0">
                          <a:solidFill>
                            <a:schemeClr val="dk1"/>
                          </a:solidFill>
                          <a:effectLst>
                            <a:outerShdw blurRad="38100" dist="38100" dir="2700000" algn="tl">
                              <a:srgbClr val="000000">
                                <a:alpha val="43137"/>
                              </a:srgbClr>
                            </a:outerShdw>
                          </a:effectLst>
                          <a:latin typeface="Myriad Pro" pitchFamily="34" charset="0"/>
                          <a:ea typeface="+mn-ea"/>
                          <a:cs typeface="+mn-cs"/>
                        </a:rPr>
                        <a:t>HBCUs – Historically black colleges</a:t>
                      </a:r>
                      <a:r>
                        <a:rPr lang="en-US" sz="11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  and universities</a:t>
                      </a:r>
                    </a:p>
                    <a:p>
                      <a:pPr marL="171450" lvl="0" indent="-171450">
                        <a:buFont typeface="Arial" panose="020B0604020202020204" pitchFamily="34" charset="0"/>
                        <a:buChar char="•"/>
                      </a:pPr>
                      <a:r>
                        <a:rPr lang="en-US" sz="11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HSIs – Hispanic-serving institutions</a:t>
                      </a:r>
                    </a:p>
                    <a:p>
                      <a:pPr marL="171450" lvl="0" indent="-171450">
                        <a:buFont typeface="Arial" panose="020B0604020202020204" pitchFamily="34" charset="0"/>
                        <a:buChar char="•"/>
                      </a:pPr>
                      <a:r>
                        <a:rPr lang="en-US" sz="1100" kern="1200" baseline="0" dirty="0">
                          <a:solidFill>
                            <a:schemeClr val="dk1"/>
                          </a:solidFill>
                          <a:effectLst>
                            <a:outerShdw blurRad="38100" dist="38100" dir="2700000" algn="tl">
                              <a:srgbClr val="000000">
                                <a:alpha val="43137"/>
                              </a:srgbClr>
                            </a:outerShdw>
                          </a:effectLst>
                          <a:latin typeface="Myriad Pro" pitchFamily="34" charset="0"/>
                          <a:ea typeface="+mn-ea"/>
                          <a:cs typeface="+mn-cs"/>
                        </a:rPr>
                        <a:t>Offer programs, services and activities targeted toward underrepresented students</a:t>
                      </a:r>
                      <a:endParaRPr lang="en-US" sz="800" kern="1200" dirty="0">
                        <a:solidFill>
                          <a:schemeClr val="dk1"/>
                        </a:solidFill>
                        <a:effectLst>
                          <a:outerShdw blurRad="38100" dist="38100" dir="2700000" algn="tl">
                            <a:srgbClr val="000000">
                              <a:alpha val="43137"/>
                            </a:srgbClr>
                          </a:outerShdw>
                        </a:effectLst>
                        <a:latin typeface="Myriad Pro" pitchFamily="34" charset="0"/>
                        <a:ea typeface="+mn-ea"/>
                        <a:cs typeface="+mn-cs"/>
                      </a:endParaRPr>
                    </a:p>
                  </a:txBody>
                  <a:tcPr marL="68580" marR="68580" marT="34290" marB="34290"/>
                </a:tc>
                <a:extLst>
                  <a:ext uri="{0D108BD9-81ED-4DB2-BD59-A6C34878D82A}">
                    <a16:rowId xmlns:a16="http://schemas.microsoft.com/office/drawing/2014/main" val="10005"/>
                  </a:ext>
                </a:extLst>
              </a:tr>
            </a:tbl>
          </a:graphicData>
        </a:graphic>
      </p:graphicFrame>
      <p:sp>
        <p:nvSpPr>
          <p:cNvPr id="5" name="AutoShape 4" descr="Image result for lake washington technical college"/>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2"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72" y="2590800"/>
            <a:ext cx="569119" cy="5691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ashington state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4716" y="2581533"/>
            <a:ext cx="524549" cy="5217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1990" y="2590800"/>
            <a:ext cx="542260" cy="5422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eastern washington universit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7557"/>
          <a:stretch/>
        </p:blipFill>
        <p:spPr bwMode="auto">
          <a:xfrm>
            <a:off x="2670676" y="2595504"/>
            <a:ext cx="569119" cy="5077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western washington universit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4929" y="2659648"/>
            <a:ext cx="589552" cy="365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4662467" y="2572553"/>
            <a:ext cx="892343" cy="451421"/>
          </a:xfrm>
          <a:prstGeom prst="rect">
            <a:avLst/>
          </a:prstGeom>
        </p:spPr>
      </p:pic>
      <p:pic>
        <p:nvPicPr>
          <p:cNvPr id="7" name="Picture 6" descr="Image result for st martin's universit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86660" y="2572553"/>
            <a:ext cx="1194042" cy="3611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seattle university,"/>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931" t="17245" r="28749" b="16649"/>
          <a:stretch/>
        </p:blipFill>
        <p:spPr bwMode="auto">
          <a:xfrm>
            <a:off x="7024271" y="2590800"/>
            <a:ext cx="353336" cy="421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PL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5288" y="2572553"/>
            <a:ext cx="486295" cy="486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digipe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0" y="4368079"/>
            <a:ext cx="1210016" cy="333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Whitworth colle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472" y="4290828"/>
            <a:ext cx="550038" cy="5500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whitman colle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77332" y="4407789"/>
            <a:ext cx="1101658" cy="3161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Image result for evergreen state college"/>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9440"/>
          <a:stretch/>
        </p:blipFill>
        <p:spPr bwMode="auto">
          <a:xfrm>
            <a:off x="3088813" y="4185741"/>
            <a:ext cx="643991" cy="655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Image result for cornish college of the art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0538" y="5546144"/>
            <a:ext cx="577454" cy="57745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faith evangelical college and seminar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99728" y="5546144"/>
            <a:ext cx="575789" cy="5583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Image result for howard university"/>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09470" y="5939603"/>
            <a:ext cx="754380" cy="3679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Image result for Columbia basin colleg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67816" y="5825332"/>
            <a:ext cx="523875" cy="434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Myriad Pro" pitchFamily="34" charset="0"/>
              </a:rPr>
              <a:t>Post-Secondary College &amp; University Options</a:t>
            </a:r>
            <a:endParaRPr lang="en-US" sz="3200" dirty="0"/>
          </a:p>
        </p:txBody>
      </p:sp>
      <p:sp>
        <p:nvSpPr>
          <p:cNvPr id="15" name="Slide Number Placeholder 14"/>
          <p:cNvSpPr>
            <a:spLocks noGrp="1"/>
          </p:cNvSpPr>
          <p:nvPr>
            <p:ph type="sldNum" sz="quarter" idx="12"/>
          </p:nvPr>
        </p:nvSpPr>
        <p:spPr>
          <a:xfrm>
            <a:off x="8382000" y="18288"/>
            <a:ext cx="304800" cy="323349"/>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8</a:t>
            </a:fld>
            <a:endParaRPr lang="en-US" dirty="0">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231684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rPr>
              <a:t>Guaranteed Admissions Program (GAP)</a:t>
            </a:r>
          </a:p>
        </p:txBody>
      </p:sp>
      <p:sp>
        <p:nvSpPr>
          <p:cNvPr id="3" name="Content Placeholder 2"/>
          <p:cNvSpPr>
            <a:spLocks noGrp="1"/>
          </p:cNvSpPr>
          <p:nvPr>
            <p:ph idx="1"/>
          </p:nvPr>
        </p:nvSpPr>
        <p:spPr>
          <a:xfrm>
            <a:off x="457200" y="1600200"/>
            <a:ext cx="8305800" cy="5105400"/>
          </a:xfrm>
        </p:spPr>
        <p:txBody>
          <a:bodyPr>
            <a:normAutofit/>
          </a:bodyPr>
          <a:lstStyle/>
          <a:p>
            <a:pPr algn="l"/>
            <a:r>
              <a:rPr lang="en-US" sz="2000" b="0" i="0" dirty="0">
                <a:solidFill>
                  <a:srgbClr val="231F20"/>
                </a:solidFill>
                <a:effectLst>
                  <a:outerShdw blurRad="38100" dist="38100" dir="2700000" algn="tl">
                    <a:srgbClr val="000000">
                      <a:alpha val="43137"/>
                    </a:srgbClr>
                  </a:outerShdw>
                </a:effectLst>
                <a:latin typeface="Myriad Pro" panose="020B0503030403020204" pitchFamily="34" charset="0"/>
              </a:rPr>
              <a:t>Everett Public Schools is a participating institution in the following </a:t>
            </a:r>
            <a:r>
              <a:rPr lang="en-US" sz="2000" b="1" i="0" dirty="0">
                <a:solidFill>
                  <a:schemeClr val="tx2"/>
                </a:solidFill>
                <a:effectLst>
                  <a:outerShdw blurRad="38100" dist="38100" dir="2700000" algn="tl">
                    <a:srgbClr val="000000">
                      <a:alpha val="43137"/>
                    </a:srgbClr>
                  </a:outerShdw>
                </a:effectLst>
                <a:latin typeface="Myriad Pro" panose="020B0503030403020204" pitchFamily="34" charset="0"/>
              </a:rPr>
              <a:t>guaranteed admissions programs</a:t>
            </a:r>
            <a:r>
              <a:rPr lang="en-US" sz="2000" b="0" i="0" dirty="0">
                <a:solidFill>
                  <a:srgbClr val="231F20"/>
                </a:solidFill>
                <a:effectLst>
                  <a:outerShdw blurRad="38100" dist="38100" dir="2700000" algn="tl">
                    <a:srgbClr val="000000">
                      <a:alpha val="43137"/>
                    </a:srgbClr>
                  </a:outerShdw>
                </a:effectLst>
                <a:latin typeface="Myriad Pro" panose="020B0503030403020204" pitchFamily="34" charset="0"/>
              </a:rPr>
              <a:t>, or GAP:</a:t>
            </a:r>
          </a:p>
          <a:p>
            <a:pPr algn="l">
              <a:buFont typeface="Arial" panose="020B0604020202020204" pitchFamily="34" charset="0"/>
              <a:buChar char="•"/>
            </a:pPr>
            <a:r>
              <a:rPr lang="en-US" sz="2000" b="0" i="0" dirty="0">
                <a:solidFill>
                  <a:srgbClr val="231F20"/>
                </a:solidFill>
                <a:effectLst>
                  <a:outerShdw blurRad="38100" dist="38100" dir="2700000" algn="tl">
                    <a:srgbClr val="000000">
                      <a:alpha val="43137"/>
                    </a:srgbClr>
                  </a:outerShdw>
                </a:effectLst>
                <a:latin typeface="Myriad Pro" panose="020B0503030403020204" pitchFamily="34" charset="0"/>
              </a:rPr>
              <a:t>The </a:t>
            </a:r>
            <a:r>
              <a:rPr lang="en-US" sz="2000" b="1" i="0" dirty="0">
                <a:solidFill>
                  <a:schemeClr val="tx2"/>
                </a:solidFill>
                <a:effectLst>
                  <a:outerShdw blurRad="38100" dist="38100" dir="2700000" algn="tl">
                    <a:srgbClr val="000000">
                      <a:alpha val="43137"/>
                    </a:srgbClr>
                  </a:outerShdw>
                </a:effectLst>
                <a:latin typeface="Myriad Pro" panose="020B0503030403020204" pitchFamily="34" charset="0"/>
                <a:hlinkClick r:id="rId2">
                  <a:extLst>
                    <a:ext uri="{A12FA001-AC4F-418D-AE19-62706E023703}">
                      <ahyp:hlinkClr xmlns:ahyp="http://schemas.microsoft.com/office/drawing/2018/hyperlinkcolor" val="tx"/>
                    </a:ext>
                  </a:extLst>
                </a:hlinkClick>
              </a:rPr>
              <a:t>Guaranteed Admission Program</a:t>
            </a:r>
            <a:r>
              <a:rPr lang="en-US" sz="2000" b="0" i="0" dirty="0">
                <a:solidFill>
                  <a:schemeClr val="tx2"/>
                </a:solidFill>
                <a:effectLst>
                  <a:outerShdw blurRad="38100" dist="38100" dir="2700000" algn="tl">
                    <a:srgbClr val="000000">
                      <a:alpha val="43137"/>
                    </a:srgbClr>
                  </a:outerShdw>
                </a:effectLst>
                <a:latin typeface="Myriad Pro" panose="020B0503030403020204" pitchFamily="34" charset="0"/>
              </a:rPr>
              <a:t> </a:t>
            </a:r>
            <a:r>
              <a:rPr lang="en-US" sz="2000" b="0" i="0" dirty="0">
                <a:solidFill>
                  <a:srgbClr val="231F20"/>
                </a:solidFill>
                <a:effectLst>
                  <a:outerShdw blurRad="38100" dist="38100" dir="2700000" algn="tl">
                    <a:srgbClr val="000000">
                      <a:alpha val="43137"/>
                    </a:srgbClr>
                  </a:outerShdw>
                </a:effectLst>
                <a:latin typeface="Myriad Pro" panose="020B0503030403020204" pitchFamily="34" charset="0"/>
              </a:rPr>
              <a:t>with Washington four-year, public institutions </a:t>
            </a:r>
          </a:p>
          <a:p>
            <a:pPr algn="l">
              <a:buFont typeface="Arial" panose="020B0604020202020204" pitchFamily="34" charset="0"/>
              <a:buChar char="•"/>
            </a:pPr>
            <a:r>
              <a:rPr lang="en-US" sz="2000" b="0" i="0" dirty="0">
                <a:solidFill>
                  <a:srgbClr val="231F20"/>
                </a:solidFill>
                <a:effectLst>
                  <a:outerShdw blurRad="38100" dist="38100" dir="2700000" algn="tl">
                    <a:srgbClr val="000000">
                      <a:alpha val="43137"/>
                    </a:srgbClr>
                  </a:outerShdw>
                </a:effectLst>
                <a:latin typeface="Myriad Pro" panose="020B0503030403020204" pitchFamily="34" charset="0"/>
              </a:rPr>
              <a:t>The </a:t>
            </a:r>
            <a:r>
              <a:rPr lang="en-US" sz="2000" b="1" i="0" dirty="0">
                <a:solidFill>
                  <a:schemeClr val="tx2"/>
                </a:solidFill>
                <a:effectLst>
                  <a:outerShdw blurRad="38100" dist="38100" dir="2700000" algn="tl">
                    <a:srgbClr val="000000">
                      <a:alpha val="43137"/>
                    </a:srgbClr>
                  </a:outerShdw>
                </a:effectLst>
                <a:latin typeface="Myriad Pro" panose="020B0503030403020204" pitchFamily="34" charset="0"/>
                <a:hlinkClick r:id="rId3">
                  <a:extLst>
                    <a:ext uri="{A12FA001-AC4F-418D-AE19-62706E023703}">
                      <ahyp:hlinkClr xmlns:ahyp="http://schemas.microsoft.com/office/drawing/2018/hyperlinkcolor" val="tx"/>
                    </a:ext>
                  </a:extLst>
                </a:hlinkClick>
              </a:rPr>
              <a:t>Automatic Admission Partnership</a:t>
            </a:r>
            <a:r>
              <a:rPr lang="en-US" sz="2000" b="0" i="0" dirty="0">
                <a:solidFill>
                  <a:schemeClr val="tx2"/>
                </a:solidFill>
                <a:effectLst>
                  <a:outerShdw blurRad="38100" dist="38100" dir="2700000" algn="tl">
                    <a:srgbClr val="000000">
                      <a:alpha val="43137"/>
                    </a:srgbClr>
                  </a:outerShdw>
                </a:effectLst>
                <a:latin typeface="Myriad Pro" panose="020B0503030403020204" pitchFamily="34" charset="0"/>
              </a:rPr>
              <a:t> </a:t>
            </a:r>
            <a:r>
              <a:rPr lang="en-US" sz="2000" b="0" i="0" dirty="0">
                <a:solidFill>
                  <a:srgbClr val="231F20"/>
                </a:solidFill>
                <a:effectLst>
                  <a:outerShdw blurRad="38100" dist="38100" dir="2700000" algn="tl">
                    <a:srgbClr val="000000">
                      <a:alpha val="43137"/>
                    </a:srgbClr>
                  </a:outerShdw>
                </a:effectLst>
                <a:latin typeface="Myriad Pro" panose="020B0503030403020204" pitchFamily="34" charset="0"/>
              </a:rPr>
              <a:t>with Pacific Lutheran University</a:t>
            </a:r>
          </a:p>
          <a:p>
            <a:pPr algn="l">
              <a:buFont typeface="Arial" panose="020B0604020202020204" pitchFamily="34" charset="0"/>
              <a:buChar char="•"/>
            </a:pPr>
            <a:r>
              <a:rPr lang="en-US" sz="2000" b="0" i="0" dirty="0">
                <a:solidFill>
                  <a:srgbClr val="231F20"/>
                </a:solidFill>
                <a:effectLst>
                  <a:outerShdw blurRad="38100" dist="38100" dir="2700000" algn="tl">
                    <a:srgbClr val="000000">
                      <a:alpha val="43137"/>
                    </a:srgbClr>
                  </a:outerShdw>
                </a:effectLst>
                <a:latin typeface="Myriad Pro" panose="020B0503030403020204" pitchFamily="34" charset="0"/>
              </a:rPr>
              <a:t>The Guaranteed Admission Program with </a:t>
            </a:r>
            <a:r>
              <a:rPr lang="en-US" sz="2000" i="0" dirty="0">
                <a:solidFill>
                  <a:schemeClr val="tx2"/>
                </a:solidFill>
                <a:effectLst>
                  <a:outerShdw blurRad="38100" dist="38100" dir="2700000" algn="tl">
                    <a:srgbClr val="000000">
                      <a:alpha val="43137"/>
                    </a:srgbClr>
                  </a:outerShdw>
                </a:effectLst>
                <a:latin typeface="Myriad Pro" panose="020B0503030403020204" pitchFamily="34" charset="0"/>
                <a:hlinkClick r:id="rId4">
                  <a:extLst>
                    <a:ext uri="{A12FA001-AC4F-418D-AE19-62706E023703}">
                      <ahyp:hlinkClr xmlns:ahyp="http://schemas.microsoft.com/office/drawing/2018/hyperlinkcolor" val="tx"/>
                    </a:ext>
                  </a:extLst>
                </a:hlinkClick>
              </a:rPr>
              <a:t>Saint Martin's University</a:t>
            </a:r>
            <a:endParaRPr lang="en-US" sz="2000" i="0" dirty="0">
              <a:solidFill>
                <a:schemeClr val="tx2"/>
              </a:solidFill>
              <a:effectLst>
                <a:outerShdw blurRad="38100" dist="38100" dir="2700000" algn="tl">
                  <a:srgbClr val="000000">
                    <a:alpha val="43137"/>
                  </a:srgbClr>
                </a:outerShdw>
              </a:effectLst>
              <a:latin typeface="Myriad Pro" panose="020B0503030403020204" pitchFamily="34" charset="0"/>
            </a:endParaRPr>
          </a:p>
          <a:p>
            <a:pPr marL="0" indent="0" algn="l">
              <a:buNone/>
            </a:pPr>
            <a:endParaRPr lang="en-US" sz="2000" i="0" dirty="0">
              <a:solidFill>
                <a:schemeClr val="tx2"/>
              </a:solidFill>
              <a:effectLst>
                <a:outerShdw blurRad="38100" dist="38100" dir="2700000" algn="tl">
                  <a:srgbClr val="000000">
                    <a:alpha val="43137"/>
                  </a:srgbClr>
                </a:outerShdw>
              </a:effectLst>
              <a:latin typeface="Myriad Pro" panose="020B0503030403020204" pitchFamily="34" charset="0"/>
            </a:endParaRPr>
          </a:p>
          <a:p>
            <a:pPr marL="822960" lvl="3" indent="0">
              <a:buNone/>
            </a:pPr>
            <a:r>
              <a:rPr lang="en-US" sz="1800" b="0" i="1" dirty="0">
                <a:solidFill>
                  <a:srgbClr val="231F20"/>
                </a:solidFill>
                <a:effectLst/>
                <a:latin typeface="Open Sans" panose="020B0606030504020204" pitchFamily="34" charset="0"/>
              </a:rPr>
              <a:t>Central Washington University</a:t>
            </a:r>
          </a:p>
          <a:p>
            <a:pPr marL="822960" lvl="3" indent="0">
              <a:buNone/>
            </a:pPr>
            <a:r>
              <a:rPr lang="en-US" sz="1800" b="0" i="1" dirty="0">
                <a:solidFill>
                  <a:srgbClr val="231F20"/>
                </a:solidFill>
                <a:effectLst/>
                <a:latin typeface="Open Sans" panose="020B0606030504020204" pitchFamily="34" charset="0"/>
              </a:rPr>
              <a:t>Eastern Washington University</a:t>
            </a:r>
          </a:p>
          <a:p>
            <a:pPr marL="822960" lvl="3" indent="0">
              <a:buNone/>
            </a:pPr>
            <a:r>
              <a:rPr lang="en-US" sz="1800" b="0" i="1" dirty="0">
                <a:solidFill>
                  <a:srgbClr val="231F20"/>
                </a:solidFill>
                <a:effectLst/>
                <a:latin typeface="Open Sans" panose="020B0606030504020204" pitchFamily="34" charset="0"/>
              </a:rPr>
              <a:t>The Evergreen State College</a:t>
            </a:r>
          </a:p>
          <a:p>
            <a:pPr marL="822960" lvl="3" indent="0">
              <a:buNone/>
            </a:pPr>
            <a:r>
              <a:rPr lang="en-US" sz="1800" b="0" i="1" dirty="0">
                <a:solidFill>
                  <a:srgbClr val="231F20"/>
                </a:solidFill>
                <a:effectLst/>
                <a:latin typeface="Open Sans" panose="020B0606030504020204" pitchFamily="34" charset="0"/>
              </a:rPr>
              <a:t>Pacific Lutheran University</a:t>
            </a:r>
          </a:p>
          <a:p>
            <a:pPr marL="822960" lvl="3" indent="0">
              <a:buNone/>
            </a:pPr>
            <a:r>
              <a:rPr lang="en-US" sz="1800" b="0" i="1" dirty="0">
                <a:solidFill>
                  <a:srgbClr val="231F20"/>
                </a:solidFill>
                <a:effectLst/>
                <a:latin typeface="Open Sans" panose="020B0606030504020204" pitchFamily="34" charset="0"/>
              </a:rPr>
              <a:t>Saint Martin's University</a:t>
            </a:r>
          </a:p>
          <a:p>
            <a:pPr marL="822960" lvl="3" indent="0">
              <a:buNone/>
            </a:pPr>
            <a:r>
              <a:rPr lang="en-US" sz="1800" b="0" i="1" dirty="0">
                <a:solidFill>
                  <a:srgbClr val="231F20"/>
                </a:solidFill>
                <a:effectLst/>
                <a:latin typeface="Open Sans" panose="020B0606030504020204" pitchFamily="34" charset="0"/>
              </a:rPr>
              <a:t>University of Washington Tacoma</a:t>
            </a:r>
          </a:p>
          <a:p>
            <a:pPr marL="822960" lvl="3" indent="0">
              <a:buNone/>
            </a:pPr>
            <a:r>
              <a:rPr lang="en-US" sz="1800" b="0" i="1" dirty="0">
                <a:solidFill>
                  <a:srgbClr val="231F20"/>
                </a:solidFill>
                <a:effectLst/>
                <a:latin typeface="Open Sans" panose="020B0606030504020204" pitchFamily="34" charset="0"/>
              </a:rPr>
              <a:t>Washington State University</a:t>
            </a:r>
          </a:p>
          <a:p>
            <a:pPr marL="822960" lvl="3" indent="0">
              <a:buNone/>
            </a:pPr>
            <a:r>
              <a:rPr lang="en-US" sz="1800" b="0" i="1" dirty="0">
                <a:solidFill>
                  <a:srgbClr val="231F20"/>
                </a:solidFill>
                <a:effectLst/>
                <a:latin typeface="Open Sans" panose="020B0606030504020204" pitchFamily="34" charset="0"/>
              </a:rPr>
              <a:t>Western Washington University</a:t>
            </a:r>
            <a:endParaRPr lang="en-US" sz="3600" i="1" dirty="0">
              <a:effectLst>
                <a:outerShdw blurRad="38100" dist="38100" dir="2700000" algn="tl">
                  <a:srgbClr val="000000">
                    <a:alpha val="43137"/>
                  </a:srgbClr>
                </a:outerShdw>
              </a:effectLst>
              <a:latin typeface="Myriad Pro" pitchFamily="34" charset="0"/>
            </a:endParaRPr>
          </a:p>
          <a:p>
            <a:endParaRPr lang="en-US" dirty="0"/>
          </a:p>
        </p:txBody>
      </p:sp>
      <p:sp>
        <p:nvSpPr>
          <p:cNvPr id="5" name="Slide Number Placeholder 4"/>
          <p:cNvSpPr>
            <a:spLocks noGrp="1"/>
          </p:cNvSpPr>
          <p:nvPr>
            <p:ph type="sldNum" sz="quarter" idx="12"/>
          </p:nvPr>
        </p:nvSpPr>
        <p:spPr>
          <a:xfrm>
            <a:off x="8229600" y="18288"/>
            <a:ext cx="457200" cy="323349"/>
          </a:xfrm>
        </p:spPr>
        <p:txBody>
          <a:bodyPr/>
          <a:lstStyle/>
          <a:p>
            <a:fld id="{0799A450-EE37-4240-927C-F2C8308401B6}" type="slidenum">
              <a:rPr lang="en-US" smtClean="0">
                <a:effectLst>
                  <a:outerShdw blurRad="38100" dist="38100" dir="2700000" algn="tl">
                    <a:srgbClr val="000000">
                      <a:alpha val="43137"/>
                    </a:srgbClr>
                  </a:outerShdw>
                </a:effectLst>
                <a:latin typeface="Myriad Pro" pitchFamily="34" charset="0"/>
              </a:rPr>
              <a:t>9</a:t>
            </a:fld>
            <a:endParaRPr lang="en-US" dirty="0">
              <a:effectLst>
                <a:outerShdw blurRad="38100" dist="38100" dir="2700000" algn="tl">
                  <a:srgbClr val="000000">
                    <a:alpha val="43137"/>
                  </a:srgbClr>
                </a:outerShdw>
              </a:effectLst>
              <a:latin typeface="Myriad Pro" pitchFamily="34" charset="0"/>
            </a:endParaRPr>
          </a:p>
        </p:txBody>
      </p:sp>
      <p:pic>
        <p:nvPicPr>
          <p:cNvPr id="6" name="Picture 5">
            <a:extLst>
              <a:ext uri="{FF2B5EF4-FFF2-40B4-BE49-F238E27FC236}">
                <a16:creationId xmlns:a16="http://schemas.microsoft.com/office/drawing/2014/main" id="{46064650-11D4-FB24-B832-042BF03D92A5}"/>
              </a:ext>
            </a:extLst>
          </p:cNvPr>
          <p:cNvPicPr>
            <a:picLocks noChangeAspect="1"/>
          </p:cNvPicPr>
          <p:nvPr/>
        </p:nvPicPr>
        <p:blipFill>
          <a:blip r:embed="rId5"/>
          <a:stretch>
            <a:fillRect/>
          </a:stretch>
        </p:blipFill>
        <p:spPr>
          <a:xfrm>
            <a:off x="5858859" y="4158037"/>
            <a:ext cx="2973940" cy="1861763"/>
          </a:xfrm>
          <a:prstGeom prst="rect">
            <a:avLst/>
          </a:prstGeom>
        </p:spPr>
      </p:pic>
    </p:spTree>
    <p:extLst>
      <p:ext uri="{BB962C8B-B14F-4D97-AF65-F5344CB8AC3E}">
        <p14:creationId xmlns:p14="http://schemas.microsoft.com/office/powerpoint/2010/main" val="3923502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THENA.CUSTOMXMLID" val="{F63543DA-7FB3-47F3-84E9-719A58FBDC5A}"/>
  <p:tag name="ATHENA.CUSTOMXMLCONTENT" val="&lt;?xml version=&quot;1.0&quot;?&gt;&lt;athena xmlns=&quot;http://schemas.microsoft.com/edu/athena&quot; version=&quot;0.1.5120.0&quot;&gt;&lt;timings duration=&quot;4772&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F63543DA-7FB3-47F3-84E9-719A58FBDC5A}"/>
  <p:tag name="ATHENA.CUSTOMXMLCONTENT" val="&lt;?xml version=&quot;1.0&quot;?&gt;&lt;athena xmlns=&quot;http://schemas.microsoft.com/edu/athena&quot; version=&quot;0.1.5120.0&quot;&gt;&lt;timings duration=&quot;4772&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AA337430-AEF9-4B26-A2AE-1DFCC5899B83}"/>
  <p:tag name="ATHENA.CUSTOMXMLCONTENT" val="&lt;?xml version=&quot;1.0&quot;?&gt;&lt;athena xmlns=&quot;http://schemas.microsoft.com/edu/athena&quot; version=&quot;0.1.5120.0&quot;&gt;&lt;timings duration=&quot;199170&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AA337430-AEF9-4B26-A2AE-1DFCC5899B83}"/>
  <p:tag name="ATHENA.CUSTOMXMLCONTENT" val="&lt;?xml version=&quot;1.0&quot;?&gt;&lt;athena xmlns=&quot;http://schemas.microsoft.com/edu/athena&quot; version=&quot;0.1.5120.0&quot;&gt;&lt;timings duration=&quot;199170&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F63543DA-7FB3-47F3-84E9-719A58FBDC5A}"/>
  <p:tag name="ATHENA.CUSTOMXMLCONTENT" val="&lt;?xml version=&quot;1.0&quot;?&gt;&lt;athena xmlns=&quot;http://schemas.microsoft.com/edu/athena&quot; version=&quot;0.1.5120.0&quot;&gt;&lt;timings duration=&quot;4772&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756B3652-EF0C-40A4-BA86-783A3A97F5D4}"/>
  <p:tag name="ATHENA.CUSTOMXMLCONTENT" val="&lt;?xml version=&quot;1.0&quot;?&gt;&lt;athena xmlns=&quot;http://schemas.microsoft.com/edu/athena&quot; version=&quot;0.1.5120.0&quot;&gt;&lt;timings duration=&quot;19843&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DD720486-827A-4AE6-851B-F009AB0B4080}"/>
  <p:tag name="ATHENA.CUSTOMXMLCONTENT" val="&lt;?xml version=&quot;1.0&quot;?&gt;&lt;athena xmlns=&quot;http://schemas.microsoft.com/edu/athena&quot; version=&quot;0.1.5120.0&quot;&gt;&lt;timings duration=&quot;5480&quot;/&gt;&lt;/athena&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6">
      <a:dk1>
        <a:sysClr val="windowText" lastClr="000000"/>
      </a:dk1>
      <a:lt1>
        <a:sysClr val="window" lastClr="FFFFFF"/>
      </a:lt1>
      <a:dk2>
        <a:srgbClr val="004CBF"/>
      </a:dk2>
      <a:lt2>
        <a:srgbClr val="DFE3E5"/>
      </a:lt2>
      <a:accent1>
        <a:srgbClr val="1CADE4"/>
      </a:accent1>
      <a:accent2>
        <a:srgbClr val="2683C6"/>
      </a:accent2>
      <a:accent3>
        <a:srgbClr val="27CED7"/>
      </a:accent3>
      <a:accent4>
        <a:srgbClr val="42BA97"/>
      </a:accent4>
      <a:accent5>
        <a:srgbClr val="3E8853"/>
      </a:accent5>
      <a:accent6>
        <a:srgbClr val="62A39F"/>
      </a:accent6>
      <a:hlink>
        <a:srgbClr val="76CDEE"/>
      </a:hlink>
      <a:folHlink>
        <a:srgbClr val="1C629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f10189c7-df8c-4961-aff8-4034043549e7">
      <UserInfo>
        <DisplayName/>
        <AccountId xsi:nil="true"/>
        <AccountType/>
      </UserInfo>
    </Owner>
    <Students xmlns="f10189c7-df8c-4961-aff8-4034043549e7">
      <UserInfo>
        <DisplayName/>
        <AccountId xsi:nil="true"/>
        <AccountType/>
      </UserInfo>
    </Students>
    <CultureName xmlns="f10189c7-df8c-4961-aff8-4034043549e7" xsi:nil="true"/>
    <Has_Teacher_Only_SectionGroup xmlns="f10189c7-df8c-4961-aff8-4034043549e7" xsi:nil="true"/>
    <NotebookType xmlns="f10189c7-df8c-4961-aff8-4034043549e7" xsi:nil="true"/>
    <FolderType xmlns="f10189c7-df8c-4961-aff8-4034043549e7" xsi:nil="true"/>
    <DefaultSectionNames xmlns="f10189c7-df8c-4961-aff8-4034043549e7" xsi:nil="true"/>
    <Is_Collaboration_Space_Locked xmlns="f10189c7-df8c-4961-aff8-4034043549e7" xsi:nil="true"/>
    <Teachers xmlns="f10189c7-df8c-4961-aff8-4034043549e7">
      <UserInfo>
        <DisplayName/>
        <AccountId xsi:nil="true"/>
        <AccountType/>
      </UserInfo>
    </Teachers>
    <Self_Registration_Enabled xmlns="f10189c7-df8c-4961-aff8-4034043549e7" xsi:nil="true"/>
    <AppVersion xmlns="f10189c7-df8c-4961-aff8-4034043549e7" xsi:nil="true"/>
    <Invited_Students xmlns="f10189c7-df8c-4961-aff8-4034043549e7" xsi:nil="true"/>
    <Templates xmlns="f10189c7-df8c-4961-aff8-4034043549e7" xsi:nil="true"/>
    <Self_Registration_Enabled0 xmlns="f10189c7-df8c-4961-aff8-4034043549e7" xsi:nil="true"/>
    <Student_Groups xmlns="f10189c7-df8c-4961-aff8-4034043549e7">
      <UserInfo>
        <DisplayName/>
        <AccountId xsi:nil="true"/>
        <AccountType/>
      </UserInfo>
    </Student_Groups>
    <Invited_Teachers xmlns="f10189c7-df8c-4961-aff8-4034043549e7" xsi:nil="true"/>
  </documentManagement>
</p:properties>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athena xmlns="http://schemas.microsoft.com/edu/athena" version="0.1.5120.0">
  <timings duration="199170"/>
</athena>
</file>

<file path=customXml/item2.xml><?xml version="1.0" encoding="utf-8"?>
<athena xmlns="http://schemas.microsoft.com/edu/athena" version="0.1.5120.0">
  <timings duration="5480"/>
</athena>
</file>

<file path=customXml/item3.xml><?xml version="1.0" encoding="utf-8"?>
<athena xmlns="http://schemas.microsoft.com/edu/athena" version="0.1.5120.0">
  <timings duration="4772"/>
</athena>
</file>

<file path=customXml/item4.xml><?xml version="1.0" encoding="utf-8"?>
<athena xmlns="http://schemas.microsoft.com/edu/athena" version="0.1.5120.0">
  <timings duration="5480"/>
</athena>
</file>

<file path=customXml/item5.xml><?xml version="1.0" encoding="utf-8"?>
<athena xmlns="http://schemas.microsoft.com/edu/athena" version="0.1.5120.0">
  <timings duration="4772"/>
</athena>
</file>

<file path=customXml/item6.xml><?xml version="1.0" encoding="utf-8"?>
<athena xmlns="http://schemas.microsoft.com/edu/athena" version="0.1.5120.0">
  <timings duration="19843"/>
</athena>
</file>

<file path=customXml/item7.xml><?xml version="1.0" encoding="utf-8"?>
<ct:contentTypeSchema xmlns:ct="http://schemas.microsoft.com/office/2006/metadata/contentType" xmlns:ma="http://schemas.microsoft.com/office/2006/metadata/properties/metaAttributes" ct:_="" ma:_="" ma:contentTypeName="Document" ma:contentTypeID="0x01010033B80DC686E1C445B5413CE6299F5D31" ma:contentTypeVersion="29" ma:contentTypeDescription="Create a new document." ma:contentTypeScope="" ma:versionID="72ea6d1400c533c90b8e77d66334a5a4">
  <xsd:schema xmlns:xsd="http://www.w3.org/2001/XMLSchema" xmlns:xs="http://www.w3.org/2001/XMLSchema" xmlns:p="http://schemas.microsoft.com/office/2006/metadata/properties" xmlns:ns3="f10189c7-df8c-4961-aff8-4034043549e7" xmlns:ns4="7df8c8bc-f7fe-498b-9891-d7bd734fd6de" targetNamespace="http://schemas.microsoft.com/office/2006/metadata/properties" ma:root="true" ma:fieldsID="9f76213d16e6753917bb7b8201f8c8f3" ns3:_="" ns4:_="">
    <xsd:import namespace="f10189c7-df8c-4961-aff8-4034043549e7"/>
    <xsd:import namespace="7df8c8bc-f7fe-498b-9891-d7bd734fd6de"/>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CultureName" minOccurs="0"/>
                <xsd:element ref="ns3:Has_Teacher_Only_SectionGroup" minOccurs="0"/>
                <xsd:element ref="ns3:Is_Collaboration_Space_Locked" minOccurs="0"/>
                <xsd:element ref="ns3:MediaServiceMetadata" minOccurs="0"/>
                <xsd:element ref="ns3:MediaServiceFastMetadata" minOccurs="0"/>
                <xsd:element ref="ns3:MediaServiceDateTaken" minOccurs="0"/>
                <xsd:element ref="ns3:MediaServiceAutoTags" minOccurs="0"/>
                <xsd:element ref="ns3:MediaServiceLocation" minOccurs="0"/>
                <xsd:element ref="ns3:Templates" minOccurs="0"/>
                <xsd:element ref="ns3:Self_Registration_Enabled0"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189c7-df8c-4961-aff8-4034043549e7"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CultureName" ma:index="22" nillable="true" ma:displayName="Culture Name" ma:internalName="CultureName">
      <xsd:simpleType>
        <xsd:restriction base="dms:Text"/>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Location" ma:index="29" nillable="true" ma:displayName="MediaServiceLocation" ma:description="" ma:internalName="MediaServiceLocation" ma:readOnly="true">
      <xsd:simpleType>
        <xsd:restriction base="dms:Text"/>
      </xsd:simpleType>
    </xsd:element>
    <xsd:element name="Templates" ma:index="30" nillable="true" ma:displayName="Templates" ma:internalName="Templates">
      <xsd:simpleType>
        <xsd:restriction base="dms:Note">
          <xsd:maxLength value="255"/>
        </xsd:restriction>
      </xsd:simpleType>
    </xsd:element>
    <xsd:element name="Self_Registration_Enabled0" ma:index="31" nillable="true" ma:displayName="Self Registration Enabled" ma:internalName="Self_Registration_Enabled0">
      <xsd:simpleType>
        <xsd:restriction base="dms:Boolean"/>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8c8bc-f7fe-498b-9891-d7bd734fd6de"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element name="SharingHintHash" ma:index="21"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athena xmlns="http://schemas.microsoft.com/edu/athena" version="0.1.5120.0">
  <timings duration="4772"/>
</athena>
</file>

<file path=customXml/item9.xml><?xml version="1.0" encoding="utf-8"?>
<athena xmlns="http://schemas.microsoft.com/edu/athena" version="0.1.5120.0">
  <timings duration="199170"/>
</athena>
</file>

<file path=customXml/itemProps1.xml><?xml version="1.0" encoding="utf-8"?>
<ds:datastoreItem xmlns:ds="http://schemas.openxmlformats.org/officeDocument/2006/customXml" ds:itemID="{E790A99A-CCA8-4925-90F9-EB4C21D35A78}">
  <ds:schemaRefs>
    <ds:schemaRef ds:uri="7df8c8bc-f7fe-498b-9891-d7bd734fd6d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10189c7-df8c-4961-aff8-4034043549e7"/>
    <ds:schemaRef ds:uri="http://purl.org/dc/elements/1.1/"/>
    <ds:schemaRef ds:uri="http://schemas.microsoft.com/office/2006/metadata/properties"/>
    <ds:schemaRef ds:uri="http://www.w3.org/XML/1998/namespace"/>
    <ds:schemaRef ds:uri="http://purl.org/dc/dcmitype/"/>
  </ds:schemaRefs>
</ds:datastoreItem>
</file>

<file path=customXml/itemProps10.xml><?xml version="1.0" encoding="utf-8"?>
<ds:datastoreItem xmlns:ds="http://schemas.openxmlformats.org/officeDocument/2006/customXml" ds:itemID="{023945C3-22A6-4B02-8E10-756274E393CD}">
  <ds:schemaRefs>
    <ds:schemaRef ds:uri="http://schemas.microsoft.com/sharepoint/v3/contenttype/forms"/>
  </ds:schemaRefs>
</ds:datastoreItem>
</file>

<file path=customXml/itemProps11.xml><?xml version="1.0" encoding="utf-8"?>
<ds:datastoreItem xmlns:ds="http://schemas.openxmlformats.org/officeDocument/2006/customXml" ds:itemID="{593DCAB7-8B26-4625-B02D-D3ABA3584E77}">
  <ds:schemaRefs>
    <ds:schemaRef ds:uri="http://schemas.microsoft.com/edu/athena"/>
  </ds:schemaRefs>
</ds:datastoreItem>
</file>

<file path=customXml/itemProps2.xml><?xml version="1.0" encoding="utf-8"?>
<ds:datastoreItem xmlns:ds="http://schemas.openxmlformats.org/officeDocument/2006/customXml" ds:itemID="{F7A7FB15-192B-4C1A-A253-471B2754277B}">
  <ds:schemaRefs>
    <ds:schemaRef ds:uri="http://schemas.microsoft.com/edu/athena"/>
  </ds:schemaRefs>
</ds:datastoreItem>
</file>

<file path=customXml/itemProps3.xml><?xml version="1.0" encoding="utf-8"?>
<ds:datastoreItem xmlns:ds="http://schemas.openxmlformats.org/officeDocument/2006/customXml" ds:itemID="{B98B1EB6-2E12-4C53-94BC-0E0EEA5679BD}">
  <ds:schemaRefs>
    <ds:schemaRef ds:uri="http://schemas.microsoft.com/edu/athena"/>
  </ds:schemaRefs>
</ds:datastoreItem>
</file>

<file path=customXml/itemProps4.xml><?xml version="1.0" encoding="utf-8"?>
<ds:datastoreItem xmlns:ds="http://schemas.openxmlformats.org/officeDocument/2006/customXml" ds:itemID="{91CF8E50-6DF9-4B7F-B99A-5698AA84ABC6}">
  <ds:schemaRefs>
    <ds:schemaRef ds:uri="http://schemas.microsoft.com/edu/athena"/>
  </ds:schemaRefs>
</ds:datastoreItem>
</file>

<file path=customXml/itemProps5.xml><?xml version="1.0" encoding="utf-8"?>
<ds:datastoreItem xmlns:ds="http://schemas.openxmlformats.org/officeDocument/2006/customXml" ds:itemID="{598F15CF-53BC-4ABF-B387-8C2EBC476603}">
  <ds:schemaRefs>
    <ds:schemaRef ds:uri="http://schemas.microsoft.com/edu/athena"/>
  </ds:schemaRefs>
</ds:datastoreItem>
</file>

<file path=customXml/itemProps6.xml><?xml version="1.0" encoding="utf-8"?>
<ds:datastoreItem xmlns:ds="http://schemas.openxmlformats.org/officeDocument/2006/customXml" ds:itemID="{D79244F9-28BD-44DB-8D3A-E47743A338C3}">
  <ds:schemaRefs>
    <ds:schemaRef ds:uri="http://schemas.microsoft.com/edu/athena"/>
  </ds:schemaRefs>
</ds:datastoreItem>
</file>

<file path=customXml/itemProps7.xml><?xml version="1.0" encoding="utf-8"?>
<ds:datastoreItem xmlns:ds="http://schemas.openxmlformats.org/officeDocument/2006/customXml" ds:itemID="{47D593FC-0A28-45E7-8AB9-8875C630F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189c7-df8c-4961-aff8-4034043549e7"/>
    <ds:schemaRef ds:uri="7df8c8bc-f7fe-498b-9891-d7bd734fd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6F794498-A2C4-4301-8801-8255EE431B54}">
  <ds:schemaRefs>
    <ds:schemaRef ds:uri="http://schemas.microsoft.com/edu/athena"/>
  </ds:schemaRefs>
</ds:datastoreItem>
</file>

<file path=customXml/itemProps9.xml><?xml version="1.0" encoding="utf-8"?>
<ds:datastoreItem xmlns:ds="http://schemas.openxmlformats.org/officeDocument/2006/customXml" ds:itemID="{462CB070-13A6-45BC-A481-F8AFC67247E7}">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Clarity</Template>
  <TotalTime>19892</TotalTime>
  <Words>1446</Words>
  <Application>Microsoft Office PowerPoint</Application>
  <PresentationFormat>On-screen Show (4:3)</PresentationFormat>
  <Paragraphs>228</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Myriad Pro</vt:lpstr>
      <vt:lpstr>Open Sans</vt:lpstr>
      <vt:lpstr>Clarity</vt:lpstr>
      <vt:lpstr> Exploring Post-Secondary Options</vt:lpstr>
      <vt:lpstr>Lesson Tasks</vt:lpstr>
      <vt:lpstr>Life After high school</vt:lpstr>
      <vt:lpstr>Ready for What Comes Next?</vt:lpstr>
      <vt:lpstr>Glossary for Post-Secondary Terms</vt:lpstr>
      <vt:lpstr>Glossary for Post-Secondary Terms</vt:lpstr>
      <vt:lpstr>Finding the right Fit</vt:lpstr>
      <vt:lpstr>Post-Secondary College &amp; University Options</vt:lpstr>
      <vt:lpstr>Guaranteed Admissions Program (GAP)</vt:lpstr>
      <vt:lpstr>Guaranteed Admissions Program (GAP)</vt:lpstr>
      <vt:lpstr>Community &amp; Technical College Options</vt:lpstr>
      <vt:lpstr>Training &amp; Certificate Options</vt:lpstr>
      <vt:lpstr>Find Your fit</vt:lpstr>
      <vt:lpstr>SuperMatch Search</vt:lpstr>
      <vt:lpstr>Log in to Naviance Student</vt:lpstr>
      <vt:lpstr>SuperMatch</vt:lpstr>
      <vt:lpstr>Find Your Best Fit</vt:lpstr>
      <vt:lpstr>More Search Options</vt:lpstr>
      <vt:lpstr>Check out a “Match”</vt:lpstr>
      <vt:lpstr>Explore the Information</vt:lpstr>
      <vt:lpstr>Add to Your Favorites</vt:lpstr>
      <vt:lpstr>Not Seeing Your Future Option?</vt:lpstr>
      <vt:lpstr>Interested in the Military?</vt:lpstr>
      <vt:lpstr>Task Completion…</vt:lpstr>
      <vt:lpstr>Complete the Task…</vt:lpstr>
    </vt:vector>
  </TitlesOfParts>
  <Company>Everett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Pacquer, Amber</dc:creator>
  <cp:lastModifiedBy>Pewitt, Sarah K.</cp:lastModifiedBy>
  <cp:revision>323</cp:revision>
  <dcterms:created xsi:type="dcterms:W3CDTF">2015-02-26T19:10:57Z</dcterms:created>
  <dcterms:modified xsi:type="dcterms:W3CDTF">2023-08-22T17:29:18Z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0x01010033B80DC686E1C445B5413CE6299F5D31</vt:lpwstr>
  </property>
</Properties>
</file>