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2"/>
  </p:sldMasterIdLst>
  <p:notesMasterIdLst>
    <p:notesMasterId r:id="rId46"/>
  </p:notesMasterIdLst>
  <p:handoutMasterIdLst>
    <p:handoutMasterId r:id="rId47"/>
  </p:handoutMasterIdLst>
  <p:sldIdLst>
    <p:sldId id="256" r:id="rId13"/>
    <p:sldId id="259" r:id="rId14"/>
    <p:sldId id="369" r:id="rId15"/>
    <p:sldId id="407" r:id="rId16"/>
    <p:sldId id="421" r:id="rId17"/>
    <p:sldId id="422" r:id="rId18"/>
    <p:sldId id="423" r:id="rId19"/>
    <p:sldId id="424" r:id="rId20"/>
    <p:sldId id="420" r:id="rId21"/>
    <p:sldId id="419" r:id="rId22"/>
    <p:sldId id="410" r:id="rId23"/>
    <p:sldId id="408" r:id="rId24"/>
    <p:sldId id="409" r:id="rId25"/>
    <p:sldId id="445" r:id="rId26"/>
    <p:sldId id="425" r:id="rId27"/>
    <p:sldId id="404" r:id="rId28"/>
    <p:sldId id="405" r:id="rId29"/>
    <p:sldId id="406" r:id="rId30"/>
    <p:sldId id="413" r:id="rId31"/>
    <p:sldId id="414" r:id="rId32"/>
    <p:sldId id="415" r:id="rId33"/>
    <p:sldId id="416" r:id="rId34"/>
    <p:sldId id="417" r:id="rId35"/>
    <p:sldId id="418" r:id="rId36"/>
    <p:sldId id="426" r:id="rId37"/>
    <p:sldId id="427" r:id="rId38"/>
    <p:sldId id="428" r:id="rId39"/>
    <p:sldId id="345" r:id="rId40"/>
    <p:sldId id="443" r:id="rId41"/>
    <p:sldId id="375" r:id="rId42"/>
    <p:sldId id="430" r:id="rId43"/>
    <p:sldId id="431" r:id="rId44"/>
    <p:sldId id="444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ts" initials="a" lastIdx="8" clrIdx="0"/>
  <p:cmAuthor id="1" name="Jeanne Willard" initials="JW" lastIdx="6" clrIdx="1"/>
  <p:cmAuthor id="2" name="Pacquer, Amber" initials="PA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8" autoAdjust="0"/>
    <p:restoredTop sz="84025" autoAdjust="0"/>
  </p:normalViewPr>
  <p:slideViewPr>
    <p:cSldViewPr>
      <p:cViewPr varScale="1">
        <p:scale>
          <a:sx n="93" d="100"/>
          <a:sy n="93" d="100"/>
        </p:scale>
        <p:origin x="14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slide" Target="slides/slide30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1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slide" Target="slides/slide29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slide" Target="slides/slide33.xml"/><Relationship Id="rId53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49" Type="http://schemas.openxmlformats.org/officeDocument/2006/relationships/presProps" Target="presProps.xml"/><Relationship Id="rId10" Type="http://schemas.openxmlformats.org/officeDocument/2006/relationships/customXml" Target="../customXml/item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slide" Target="slides/slide32.xml"/><Relationship Id="rId52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slide" Target="slides/slide31.xml"/><Relationship Id="rId48" Type="http://schemas.openxmlformats.org/officeDocument/2006/relationships/commentAuthors" Target="commentAuthors.xml"/><Relationship Id="rId8" Type="http://schemas.openxmlformats.org/officeDocument/2006/relationships/customXml" Target="../customXml/item8.xml"/><Relationship Id="rId51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witt, Sarah K." userId="4c2d7d1e-0c1a-40d4-9c71-a2453dbe7e9e" providerId="ADAL" clId="{AD0AA712-77F3-46E8-9639-52E8EC4037B9}"/>
    <pc:docChg chg="delSld">
      <pc:chgData name="Pewitt, Sarah K." userId="4c2d7d1e-0c1a-40d4-9c71-a2453dbe7e9e" providerId="ADAL" clId="{AD0AA712-77F3-46E8-9639-52E8EC4037B9}" dt="2023-08-22T17:26:58.330" v="0" actId="2696"/>
      <pc:docMkLst>
        <pc:docMk/>
      </pc:docMkLst>
      <pc:sldChg chg="del">
        <pc:chgData name="Pewitt, Sarah K." userId="4c2d7d1e-0c1a-40d4-9c71-a2453dbe7e9e" providerId="ADAL" clId="{AD0AA712-77F3-46E8-9639-52E8EC4037B9}" dt="2023-08-22T17:26:58.330" v="0" actId="2696"/>
        <pc:sldMkLst>
          <pc:docMk/>
          <pc:sldMk cId="2670885658" sldId="4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CEF1D-5027-492C-B211-3292109B39FE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181D3-5C88-4D78-B52D-76F4C1BB07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204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EE84-F4CE-457A-A872-BD473B1627F8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0BB92-15CD-408B-8656-6FF4297DA2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8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60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4E2A-A124-4C44-8DCA-36A35709717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48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403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4E2A-A124-4C44-8DCA-36A35709717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54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496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49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7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4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39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910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241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200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191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901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A07A-7543-49D6-B01F-BD284678EC8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2DD6-A0A9-4F0D-A1A2-1B914C3839F9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65BF-7757-4BBB-BD63-C09E678B07F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1AA7-C046-49DA-9D95-2041C8E55ED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127D-CB22-4A87-AB1C-038225BC11D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4DEC-C979-48FC-BB84-C82C11485B2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9D1C-F513-4989-AE05-FA638822B4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448E-C9F5-4F40-9755-CE1D7FADCD5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929F-A318-498E-AE2B-7B890F3F46D1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950A-98D4-47EE-88C4-CEB42183BBE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3406-AA35-4A33-BDD9-30607CF41BF9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F2F469-D763-4E25-AE3D-1274DDD4EFC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MODULE 1 LESSON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7ABE344-D45C-4BE3-81BA-2839D784B05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;OTk4ZDc5OWI2OGRkNWUxYjZhNTc%3D;aHR0cHM6Ly9jbGV2ZXJzc28ubmF2aWFuY2UuY29tL2F1dGhlbnRpY2F0ZQ%3D%3D;;Y29kZQ%3D%3D&amp;skip=1&amp;school_name=&amp;default_badge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customXml" Target="../../customXml/item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customXml" Target="../../customXml/item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customXml" Target="../../customXml/item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customXml" Target="../../customXml/item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;OTk4ZDc5OWI2OGRkNWUxYjZhNTc%3D;aHR0cHM6Ly9jbGV2ZXJzc28ubmF2aWFuY2UuY29tL2F1dGhlbnRpY2F0ZQ%3D%3D;;Y29kZQ%3D%3D&amp;skip=1&amp;school_name=&amp;default_badge=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.xml"/><Relationship Id="rId1" Type="http://schemas.openxmlformats.org/officeDocument/2006/relationships/customXml" Target="../../customXml/item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bridge.wa.gov/Search_Program.aspx?cmd=txt&amp;adv=true&amp;txt=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customXml" Target="../../customXml/item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customXml" Target="../../customXml/item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3124199"/>
          </a:xfrm>
        </p:spPr>
        <p:txBody>
          <a:bodyPr/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Post-Secondary Application Process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3657600"/>
            <a:ext cx="6400800" cy="5167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sz="2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sz="2200" dirty="0">
              <a:latin typeface="Myriad Pro" pitchFamily="34" charset="0"/>
            </a:endParaRPr>
          </a:p>
          <a:p>
            <a:endParaRPr lang="en-US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9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56901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College Application Delivery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7938"/>
            <a:ext cx="4953000" cy="48236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dirty="0"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These icons will be next to your applications and indicates  how your high school will send your application materials through Naviance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Documents like your transcript is sent  based on what each college/training program prefers.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10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2286000" y="4108154"/>
            <a:ext cx="3276600" cy="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22452" b="25882"/>
          <a:stretch/>
        </p:blipFill>
        <p:spPr>
          <a:xfrm>
            <a:off x="5648393" y="1671673"/>
            <a:ext cx="2775171" cy="2747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E481C18-FA61-2777-A562-B728229822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5673"/>
          <a:stretch/>
        </p:blipFill>
        <p:spPr>
          <a:xfrm>
            <a:off x="5648392" y="4424328"/>
            <a:ext cx="2775171" cy="761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311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93"/>
    </mc:Choice>
    <mc:Fallback xmlns="">
      <p:transition spd="slow" advTm="3169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t="21182" b="66987"/>
          <a:stretch/>
        </p:blipFill>
        <p:spPr>
          <a:xfrm>
            <a:off x="5759229" y="1799223"/>
            <a:ext cx="2775171" cy="629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501"/>
            <a:ext cx="8229600" cy="1600200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Common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546" y="1465890"/>
            <a:ext cx="4659854" cy="485870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These icons indicate that the submission of the application will go through Naviance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through </a:t>
            </a: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Common App.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11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9C84D6-3880-46BC-9594-AEFF9B38429D}"/>
              </a:ext>
            </a:extLst>
          </p:cNvPr>
          <p:cNvCxnSpPr>
            <a:cxnSpLocks/>
          </p:cNvCxnSpPr>
          <p:nvPr/>
        </p:nvCxnSpPr>
        <p:spPr>
          <a:xfrm flipV="1">
            <a:off x="4724400" y="1981200"/>
            <a:ext cx="1034829" cy="156522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1B25E77-5B3F-A193-2AAF-EF20FE37C6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79205"/>
            <a:ext cx="9144000" cy="4995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386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484"/>
    </mc:Choice>
    <mc:Fallback xmlns="">
      <p:transition spd="slow" advTm="6848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501"/>
            <a:ext cx="8229600" cy="1600200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Electronic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546" y="1465890"/>
            <a:ext cx="4812254" cy="485870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When you see the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Electronic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icon, you will be able to submit your application online through the college website.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can access the college website admissions page by clicking the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Apply online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button.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60705" b="26401"/>
          <a:stretch/>
        </p:blipFill>
        <p:spPr>
          <a:xfrm>
            <a:off x="5181600" y="3124200"/>
            <a:ext cx="3723290" cy="9200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F09B8BF-810B-4223-9537-B233D74568E8}"/>
              </a:ext>
            </a:extLst>
          </p:cNvPr>
          <p:cNvCxnSpPr>
            <a:cxnSpLocks/>
          </p:cNvCxnSpPr>
          <p:nvPr/>
        </p:nvCxnSpPr>
        <p:spPr>
          <a:xfrm>
            <a:off x="5181600" y="1752600"/>
            <a:ext cx="1981200" cy="131349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71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39"/>
    </mc:Choice>
    <mc:Fallback xmlns="">
      <p:transition spd="slow" advTm="2583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501"/>
            <a:ext cx="8229600" cy="1600200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Print Only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546" y="1465890"/>
            <a:ext cx="4736054" cy="485870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Print Only 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icon means your school registrar will send your transcript by postal mail.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can access the college website admissions page through Naviance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and still complete the application online.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t="85743"/>
          <a:stretch/>
        </p:blipFill>
        <p:spPr>
          <a:xfrm>
            <a:off x="5181600" y="3025815"/>
            <a:ext cx="3754048" cy="1025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39DA8F-C3DC-42A6-9B8C-F4FD0384D272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5006522" y="1666914"/>
            <a:ext cx="2052102" cy="135890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42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80"/>
    </mc:Choice>
    <mc:Fallback xmlns="">
      <p:transition spd="slow" advTm="3058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56901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Common App via Electronic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7938"/>
            <a:ext cx="4953000" cy="48236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dirty="0"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Common App via Electronic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icon indicates that documents can be submitted either through Common App or Directly to the Institution electronically. 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14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32571" b="53102"/>
          <a:stretch/>
        </p:blipFill>
        <p:spPr>
          <a:xfrm>
            <a:off x="6019800" y="3464934"/>
            <a:ext cx="2775171" cy="761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4038600" y="3962400"/>
            <a:ext cx="2095500" cy="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99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93"/>
    </mc:Choice>
    <mc:Fallback xmlns="">
      <p:transition spd="slow" advTm="3169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Ready to Apply?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15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648663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0A17241-B525-72A0-5038-580798EBA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0689" y="2259762"/>
            <a:ext cx="2562583" cy="4191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86" y="402269"/>
            <a:ext cx="8229600" cy="990600"/>
          </a:xfrm>
          <a:noFill/>
        </p:spPr>
        <p:txBody>
          <a:bodyPr>
            <a:no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 I’m Applying to 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8086" y="2413428"/>
            <a:ext cx="5148667" cy="39310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the box next to the college name from the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 I’m thinking about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list. </a:t>
            </a: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</a:t>
            </a:r>
            <a:r>
              <a:rPr lang="en-US" sz="31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Move to Application </a:t>
            </a:r>
          </a:p>
          <a:p>
            <a:pPr marL="0" indent="0">
              <a:buNone/>
            </a:pPr>
            <a:r>
              <a:rPr lang="en-US" sz="31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List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Select how you will submit your application, then click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Add and Request Transcripts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53400" y="18288"/>
            <a:ext cx="533400" cy="300847"/>
          </a:xfrm>
        </p:spPr>
        <p:txBody>
          <a:bodyPr/>
          <a:lstStyle/>
          <a:p>
            <a:fld id="{43D07E2D-652A-4EEC-BCD5-7AF04FB85D75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474121" y="2340470"/>
            <a:ext cx="303070" cy="311536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cxnSpLocks/>
            <a:stCxn id="7" idx="1"/>
            <a:endCxn id="13" idx="2"/>
          </p:cNvCxnSpPr>
          <p:nvPr/>
        </p:nvCxnSpPr>
        <p:spPr>
          <a:xfrm flipV="1">
            <a:off x="6078394" y="2496238"/>
            <a:ext cx="395727" cy="5198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flipH="1">
            <a:off x="5468795" y="2255833"/>
            <a:ext cx="609599" cy="584775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1.</a:t>
            </a:r>
          </a:p>
        </p:txBody>
      </p:sp>
      <p:sp>
        <p:nvSpPr>
          <p:cNvPr id="18" name="Rectangle 17"/>
          <p:cNvSpPr/>
          <p:nvPr/>
        </p:nvSpPr>
        <p:spPr>
          <a:xfrm flipH="1">
            <a:off x="4903694" y="3292399"/>
            <a:ext cx="609599" cy="584775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</a:t>
            </a:r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786" y="1181191"/>
            <a:ext cx="830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 I’m applying to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list is where you move the colleges when you plan to submit applications.  </a:t>
            </a:r>
          </a:p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933175" y="5000578"/>
            <a:ext cx="609599" cy="584775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3</a:t>
            </a:r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E6DB1C-0C48-BE5C-345B-1C941E2595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3447" y="3176280"/>
            <a:ext cx="2560497" cy="571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F82A070-2CF1-EC0D-0913-21EBE08E9A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7147" y="3900214"/>
            <a:ext cx="2905311" cy="2785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4BEBCFE-43B4-E4FA-D5F7-864572BB15EA}"/>
              </a:ext>
            </a:extLst>
          </p:cNvPr>
          <p:cNvCxnSpPr>
            <a:cxnSpLocks/>
            <a:stCxn id="22" idx="2"/>
            <a:endCxn id="21" idx="2"/>
          </p:cNvCxnSpPr>
          <p:nvPr/>
        </p:nvCxnSpPr>
        <p:spPr>
          <a:xfrm>
            <a:off x="5237974" y="5585353"/>
            <a:ext cx="1460537" cy="881706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698511" y="6248400"/>
            <a:ext cx="1607289" cy="437318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cxnSpLocks/>
            <a:stCxn id="18" idx="1"/>
            <a:endCxn id="9" idx="1"/>
          </p:cNvCxnSpPr>
          <p:nvPr/>
        </p:nvCxnSpPr>
        <p:spPr>
          <a:xfrm flipV="1">
            <a:off x="5513293" y="3462224"/>
            <a:ext cx="840154" cy="12256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07CD56E7-3AF4-97CD-4DB8-C1919BD7576A}"/>
              </a:ext>
            </a:extLst>
          </p:cNvPr>
          <p:cNvSpPr/>
          <p:nvPr/>
        </p:nvSpPr>
        <p:spPr>
          <a:xfrm>
            <a:off x="5933370" y="4637373"/>
            <a:ext cx="1915230" cy="1080088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92" name="Straight Arrow Connector 8191">
            <a:extLst>
              <a:ext uri="{FF2B5EF4-FFF2-40B4-BE49-F238E27FC236}">
                <a16:creationId xmlns:a16="http://schemas.microsoft.com/office/drawing/2014/main" id="{6B429743-5908-A133-CD43-B04DC833A44A}"/>
              </a:ext>
            </a:extLst>
          </p:cNvPr>
          <p:cNvCxnSpPr>
            <a:cxnSpLocks/>
            <a:stCxn id="22" idx="2"/>
            <a:endCxn id="12" idx="1"/>
          </p:cNvCxnSpPr>
          <p:nvPr/>
        </p:nvCxnSpPr>
        <p:spPr>
          <a:xfrm flipV="1">
            <a:off x="5237974" y="5292966"/>
            <a:ext cx="659173" cy="292387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215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5697"/>
            <a:ext cx="8229600" cy="1032303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Requesting Transcripts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8512"/>
            <a:ext cx="8382000" cy="487608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do not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need to request your transcript for </a:t>
            </a:r>
            <a:r>
              <a:rPr lang="en-US" sz="3200" b="1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every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college/training program on your list.  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Only request a transcript for that college/training program if 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</a:t>
            </a:r>
            <a:r>
              <a:rPr lang="en-US" sz="32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submit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an application.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All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college transcript requests must go through 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Naviance </a:t>
            </a:r>
            <a:r>
              <a:rPr lang="en-US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7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612"/>
    </mc:Choice>
    <mc:Fallback xmlns="">
      <p:transition spd="slow" advTm="69612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6D215A-C933-DC43-9028-B117679CD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13744"/>
            <a:ext cx="9144000" cy="1630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87930"/>
          </a:xfrm>
          <a:noFill/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Viewing Your Colleges I’m Applying to List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191000" y="1437083"/>
            <a:ext cx="2261216" cy="68580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Manage transcript requests</a:t>
            </a:r>
            <a:endParaRPr lang="en-US" sz="16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3349"/>
          </a:xfrm>
        </p:spPr>
        <p:txBody>
          <a:bodyPr/>
          <a:lstStyle/>
          <a:p>
            <a:fld id="{0C9E9B44-DB06-4568-8B93-72652DA20E43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18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10" name="Content Placeholder 5"/>
          <p:cNvSpPr>
            <a:spLocks noGrp="1"/>
          </p:cNvSpPr>
          <p:nvPr>
            <p:ph sz="half" idx="2"/>
          </p:nvPr>
        </p:nvSpPr>
        <p:spPr>
          <a:xfrm>
            <a:off x="6648402" y="1289631"/>
            <a:ext cx="2371725" cy="1043706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Remove an application if you decide not to apply</a:t>
            </a:r>
            <a:endParaRPr lang="en-US" sz="1600" dirty="0"/>
          </a:p>
        </p:txBody>
      </p:sp>
      <p:sp>
        <p:nvSpPr>
          <p:cNvPr id="11" name="Content Placeholder 5"/>
          <p:cNvSpPr>
            <a:spLocks noGrp="1"/>
          </p:cNvSpPr>
          <p:nvPr>
            <p:ph sz="half" idx="2"/>
          </p:nvPr>
        </p:nvSpPr>
        <p:spPr>
          <a:xfrm>
            <a:off x="7074149" y="4965169"/>
            <a:ext cx="1795463" cy="57150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Edit your application status</a:t>
            </a:r>
            <a:endParaRPr lang="en-US" sz="1600" dirty="0"/>
          </a:p>
        </p:txBody>
      </p:sp>
      <p:sp>
        <p:nvSpPr>
          <p:cNvPr id="12" name="Content Placeholder 5"/>
          <p:cNvSpPr>
            <a:spLocks noGrp="1"/>
          </p:cNvSpPr>
          <p:nvPr>
            <p:ph sz="half" idx="2"/>
          </p:nvPr>
        </p:nvSpPr>
        <p:spPr>
          <a:xfrm>
            <a:off x="2851790" y="2660541"/>
            <a:ext cx="2371725" cy="586459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Track progress of application materials </a:t>
            </a:r>
            <a:endParaRPr lang="en-US" sz="1600" dirty="0"/>
          </a:p>
        </p:txBody>
      </p:sp>
      <p:cxnSp>
        <p:nvCxnSpPr>
          <p:cNvPr id="15" name="Straight Arrow Connector 14"/>
          <p:cNvCxnSpPr>
            <a:cxnSpLocks/>
            <a:stCxn id="10" idx="2"/>
          </p:cNvCxnSpPr>
          <p:nvPr/>
        </p:nvCxnSpPr>
        <p:spPr>
          <a:xfrm>
            <a:off x="7834265" y="2333337"/>
            <a:ext cx="797280" cy="75623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  <a:stCxn id="6" idx="2"/>
          </p:cNvCxnSpPr>
          <p:nvPr/>
        </p:nvCxnSpPr>
        <p:spPr>
          <a:xfrm>
            <a:off x="5321608" y="2122883"/>
            <a:ext cx="1612592" cy="620317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C5BA778-9973-A785-90BB-EE762B101DC1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5223515" y="2953771"/>
            <a:ext cx="781743" cy="475229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8DAA432-8F23-0803-528D-4E60CCD20F38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7971881" y="4271831"/>
            <a:ext cx="257719" cy="693338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49DD4D8-0AB7-6915-3FA1-1C580A0A6E05}"/>
              </a:ext>
            </a:extLst>
          </p:cNvPr>
          <p:cNvSpPr txBox="1"/>
          <p:nvPr/>
        </p:nvSpPr>
        <p:spPr>
          <a:xfrm>
            <a:off x="494351" y="4466089"/>
            <a:ext cx="65797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It is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very important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keep this list up to date and current.  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Information on this page informs your school counselor and registrar where documents need to be sent.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371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Do You need a recommendation?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54558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Lesson Tasks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286512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1752600"/>
            <a:ext cx="80772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Learn about the different college application types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Submit a transcript request to your registrar for submitted applications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Complete a college application and upload confirmation of the submission</a:t>
            </a:r>
          </a:p>
        </p:txBody>
      </p:sp>
    </p:spTree>
    <p:extLst>
      <p:ext uri="{BB962C8B-B14F-4D97-AF65-F5344CB8AC3E}">
        <p14:creationId xmlns:p14="http://schemas.microsoft.com/office/powerpoint/2010/main" val="559637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Teacher &amp; Counselor Recommendations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73352"/>
            <a:ext cx="8153400" cy="47183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Throughout the application process you may need to submit a recommendation letter from a teachers or your counselor.</a:t>
            </a: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Examples: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Common App college applications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Scholarship applications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NCAA/NAIA athletics</a:t>
            </a: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65760"/>
          </a:xfrm>
        </p:spPr>
        <p:txBody>
          <a:bodyPr/>
          <a:lstStyle/>
          <a:p>
            <a:fld id="{178C759D-5ED2-4C00-8433-72D16361C6FB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20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47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Brag Sheet  Survey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73352"/>
            <a:ext cx="8229600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65760"/>
          </a:xfrm>
        </p:spPr>
        <p:txBody>
          <a:bodyPr/>
          <a:lstStyle/>
          <a:p>
            <a:fld id="{178C759D-5ED2-4C00-8433-72D16361C6FB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21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9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73352"/>
            <a:ext cx="8153400" cy="47183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 “brag sheet” is exactly that.</a:t>
            </a: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 format for you to talk about yourself and your accomplishments.</a:t>
            </a: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Teachers and staff can then use the information to write you the most complete recommendation possible.</a:t>
            </a: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Brag Sheet Survey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is in Naviance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and can be edited/amended at any time to keep the information current.</a:t>
            </a: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424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Access the Brag Sheet 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73352"/>
            <a:ext cx="8229600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53400" y="18288"/>
            <a:ext cx="533400" cy="323349"/>
          </a:xfrm>
        </p:spPr>
        <p:txBody>
          <a:bodyPr/>
          <a:lstStyle/>
          <a:p>
            <a:fld id="{178C759D-5ED2-4C00-8433-72D16361C6FB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9" name="Content Placeholder 5"/>
          <p:cNvSpPr>
            <a:spLocks noGrp="1"/>
          </p:cNvSpPr>
          <p:nvPr>
            <p:ph sz="half" idx="2"/>
          </p:nvPr>
        </p:nvSpPr>
        <p:spPr>
          <a:xfrm>
            <a:off x="457199" y="1524000"/>
            <a:ext cx="8405814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 Naviance, click on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your initials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the </a:t>
            </a: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upper-right corner</a:t>
            </a:r>
          </a:p>
          <a:p>
            <a:pPr marL="0" indent="0"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Surveys&gt; Surveys from Your School</a:t>
            </a:r>
          </a:p>
          <a:p>
            <a:pPr marL="0" indent="0">
              <a:buNone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Click the link to complete </a:t>
            </a: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Brag Sheet Survey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 can fill out the survey in parts.  At the bottom, click </a:t>
            </a: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                        after each answer you complete. </a:t>
            </a:r>
          </a:p>
          <a:p>
            <a:pPr marL="0" indent="0"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18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*You can also type your answers on another document, then copy/paste into the survey</a:t>
            </a: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B34F8E-3F5E-6337-5629-D6513D12A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709" y="849786"/>
            <a:ext cx="2381582" cy="38295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5410200" y="3200400"/>
            <a:ext cx="1676400" cy="1061222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120008" y="4261623"/>
            <a:ext cx="1880992" cy="391727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8232C4E-D1CE-6388-559E-D078908D8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08" y="5184648"/>
            <a:ext cx="1581371" cy="6477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5643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Common App Teacher and Counselor Recommendations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73352"/>
            <a:ext cx="8229600" cy="47183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Most Common App colleges ask for letters of recommendation. </a:t>
            </a:r>
          </a:p>
          <a:p>
            <a:pPr marL="0" indent="0">
              <a:buNone/>
            </a:pPr>
            <a:endParaRPr lang="en-US" sz="15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Please consider the following…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Ask the teacher in person</a:t>
            </a:r>
          </a:p>
          <a:p>
            <a:pPr lvl="1"/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Make sure the brag sheet is complete</a:t>
            </a:r>
          </a:p>
          <a:p>
            <a:pPr lvl="1"/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Use Naviance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submit and track your requests to the teacher</a:t>
            </a:r>
          </a:p>
          <a:p>
            <a:pPr lvl="1"/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Teachers will need to upload/send their letter using Naviance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/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Ask the teacher 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two weeks in advance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allow enough time.  </a:t>
            </a:r>
            <a:r>
              <a:rPr lang="en-US" sz="1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(*Remember you are probably not the only student requesting a letter!)</a:t>
            </a:r>
          </a:p>
          <a:p>
            <a:pPr marL="0" indent="0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65760"/>
          </a:xfrm>
        </p:spPr>
        <p:txBody>
          <a:bodyPr/>
          <a:lstStyle/>
          <a:p>
            <a:fld id="{178C759D-5ED2-4C00-8433-72D16361C6FB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09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Submit, Save, &amp; check 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62712"/>
          </a:xfrm>
        </p:spPr>
        <p:txBody>
          <a:bodyPr/>
          <a:lstStyle/>
          <a:p>
            <a:fld id="{B7ABE344-D45C-4BE3-81BA-2839D784B052}" type="slidenum">
              <a:rPr lang="en-US" smtClean="0"/>
              <a:t>24</a:t>
            </a:fld>
            <a:endParaRPr lang="en-US" dirty="0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986135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Submit Your Application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73352"/>
            <a:ext cx="8229600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When you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submit an application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, you will want to start checking your email account for confirmation and updates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regularly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.</a:t>
            </a:r>
          </a:p>
          <a:p>
            <a:pPr marL="0" indent="0">
              <a:buNone/>
            </a:pP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 and training programs will use the email you used in the application process to: </a:t>
            </a:r>
          </a:p>
          <a:p>
            <a:pPr lvl="1"/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Notify you if your application is complete, incomplete, or needs additional information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Notify you of your application status 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Notify you when they receive your school transcript or other documentation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Communicate with you about your financial aid award status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3349"/>
          </a:xfrm>
        </p:spPr>
        <p:txBody>
          <a:bodyPr/>
          <a:lstStyle/>
          <a:p>
            <a:fld id="{178C759D-5ED2-4C00-8433-72D16361C6FB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25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434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Save Your Communication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73352"/>
            <a:ext cx="8229600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As you receive communication regarding your college/training program application,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save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it!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There may be times when you will need to refer back to the emails containing important information and due dates.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To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save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your emails click the star/flag next to the message or create a folder in your inbox for college/training program communication.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3349"/>
          </a:xfrm>
        </p:spPr>
        <p:txBody>
          <a:bodyPr/>
          <a:lstStyle/>
          <a:p>
            <a:fld id="{178C759D-5ED2-4C00-8433-72D16361C6FB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032" y="43434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35242"/>
            <a:ext cx="377824" cy="53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939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Check Back Often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73352"/>
            <a:ext cx="8229600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Most colleges/training programs send decisions electronically through either an email or the application status link when you log into your account at that school and then follow up with a letter.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If you are accepted to multiple schools, you do not have to make your decision right away. 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Take time to receive all information prior to making the choice that is right for you.  The right “fit!”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3349"/>
          </a:xfrm>
        </p:spPr>
        <p:txBody>
          <a:bodyPr/>
          <a:lstStyle/>
          <a:p>
            <a:fld id="{178C759D-5ED2-4C00-8433-72D16361C6FB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362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Task Completion…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28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462396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8760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Log in to Naviance Student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47800" y="2971800"/>
            <a:ext cx="3733800" cy="36576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458022" y="3505200"/>
            <a:ext cx="3723578" cy="30480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29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3542" y="1192380"/>
            <a:ext cx="80772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Students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from school website</a:t>
            </a:r>
          </a:p>
          <a:p>
            <a:pPr fontAlgn="base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Naviance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button</a:t>
            </a: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Log in with district ID# and password</a:t>
            </a: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37678" y="3109459"/>
            <a:ext cx="5631456" cy="1691141"/>
            <a:chOff x="3526113" y="4053632"/>
            <a:chExt cx="5631456" cy="1691141"/>
          </a:xfrm>
        </p:grpSpPr>
        <p:grpSp>
          <p:nvGrpSpPr>
            <p:cNvPr id="16" name="Group 15"/>
            <p:cNvGrpSpPr/>
            <p:nvPr/>
          </p:nvGrpSpPr>
          <p:grpSpPr>
            <a:xfrm>
              <a:off x="3526113" y="4053632"/>
              <a:ext cx="2847644" cy="1691141"/>
              <a:chOff x="3526113" y="4053632"/>
              <a:chExt cx="2847644" cy="1691141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80311" y="4053632"/>
                <a:ext cx="1691141" cy="1691141"/>
              </a:xfrm>
              <a:prstGeom prst="rect">
                <a:avLst/>
              </a:prstGeom>
            </p:spPr>
          </p:pic>
          <p:cxnSp>
            <p:nvCxnSpPr>
              <p:cNvPr id="21" name="Straight Arrow Connector 20"/>
              <p:cNvCxnSpPr>
                <a:cxnSpLocks/>
              </p:cNvCxnSpPr>
              <p:nvPr/>
            </p:nvCxnSpPr>
            <p:spPr>
              <a:xfrm flipV="1">
                <a:off x="3526113" y="5053757"/>
                <a:ext cx="554198" cy="6673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cxnSpLocks/>
              </p:cNvCxnSpPr>
              <p:nvPr/>
            </p:nvCxnSpPr>
            <p:spPr>
              <a:xfrm>
                <a:off x="5771452" y="5044760"/>
                <a:ext cx="602305" cy="0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6191256" y="4605438"/>
              <a:ext cx="296631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Username: 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ID#</a:t>
              </a:r>
            </a:p>
            <a:p>
              <a:endPara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  <a:p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Password: 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password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FF2615B-B2B0-40AC-BED4-AA064C3E4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550" y="3825670"/>
            <a:ext cx="1255337" cy="5811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A031A0-B710-493A-8725-81CCA8F97B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2516" y="3955029"/>
            <a:ext cx="1175254" cy="395217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1E47703-EE50-4478-A0F8-0C683B38F0B2}"/>
              </a:ext>
            </a:extLst>
          </p:cNvPr>
          <p:cNvCxnSpPr>
            <a:cxnSpLocks/>
          </p:cNvCxnSpPr>
          <p:nvPr/>
        </p:nvCxnSpPr>
        <p:spPr>
          <a:xfrm flipV="1">
            <a:off x="1563322" y="4116257"/>
            <a:ext cx="554198" cy="667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7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Application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67522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Complete the Task…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You will complete this graduation requirement at the </a:t>
            </a:r>
            <a:r>
              <a:rPr lang="en-US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END OF YOUR SENIOR YEAR!</a:t>
            </a:r>
            <a:endParaRPr lang="en-US" sz="2800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For CCRS, please complete the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Brag Sheet Survey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and click </a:t>
            </a:r>
            <a:b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2418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30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3A2280-894B-33B4-0FEE-73712D5B8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9239" y="3581400"/>
            <a:ext cx="2268329" cy="99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1750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Upload Example 1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178C759D-5ED2-4C00-8433-72D16361C6FB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31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2" name="AutoShape 2" descr="Machine generated alternative text:&#10; &#10;From:&#10; abalderas0422 [mailto:abalderas0422@gmail.com]  &#10;Sent:&#10; Tuesday, April 24, 2018 1:39 PM &#10;To:&#10; Chinchilla, Conchita &lt;CChinchilla@everettsd.org&gt; &#10;Subject:&#10; Fwd: Application for Admission to Shoreline Community College &#10; &#10; &#10;Sent from my T-Mobile 4G LTE Device &#10; &#10;-------- Original message -------- &#10;From: &#10;sccadmis@shoreline.edu&#10;  &#10;Date: 10/12/17 10:10 AM (GMT-08:00)  &#10;To: &#10;abalderas0422@gmail.com&#10;  &#10;Subject: Application for Admission to Shoreline Community College  &#10; &#10;We are pleased to inform you that you have been accepted for admission to Shoreline &#10;Community College.  To find your start date, please visit the academic calendar at: &#10;http://new.shoreline.edu/calendars/&#10;. &#10; &#10;Please do not give the following information out, or share it with anyone: &#10; &#10;Your Personal ID number (PIN) is currently your 6-digit birthday. Please allow one business day &#10;for your PIN to be activated. We encourage you to change your PIN to another 6-digit number as &#10;soon as possible for added security.  &#10; &#10;Don’t miss important information from Shoreline!  As a new member of the ‘Phin Nation, you &#10;now have a Shoreline student email account, which should be ready in less than a day. To &#10;receive important information and updates it’s important that you activate this email account as &#10;soon as you can at &#10;www.shoreline.edu/email&#10;.  &#10;    - If you get an “incorrect login” message when activating it means your account is still being &#10;created. Try again in a few hours. &#10;    - If you are a former student from before 2013, your email account will be generated when you &#10;register for class. &#10; &#10;Apply, Enroll, Succeed! You’ve already taken the first step. Visit our Enrollment Services &#10;homepage &#10;http://www.shoreline.edu/enrollment-services/&#10; for information about next steps. &#10; &#10;For further assistance, please e-mail us at &#10;sccadmis@shoreline.edu&#10; or call (206) 546-4611. &#10; &#10;Sincerely, &#10; &#10;Chris Melton &#10;Director, Enrollment &amp; Financial Aid Services/Registrar  &#10; &#10;We need additional information to determine eligibility of resident tuition rate. In order to ensure &#10;that you are assigned the correct tuition fee-pay status and to avoid any future problems with &#10;over or underpayment of fees, we require that you provide us with proof of your 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022" y="1524000"/>
            <a:ext cx="5831955" cy="47645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72743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Upload Example 2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178C759D-5ED2-4C00-8433-72D16361C6FB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32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2" name="AutoShape 2" descr="Machine generated alternative text:&#10; &#10;From:&#10; abalderas0422 [mailto:abalderas0422@gmail.com]  &#10;Sent:&#10; Tuesday, April 24, 2018 1:39 PM &#10;To:&#10; Chinchilla, Conchita &lt;CChinchilla@everettsd.org&gt; &#10;Subject:&#10; Fwd: Application for Admission to Shoreline Community College &#10; &#10; &#10;Sent from my T-Mobile 4G LTE Device &#10; &#10;-------- Original message -------- &#10;From: &#10;sccadmis@shoreline.edu&#10;  &#10;Date: 10/12/17 10:10 AM (GMT-08:00)  &#10;To: &#10;abalderas0422@gmail.com&#10;  &#10;Subject: Application for Admission to Shoreline Community College  &#10; &#10;We are pleased to inform you that you have been accepted for admission to Shoreline &#10;Community College.  To find your start date, please visit the academic calendar at: &#10;http://new.shoreline.edu/calendars/&#10;. &#10; &#10;Please do not give the following information out, or share it with anyone: &#10; &#10;Your Personal ID number (PIN) is currently your 6-digit birthday. Please allow one business day &#10;for your PIN to be activated. We encourage you to change your PIN to another 6-digit number as &#10;soon as possible for added security.  &#10; &#10;Don’t miss important information from Shoreline!  As a new member of the ‘Phin Nation, you &#10;now have a Shoreline student email account, which should be ready in less than a day. To &#10;receive important information and updates it’s important that you activate this email account as &#10;soon as you can at &#10;www.shoreline.edu/email&#10;.  &#10;    - If you get an “incorrect login” message when activating it means your account is still being &#10;created. Try again in a few hours. &#10;    - If you are a former student from before 2013, your email account will be generated when you &#10;register for class. &#10; &#10;Apply, Enroll, Succeed! You’ve already taken the first step. Visit our Enrollment Services &#10;homepage &#10;http://www.shoreline.edu/enrollment-services/&#10; for information about next steps. &#10; &#10;For further assistance, please e-mail us at &#10;sccadmis@shoreline.edu&#10; or call (206) 546-4611. &#10; &#10;Sincerely, &#10; &#10;Chris Melton &#10;Director, Enrollment &amp; Financial Aid Services/Registrar  &#10; &#10;We need additional information to determine eligibility of resident tuition rate. In order to ensure &#10;that you are assigned the correct tuition fee-pay status and to avoid any future problems with &#10;over or underpayment of fees, we require that you provide us with proof of your 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412755" y="1447800"/>
            <a:ext cx="4318489" cy="4800600"/>
            <a:chOff x="2412755" y="1625019"/>
            <a:chExt cx="4318489" cy="48006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2755" y="1625019"/>
              <a:ext cx="4318489" cy="4800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Rectangle 5"/>
            <p:cNvSpPr/>
            <p:nvPr/>
          </p:nvSpPr>
          <p:spPr>
            <a:xfrm>
              <a:off x="2971800" y="2667000"/>
              <a:ext cx="6096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98028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Upload Example 3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178C759D-5ED2-4C00-8433-72D16361C6FB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33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2" name="AutoShape 2" descr="Machine generated alternative text:&#10; &#10;From:&#10; abalderas0422 [mailto:abalderas0422@gmail.com]  &#10;Sent:&#10; Tuesday, April 24, 2018 1:39 PM &#10;To:&#10; Chinchilla, Conchita &lt;CChinchilla@everettsd.org&gt; &#10;Subject:&#10; Fwd: Application for Admission to Shoreline Community College &#10; &#10; &#10;Sent from my T-Mobile 4G LTE Device &#10; &#10;-------- Original message -------- &#10;From: &#10;sccadmis@shoreline.edu&#10;  &#10;Date: 10/12/17 10:10 AM (GMT-08:00)  &#10;To: &#10;abalderas0422@gmail.com&#10;  &#10;Subject: Application for Admission to Shoreline Community College  &#10; &#10;We are pleased to inform you that you have been accepted for admission to Shoreline &#10;Community College.  To find your start date, please visit the academic calendar at: &#10;http://new.shoreline.edu/calendars/&#10;. &#10; &#10;Please do not give the following information out, or share it with anyone: &#10; &#10;Your Personal ID number (PIN) is currently your 6-digit birthday. Please allow one business day &#10;for your PIN to be activated. We encourage you to change your PIN to another 6-digit number as &#10;soon as possible for added security.  &#10; &#10;Don’t miss important information from Shoreline!  As a new member of the ‘Phin Nation, you &#10;now have a Shoreline student email account, which should be ready in less than a day. To &#10;receive important information and updates it’s important that you activate this email account as &#10;soon as you can at &#10;www.shoreline.edu/email&#10;.  &#10;    - If you get an “incorrect login” message when activating it means your account is still being &#10;created. Try again in a few hours. &#10;    - If you are a former student from before 2013, your email account will be generated when you &#10;register for class. &#10; &#10;Apply, Enroll, Succeed! You’ve already taken the first step. Visit our Enrollment Services &#10;homepage &#10;http://www.shoreline.edu/enrollment-services/&#10; for information about next steps. &#10; &#10;For further assistance, please e-mail us at &#10;sccadmis@shoreline.edu&#10; or call (206) 546-4611. &#10; &#10;Sincerely, &#10; &#10;Chris Melton &#10;Director, Enrollment &amp; Financial Aid Services/Registrar  &#10; &#10;We need additional information to determine eligibility of resident tuition rate. In order to ensure &#10;that you are assigned the correct tuition fee-pay status and to avoid any future problems with &#10;over or underpayment of fees, we require that you provide us with proof of your &#10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3488834-C036-45E6-9F69-49FAA7690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33466"/>
              </p:ext>
            </p:extLst>
          </p:nvPr>
        </p:nvGraphicFramePr>
        <p:xfrm>
          <a:off x="307974" y="2017704"/>
          <a:ext cx="8378825" cy="2746123"/>
        </p:xfrm>
        <a:graphic>
          <a:graphicData uri="http://schemas.openxmlformats.org/drawingml/2006/table">
            <a:tbl>
              <a:tblPr/>
              <a:tblGrid>
                <a:gridCol w="225426">
                  <a:extLst>
                    <a:ext uri="{9D8B030D-6E8A-4147-A177-3AD203B41FA5}">
                      <a16:colId xmlns:a16="http://schemas.microsoft.com/office/drawing/2014/main" val="2872168654"/>
                    </a:ext>
                  </a:extLst>
                </a:gridCol>
                <a:gridCol w="8153399">
                  <a:extLst>
                    <a:ext uri="{9D8B030D-6E8A-4147-A177-3AD203B41FA5}">
                      <a16:colId xmlns:a16="http://schemas.microsoft.com/office/drawing/2014/main" val="1031496386"/>
                    </a:ext>
                  </a:extLst>
                </a:gridCol>
              </a:tblGrid>
              <a:tr h="85636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8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Email communication</a:t>
                      </a:r>
                      <a:r>
                        <a:rPr lang="en-US" sz="2000" b="1" i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 </a:t>
                      </a:r>
                      <a:r>
                        <a:rPr lang="en-US" sz="2000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(with employer, military recruiter, apprenticeship provider etc.)</a:t>
                      </a:r>
                      <a:r>
                        <a:rPr lang="en-US" sz="2000" b="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 </a:t>
                      </a:r>
                      <a:endParaRPr lang="en-US" sz="28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272616"/>
                  </a:ext>
                </a:extLst>
              </a:tr>
              <a:tr h="85636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8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Contact/other information </a:t>
                      </a:r>
                      <a:r>
                        <a:rPr lang="en-US" sz="2800" b="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about an option found on </a:t>
                      </a:r>
                      <a:r>
                        <a:rPr lang="en-US" sz="2800" b="1" i="0" u="sng" strike="noStrike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Washington Career Bridge</a:t>
                      </a:r>
                      <a:r>
                        <a:rPr lang="en-US" sz="2800" b="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 </a:t>
                      </a:r>
                      <a:endParaRPr lang="en-US" sz="28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002370"/>
                  </a:ext>
                </a:extLst>
              </a:tr>
              <a:tr h="51993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8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Other documentation </a:t>
                      </a:r>
                      <a:r>
                        <a:rPr lang="en-US" sz="2800" b="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yriad Pro" panose="020B0503030403020204" pitchFamily="34" charset="0"/>
                        </a:rPr>
                        <a:t>of post-secondary opportunity </a:t>
                      </a:r>
                      <a:endParaRPr lang="en-US" sz="28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50149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856F68CF-8346-413B-92E1-8BBB0136E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345730"/>
            <a:ext cx="9523840" cy="8156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yriad Pro" panose="020B0503030403020204" pitchFamily="34" charset="0"/>
                <a:cs typeface="Segoe UI" panose="020B0502040204020203" pitchFamily="34" charset="0"/>
              </a:rPr>
              <a:t> 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yriad Pro" panose="020B0503030403020204" pitchFamily="34" charset="0"/>
                <a:cs typeface="Segoe UI" panose="020B0502040204020203" pitchFamily="34" charset="0"/>
              </a:rPr>
              <a:t>Provide a screenshot of your post-secondary plans: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yriad Pro" panose="020B0503030403020204" pitchFamily="34" charset="0"/>
                <a:cs typeface="Segoe UI" panose="020B0502040204020203" pitchFamily="34" charset="0"/>
              </a:rPr>
              <a:t> 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96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501"/>
            <a:ext cx="8229600" cy="1600200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Application Process in Naviance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Student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488" y="1152737"/>
            <a:ext cx="8148112" cy="456226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In Naviance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you can…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Research college and training program options</a:t>
            </a:r>
          </a:p>
          <a:p>
            <a:pPr>
              <a:spcBef>
                <a:spcPts val="0"/>
              </a:spcBef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Directly access admission sites</a:t>
            </a:r>
          </a:p>
          <a:p>
            <a:pPr>
              <a:spcBef>
                <a:spcPts val="0"/>
              </a:spcBef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Request transcripts and other school documents to be sent with your application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4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64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93"/>
    </mc:Choice>
    <mc:Fallback xmlns="">
      <p:transition spd="slow" advTm="3169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501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Streamline the Application Process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488" y="1152737"/>
            <a:ext cx="8148112" cy="50194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Step 1: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Use tools in Naviance </a:t>
            </a:r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to explore college and training program options.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Step 2: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Add college and training programs to your </a:t>
            </a:r>
            <a:r>
              <a:rPr 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 I’m thinking about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list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Step 3: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Determine which colleges and/or programs you plan send applications to 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Step 4: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Check application delivery types in Naviance Student to understand how each college/training program expects you to apply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Step 5: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Move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the names of colleges/training programs where you plan to submit applications to your </a:t>
            </a:r>
            <a:r>
              <a:rPr 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 I’m applying to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list and </a:t>
            </a:r>
            <a:r>
              <a:rPr 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request your transcripts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be sent by your school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Step 6: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Complete your application(s)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Step 7: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Continue to check status of your transcript and other school documents in Naviance </a:t>
            </a:r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Student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Step 8: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Update your application results on your </a:t>
            </a:r>
            <a:r>
              <a:rPr 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 I’m applying to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list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62712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5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1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93"/>
    </mc:Choice>
    <mc:Fallback xmlns="">
      <p:transition spd="slow" advTm="3169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Creating your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168606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 I’m Thinking About List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820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As you use the different search tools, you will be able to “favorite”     colleges to your </a:t>
            </a: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 I’m thinking about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list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18288"/>
            <a:ext cx="304800" cy="362712"/>
          </a:xfrm>
        </p:spPr>
        <p:txBody>
          <a:bodyPr/>
          <a:lstStyle/>
          <a:p>
            <a:fld id="{43D07E2D-652A-4EEC-BCD5-7AF04FB85D75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923" t="12460" r="13505" b="10714"/>
          <a:stretch/>
        </p:blipFill>
        <p:spPr>
          <a:xfrm>
            <a:off x="5105400" y="2501408"/>
            <a:ext cx="3048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F20E91-187D-0699-1B64-711A7D982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6672" y="3956784"/>
            <a:ext cx="2490655" cy="1070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3250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Building Your 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3953" y="1524000"/>
            <a:ext cx="8151223" cy="50826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As you continue your research you will be able to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add/remove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colleges/training programs from your list,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update your interest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and decide if you want to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move to application list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3349"/>
          </a:xfrm>
        </p:spPr>
        <p:txBody>
          <a:bodyPr/>
          <a:lstStyle/>
          <a:p>
            <a:fld id="{DF896DFC-9C71-4A43-8074-10DE708C493A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8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 flipH="1">
            <a:off x="4571999" y="3124200"/>
            <a:ext cx="1" cy="161252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EC841212-04DF-A801-93F3-8131D15CF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629" y="3729547"/>
            <a:ext cx="2893457" cy="6269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82A4C3C-D320-D5D3-DDCF-E0465A6A1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729" y="5053839"/>
            <a:ext cx="5640542" cy="13642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01E499CE-52D7-0D42-FE7F-6D128236506A}"/>
              </a:ext>
            </a:extLst>
          </p:cNvPr>
          <p:cNvSpPr/>
          <p:nvPr/>
        </p:nvSpPr>
        <p:spPr>
          <a:xfrm>
            <a:off x="1751728" y="5867400"/>
            <a:ext cx="5640542" cy="55071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42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Application delivery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53400" y="18288"/>
            <a:ext cx="533400" cy="323349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5856917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6">
      <a:dk1>
        <a:sysClr val="windowText" lastClr="000000"/>
      </a:dk1>
      <a:lt1>
        <a:sysClr val="window" lastClr="FFFFFF"/>
      </a:lt1>
      <a:dk2>
        <a:srgbClr val="004CBF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76CDEE"/>
      </a:hlink>
      <a:folHlink>
        <a:srgbClr val="1C629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athena xmlns="http://schemas.microsoft.com/edu/athena" version="0.1.5120.0">
  <timings duration="5480"/>
</athena>
</file>

<file path=customXml/item10.xml><?xml version="1.0" encoding="utf-8"?>
<athena xmlns="http://schemas.microsoft.com/edu/athena" version="0.1.5120.0">
  <timings duration="5480"/>
</athena>
</file>

<file path=customXml/item11.xml><?xml version="1.0" encoding="utf-8"?>
<athena xmlns="http://schemas.microsoft.com/edu/athena" version="0.1.5120.0">
  <timings duration="5480"/>
</athen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B80DC686E1C445B5413CE6299F5D31" ma:contentTypeVersion="29" ma:contentTypeDescription="Create a new document." ma:contentTypeScope="" ma:versionID="72ea6d1400c533c90b8e77d66334a5a4">
  <xsd:schema xmlns:xsd="http://www.w3.org/2001/XMLSchema" xmlns:xs="http://www.w3.org/2001/XMLSchema" xmlns:p="http://schemas.microsoft.com/office/2006/metadata/properties" xmlns:ns3="f10189c7-df8c-4961-aff8-4034043549e7" xmlns:ns4="7df8c8bc-f7fe-498b-9891-d7bd734fd6de" targetNamespace="http://schemas.microsoft.com/office/2006/metadata/properties" ma:root="true" ma:fieldsID="9f76213d16e6753917bb7b8201f8c8f3" ns3:_="" ns4:_="">
    <xsd:import namespace="f10189c7-df8c-4961-aff8-4034043549e7"/>
    <xsd:import namespace="7df8c8bc-f7fe-498b-9891-d7bd734fd6de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4:SharedWithUsers" minOccurs="0"/>
                <xsd:element ref="ns4:SharedWithDetails" minOccurs="0"/>
                <xsd:element ref="ns4:SharingHintHash" minOccurs="0"/>
                <xsd:element ref="ns3:CultureName" minOccurs="0"/>
                <xsd:element ref="ns3:Has_Teacher_Only_SectionGroup" minOccurs="0"/>
                <xsd:element ref="ns3:Is_Collaboration_Space_Locke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Templates" minOccurs="0"/>
                <xsd:element ref="ns3:Self_Registration_Enabled0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0189c7-df8c-4961-aff8-4034043549e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2" nillable="true" ma:displayName="App Version" ma:internalName="AppVersion">
      <xsd:simpleType>
        <xsd:restriction base="dms:Text"/>
      </xsd:simpleType>
    </xsd:element>
    <xsd:element name="Teachers" ma:index="1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8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31" nillable="true" ma:displayName="Self Registration Enabled" ma:internalName="Self_Registration_Enabled0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f8c8bc-f7fe-498b-9891-d7bd734fd6d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f10189c7-df8c-4961-aff8-4034043549e7">
      <UserInfo>
        <DisplayName/>
        <AccountId xsi:nil="true"/>
        <AccountType/>
      </UserInfo>
    </Owner>
    <Students xmlns="f10189c7-df8c-4961-aff8-4034043549e7">
      <UserInfo>
        <DisplayName/>
        <AccountId xsi:nil="true"/>
        <AccountType/>
      </UserInfo>
    </Students>
    <CultureName xmlns="f10189c7-df8c-4961-aff8-4034043549e7" xsi:nil="true"/>
    <Has_Teacher_Only_SectionGroup xmlns="f10189c7-df8c-4961-aff8-4034043549e7" xsi:nil="true"/>
    <NotebookType xmlns="f10189c7-df8c-4961-aff8-4034043549e7" xsi:nil="true"/>
    <FolderType xmlns="f10189c7-df8c-4961-aff8-4034043549e7" xsi:nil="true"/>
    <DefaultSectionNames xmlns="f10189c7-df8c-4961-aff8-4034043549e7" xsi:nil="true"/>
    <Is_Collaboration_Space_Locked xmlns="f10189c7-df8c-4961-aff8-4034043549e7" xsi:nil="true"/>
    <Teachers xmlns="f10189c7-df8c-4961-aff8-4034043549e7">
      <UserInfo>
        <DisplayName/>
        <AccountId xsi:nil="true"/>
        <AccountType/>
      </UserInfo>
    </Teachers>
    <Self_Registration_Enabled xmlns="f10189c7-df8c-4961-aff8-4034043549e7" xsi:nil="true"/>
    <AppVersion xmlns="f10189c7-df8c-4961-aff8-4034043549e7" xsi:nil="true"/>
    <Invited_Students xmlns="f10189c7-df8c-4961-aff8-4034043549e7" xsi:nil="true"/>
    <Templates xmlns="f10189c7-df8c-4961-aff8-4034043549e7" xsi:nil="true"/>
    <Self_Registration_Enabled0 xmlns="f10189c7-df8c-4961-aff8-4034043549e7" xsi:nil="true"/>
    <Student_Groups xmlns="f10189c7-df8c-4961-aff8-4034043549e7">
      <UserInfo>
        <DisplayName/>
        <AccountId xsi:nil="true"/>
        <AccountType/>
      </UserInfo>
    </Student_Groups>
    <Invited_Teachers xmlns="f10189c7-df8c-4961-aff8-4034043549e7" xsi:nil="true"/>
  </documentManagement>
</p:properties>
</file>

<file path=customXml/item5.xml><?xml version="1.0" encoding="utf-8"?>
<athena xmlns="http://schemas.microsoft.com/edu/athena" version="0.1.5120.0">
  <timings duration="4772"/>
</athena>
</file>

<file path=customXml/item6.xml><?xml version="1.0" encoding="utf-8"?>
<athena xmlns="http://schemas.microsoft.com/edu/athena" version="0.1.5120.0">
  <timings duration="4772"/>
</athena>
</file>

<file path=customXml/item7.xml><?xml version="1.0" encoding="utf-8"?>
<athena xmlns="http://schemas.microsoft.com/edu/athena" version="0.1.5120.0">
  <timings duration="4772"/>
</athena>
</file>

<file path=customXml/item8.xml><?xml version="1.0" encoding="utf-8"?>
<athena xmlns="http://schemas.microsoft.com/edu/athena" version="0.1.5120.0">
  <timings duration="4772"/>
</athena>
</file>

<file path=customXml/item9.xml><?xml version="1.0" encoding="utf-8"?>
<athena xmlns="http://schemas.microsoft.com/edu/athena" version="0.1.5120.0">
  <timings duration="4772"/>
</athena>
</file>

<file path=customXml/itemProps1.xml><?xml version="1.0" encoding="utf-8"?>
<ds:datastoreItem xmlns:ds="http://schemas.openxmlformats.org/officeDocument/2006/customXml" ds:itemID="{F7A7FB15-192B-4C1A-A253-471B2754277B}">
  <ds:schemaRefs>
    <ds:schemaRef ds:uri="http://schemas.microsoft.com/edu/athena"/>
  </ds:schemaRefs>
</ds:datastoreItem>
</file>

<file path=customXml/itemProps10.xml><?xml version="1.0" encoding="utf-8"?>
<ds:datastoreItem xmlns:ds="http://schemas.openxmlformats.org/officeDocument/2006/customXml" ds:itemID="{E33ECB91-9CF3-4470-BC3F-0E4B37BFD3C4}">
  <ds:schemaRefs>
    <ds:schemaRef ds:uri="http://schemas.microsoft.com/edu/athena"/>
  </ds:schemaRefs>
</ds:datastoreItem>
</file>

<file path=customXml/itemProps11.xml><?xml version="1.0" encoding="utf-8"?>
<ds:datastoreItem xmlns:ds="http://schemas.openxmlformats.org/officeDocument/2006/customXml" ds:itemID="{91CF8E50-6DF9-4B7F-B99A-5698AA84ABC6}">
  <ds:schemaRefs>
    <ds:schemaRef ds:uri="http://schemas.microsoft.com/edu/athena"/>
  </ds:schemaRefs>
</ds:datastoreItem>
</file>

<file path=customXml/itemProps2.xml><?xml version="1.0" encoding="utf-8"?>
<ds:datastoreItem xmlns:ds="http://schemas.openxmlformats.org/officeDocument/2006/customXml" ds:itemID="{B21693F5-245F-4816-ADCC-9042CC1399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0189c7-df8c-4961-aff8-4034043549e7"/>
    <ds:schemaRef ds:uri="7df8c8bc-f7fe-498b-9891-d7bd734fd6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E6EDAB-BA61-4990-BA9D-D4E6CA20268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D52B6C6-2B55-4530-9693-3BC703CB03E2}">
  <ds:schemaRefs>
    <ds:schemaRef ds:uri="7df8c8bc-f7fe-498b-9891-d7bd734fd6d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f10189c7-df8c-4961-aff8-4034043549e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598F15CF-53BC-4ABF-B387-8C2EBC476603}">
  <ds:schemaRefs>
    <ds:schemaRef ds:uri="http://schemas.microsoft.com/edu/athena"/>
  </ds:schemaRefs>
</ds:datastoreItem>
</file>

<file path=customXml/itemProps6.xml><?xml version="1.0" encoding="utf-8"?>
<ds:datastoreItem xmlns:ds="http://schemas.openxmlformats.org/officeDocument/2006/customXml" ds:itemID="{F3CD7E0C-87C1-45DC-8B42-D48843DAE2DC}">
  <ds:schemaRefs>
    <ds:schemaRef ds:uri="http://schemas.microsoft.com/edu/athena"/>
  </ds:schemaRefs>
</ds:datastoreItem>
</file>

<file path=customXml/itemProps7.xml><?xml version="1.0" encoding="utf-8"?>
<ds:datastoreItem xmlns:ds="http://schemas.openxmlformats.org/officeDocument/2006/customXml" ds:itemID="{EC697361-D34F-4739-90B1-38113821C137}">
  <ds:schemaRefs>
    <ds:schemaRef ds:uri="http://schemas.microsoft.com/edu/athena"/>
  </ds:schemaRefs>
</ds:datastoreItem>
</file>

<file path=customXml/itemProps8.xml><?xml version="1.0" encoding="utf-8"?>
<ds:datastoreItem xmlns:ds="http://schemas.openxmlformats.org/officeDocument/2006/customXml" ds:itemID="{67E8DD47-FAC2-485F-90BA-F9CB9F38E02B}">
  <ds:schemaRefs>
    <ds:schemaRef ds:uri="http://schemas.microsoft.com/edu/athena"/>
  </ds:schemaRefs>
</ds:datastoreItem>
</file>

<file path=customXml/itemProps9.xml><?xml version="1.0" encoding="utf-8"?>
<ds:datastoreItem xmlns:ds="http://schemas.openxmlformats.org/officeDocument/2006/customXml" ds:itemID="{11BB3279-BE0E-4F51-94E8-262231CBC25F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23020</TotalTime>
  <Words>1283</Words>
  <Application>Microsoft Office PowerPoint</Application>
  <PresentationFormat>On-screen Show (4:3)</PresentationFormat>
  <Paragraphs>247</Paragraphs>
  <Slides>33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Myriad Pro</vt:lpstr>
      <vt:lpstr>Clarity</vt:lpstr>
      <vt:lpstr>Post-Secondary Application Process</vt:lpstr>
      <vt:lpstr>Lesson Tasks</vt:lpstr>
      <vt:lpstr>Application Process</vt:lpstr>
      <vt:lpstr>Application Process in Naviance Student</vt:lpstr>
      <vt:lpstr>Streamline the Application Process</vt:lpstr>
      <vt:lpstr>Creating your list</vt:lpstr>
      <vt:lpstr>Colleges I’m Thinking About List </vt:lpstr>
      <vt:lpstr>Building Your List</vt:lpstr>
      <vt:lpstr>Application delivery Types</vt:lpstr>
      <vt:lpstr>College Application Delivery Types</vt:lpstr>
      <vt:lpstr>Common App</vt:lpstr>
      <vt:lpstr>Electronic</vt:lpstr>
      <vt:lpstr>Print Only </vt:lpstr>
      <vt:lpstr>Common App via Electronic</vt:lpstr>
      <vt:lpstr>Ready to Apply?</vt:lpstr>
      <vt:lpstr>Colleges I’m Applying to List</vt:lpstr>
      <vt:lpstr>Requesting Transcripts Reminder</vt:lpstr>
      <vt:lpstr>Viewing Your Colleges I’m Applying to List</vt:lpstr>
      <vt:lpstr>Do You need a recommendation?</vt:lpstr>
      <vt:lpstr>Teacher &amp; Counselor Recommendations</vt:lpstr>
      <vt:lpstr>The Brag Sheet  Survey</vt:lpstr>
      <vt:lpstr>Access the Brag Sheet  </vt:lpstr>
      <vt:lpstr>Common App Teacher and Counselor Recommendations</vt:lpstr>
      <vt:lpstr>Submit, Save, &amp; check back</vt:lpstr>
      <vt:lpstr>Submit Your Application</vt:lpstr>
      <vt:lpstr>Save Your Communication</vt:lpstr>
      <vt:lpstr>Check Back Often</vt:lpstr>
      <vt:lpstr>Task Completion…</vt:lpstr>
      <vt:lpstr>Log in to Naviance Student</vt:lpstr>
      <vt:lpstr>Complete the Task…</vt:lpstr>
      <vt:lpstr>Upload Example 1</vt:lpstr>
      <vt:lpstr>Upload Example 2</vt:lpstr>
      <vt:lpstr>Upload Example 3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Pacquer, Amber</dc:creator>
  <cp:lastModifiedBy>Pewitt, Sarah K.</cp:lastModifiedBy>
  <cp:revision>384</cp:revision>
  <dcterms:created xsi:type="dcterms:W3CDTF">2015-02-26T19:10:57Z</dcterms:created>
  <dcterms:modified xsi:type="dcterms:W3CDTF">2023-08-22T17:27:00Z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0x01010033B80DC686E1C445B5413CE6299F5D31</vt:lpwstr>
  </property>
</Properties>
</file>