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37"/>
  </p:notesMasterIdLst>
  <p:handoutMasterIdLst>
    <p:handoutMasterId r:id="rId38"/>
  </p:handoutMasterIdLst>
  <p:sldIdLst>
    <p:sldId id="421" r:id="rId2"/>
    <p:sldId id="391" r:id="rId3"/>
    <p:sldId id="445" r:id="rId4"/>
    <p:sldId id="446" r:id="rId5"/>
    <p:sldId id="427" r:id="rId6"/>
    <p:sldId id="452" r:id="rId7"/>
    <p:sldId id="411" r:id="rId8"/>
    <p:sldId id="447" r:id="rId9"/>
    <p:sldId id="457" r:id="rId10"/>
    <p:sldId id="429" r:id="rId11"/>
    <p:sldId id="430" r:id="rId12"/>
    <p:sldId id="436" r:id="rId13"/>
    <p:sldId id="439" r:id="rId14"/>
    <p:sldId id="435" r:id="rId15"/>
    <p:sldId id="434" r:id="rId16"/>
    <p:sldId id="453" r:id="rId17"/>
    <p:sldId id="460" r:id="rId18"/>
    <p:sldId id="459" r:id="rId19"/>
    <p:sldId id="454" r:id="rId20"/>
    <p:sldId id="455" r:id="rId21"/>
    <p:sldId id="449" r:id="rId22"/>
    <p:sldId id="450" r:id="rId23"/>
    <p:sldId id="451" r:id="rId24"/>
    <p:sldId id="438" r:id="rId25"/>
    <p:sldId id="437" r:id="rId26"/>
    <p:sldId id="431" r:id="rId27"/>
    <p:sldId id="440" r:id="rId28"/>
    <p:sldId id="432" r:id="rId29"/>
    <p:sldId id="458" r:id="rId30"/>
    <p:sldId id="433" r:id="rId31"/>
    <p:sldId id="426" r:id="rId32"/>
    <p:sldId id="456" r:id="rId33"/>
    <p:sldId id="443" r:id="rId34"/>
    <p:sldId id="444" r:id="rId35"/>
    <p:sldId id="401" r:id="rId36"/>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C"/>
    <a:srgbClr val="D9531E"/>
    <a:srgbClr val="D8531E"/>
    <a:srgbClr val="000000"/>
    <a:srgbClr val="B9C7D4"/>
    <a:srgbClr val="F8971D"/>
    <a:srgbClr val="FF66FF"/>
    <a:srgbClr val="FF99FF"/>
    <a:srgbClr val="FFFFFF"/>
    <a:srgbClr val="D140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00D38-41A3-4146-9898-6E491655C5A4}" v="5" dt="2025-03-27T15:41:40.391"/>
    <p1510:client id="{5EBE7273-652F-F0A8-C3F0-A782B7917BAC}" v="467" dt="2025-03-26T23:49:38.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60"/>
  </p:normalViewPr>
  <p:slideViewPr>
    <p:cSldViewPr snapToGrid="0">
      <p:cViewPr varScale="1">
        <p:scale>
          <a:sx n="128" d="100"/>
          <a:sy n="128" d="100"/>
        </p:scale>
        <p:origin x="780" y="10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6310D87-62DF-5D49-BDC9-E6CB2AFB4311}" type="datetimeFigureOut">
              <a:rPr lang="en-US" smtClean="0"/>
              <a:t>3/27/2025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0DE41B-D784-BA4F-A062-70A7D1BFE910}" type="datetimeFigureOut">
              <a:rPr lang="en-US" smtClean="0"/>
              <a:t>3/27/2025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time_continue=29&amp;v=zO7JAHpqLy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u="sng">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414220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Arial" panose="020B0604020202020204" pitchFamily="34" charset="0"/>
              </a:rPr>
              <a:t>Kindergarten is more than just academics. It’s also about learning how to get along with others and how to manage oneself in a group setting.  </a:t>
            </a:r>
            <a:r>
              <a:rPr lang="en-US" sz="1800">
                <a:solidFill>
                  <a:srgbClr val="444444"/>
                </a:solidFill>
                <a:latin typeface="Arial" panose="020B0604020202020204" pitchFamily="34" charset="0"/>
              </a:rPr>
              <a:t>​</a:t>
            </a:r>
            <a:endParaRPr lang="en-US" sz="2900">
              <a:solidFill>
                <a:srgbClr val="444444"/>
              </a:solidFill>
              <a:latin typeface="Calibri" panose="020F0502020204030204" pitchFamily="34" charset="0"/>
            </a:endParaRPr>
          </a:p>
          <a:p>
            <a:pPr algn="l" rtl="0" fontAlgn="base"/>
            <a:r>
              <a:rPr lang="en-US" sz="1800">
                <a:solidFill>
                  <a:srgbClr val="000000"/>
                </a:solidFill>
                <a:latin typeface="Calibri" panose="020F0502020204030204" pitchFamily="34" charset="0"/>
              </a:rPr>
              <a:t>Individual schools add own information</a:t>
            </a:r>
            <a:endParaRPr lang="en-US" sz="2900">
              <a:solidFill>
                <a:srgbClr val="444444"/>
              </a:solidFill>
              <a:latin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10</a:t>
            </a:fld>
            <a:endParaRPr lang="en-US"/>
          </a:p>
        </p:txBody>
      </p:sp>
    </p:spTree>
    <p:extLst>
      <p:ext uri="{BB962C8B-B14F-4D97-AF65-F5344CB8AC3E}">
        <p14:creationId xmlns:p14="http://schemas.microsoft.com/office/powerpoint/2010/main" val="581102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11</a:t>
            </a:fld>
            <a:endParaRPr lang="en-US"/>
          </a:p>
        </p:txBody>
      </p:sp>
    </p:spTree>
    <p:extLst>
      <p:ext uri="{BB962C8B-B14F-4D97-AF65-F5344CB8AC3E}">
        <p14:creationId xmlns:p14="http://schemas.microsoft.com/office/powerpoint/2010/main" val="92039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Calibri" panose="020F0502020204030204" pitchFamily="34" charset="0"/>
              </a:rPr>
              <a:t>Everett Public Schools is using an aligned instructional writing strategy that develops student writing from PreK to 5th grade. </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Calibri" panose="020F0502020204030204" pitchFamily="34" charset="0"/>
              </a:rPr>
              <a:t>If your child has attended a ECEAP, Head Start or community preschool and childcare program that is a partner in this work, the materials and strategies will be familiar to them. The writing instruction focuses on the elements of a personal story and the child’s ability to communicate their stories through pictures and writing.</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12</a:t>
            </a:fld>
            <a:endParaRPr lang="en-US"/>
          </a:p>
        </p:txBody>
      </p:sp>
    </p:spTree>
    <p:extLst>
      <p:ext uri="{BB962C8B-B14F-4D97-AF65-F5344CB8AC3E}">
        <p14:creationId xmlns:p14="http://schemas.microsoft.com/office/powerpoint/2010/main" val="192196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13</a:t>
            </a:fld>
            <a:endParaRPr lang="en-US"/>
          </a:p>
        </p:txBody>
      </p:sp>
    </p:spTree>
    <p:extLst>
      <p:ext uri="{BB962C8B-B14F-4D97-AF65-F5344CB8AC3E}">
        <p14:creationId xmlns:p14="http://schemas.microsoft.com/office/powerpoint/2010/main" val="303416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Calibri" panose="020F0502020204030204" pitchFamily="34" charset="0"/>
              </a:rPr>
              <a:t>Everett Public Schools is using an aligned instructional writing strategy that develops student writing from PreK to 5th grade. </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Calibri" panose="020F0502020204030204" pitchFamily="34" charset="0"/>
              </a:rPr>
              <a:t>If your child has attended a ECEAP, Head Start or community preschool and childcare program that is a partner in this work, the materials and strategies will be familiar to them. The writing instruction focuses on the elements of a personal story and the child’s ability to communicate their stories through pictures and writing.</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14</a:t>
            </a:fld>
            <a:endParaRPr lang="en-US"/>
          </a:p>
        </p:txBody>
      </p:sp>
    </p:spTree>
    <p:extLst>
      <p:ext uri="{BB962C8B-B14F-4D97-AF65-F5344CB8AC3E}">
        <p14:creationId xmlns:p14="http://schemas.microsoft.com/office/powerpoint/2010/main" val="308266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15</a:t>
            </a:fld>
            <a:endParaRPr lang="en-US"/>
          </a:p>
        </p:txBody>
      </p:sp>
    </p:spTree>
    <p:extLst>
      <p:ext uri="{BB962C8B-B14F-4D97-AF65-F5344CB8AC3E}">
        <p14:creationId xmlns:p14="http://schemas.microsoft.com/office/powerpoint/2010/main" val="1393985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16</a:t>
            </a:fld>
            <a:endParaRPr lang="en-US"/>
          </a:p>
        </p:txBody>
      </p:sp>
    </p:spTree>
    <p:extLst>
      <p:ext uri="{BB962C8B-B14F-4D97-AF65-F5344CB8AC3E}">
        <p14:creationId xmlns:p14="http://schemas.microsoft.com/office/powerpoint/2010/main" val="198554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17</a:t>
            </a:fld>
            <a:endParaRPr lang="en-US"/>
          </a:p>
        </p:txBody>
      </p:sp>
    </p:spTree>
    <p:extLst>
      <p:ext uri="{BB962C8B-B14F-4D97-AF65-F5344CB8AC3E}">
        <p14:creationId xmlns:p14="http://schemas.microsoft.com/office/powerpoint/2010/main" val="39545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 / SLE to include information relevant to KK / a dual language teacher could speak to this slide in Spanish too. </a:t>
            </a:r>
          </a:p>
        </p:txBody>
      </p:sp>
      <p:sp>
        <p:nvSpPr>
          <p:cNvPr id="4" name="Slide Number Placeholder 3"/>
          <p:cNvSpPr>
            <a:spLocks noGrp="1"/>
          </p:cNvSpPr>
          <p:nvPr>
            <p:ph type="sldNum" sz="quarter" idx="5"/>
          </p:nvPr>
        </p:nvSpPr>
        <p:spPr/>
        <p:txBody>
          <a:bodyPr/>
          <a:lstStyle/>
          <a:p>
            <a:fld id="{5D278A8B-08C7-9F46-93BF-5A384DF5C06C}" type="slidenum">
              <a:rPr lang="en-US" smtClean="0"/>
              <a:t>18</a:t>
            </a:fld>
            <a:endParaRPr lang="en-US"/>
          </a:p>
        </p:txBody>
      </p:sp>
    </p:spTree>
    <p:extLst>
      <p:ext uri="{BB962C8B-B14F-4D97-AF65-F5344CB8AC3E}">
        <p14:creationId xmlns:p14="http://schemas.microsoft.com/office/powerpoint/2010/main" val="1625352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19</a:t>
            </a:fld>
            <a:endParaRPr lang="en-US"/>
          </a:p>
        </p:txBody>
      </p:sp>
    </p:spTree>
    <p:extLst>
      <p:ext uri="{BB962C8B-B14F-4D97-AF65-F5344CB8AC3E}">
        <p14:creationId xmlns:p14="http://schemas.microsoft.com/office/powerpoint/2010/main" val="324743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Insert names of presenters, and a picture of your choosing. This is your welcome and thank you for</a:t>
            </a:r>
            <a:r>
              <a:rPr lang="en-US" b="0" i="0" baseline="0">
                <a:solidFill>
                  <a:srgbClr val="000000"/>
                </a:solidFill>
                <a:effectLst/>
                <a:latin typeface="Calibri" panose="020F0502020204030204" pitchFamily="34" charset="0"/>
              </a:rPr>
              <a:t> coming</a:t>
            </a:r>
            <a:r>
              <a:rPr lang="en-US" b="0" i="0">
                <a:solidFill>
                  <a:srgbClr val="000000"/>
                </a:solidFill>
                <a:effectLst/>
                <a:latin typeface="Calibri" panose="020F0502020204030204" pitchFamily="34" charset="0"/>
              </a:rPr>
              <a:t> page</a:t>
            </a: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2</a:t>
            </a:fld>
            <a:endParaRPr lang="en-US"/>
          </a:p>
        </p:txBody>
      </p:sp>
    </p:spTree>
    <p:extLst>
      <p:ext uri="{BB962C8B-B14F-4D97-AF65-F5344CB8AC3E}">
        <p14:creationId xmlns:p14="http://schemas.microsoft.com/office/powerpoint/2010/main" val="228987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20</a:t>
            </a:fld>
            <a:endParaRPr lang="en-US"/>
          </a:p>
        </p:txBody>
      </p:sp>
    </p:spTree>
    <p:extLst>
      <p:ext uri="{BB962C8B-B14F-4D97-AF65-F5344CB8AC3E}">
        <p14:creationId xmlns:p14="http://schemas.microsoft.com/office/powerpoint/2010/main" val="701284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Slide– School to update as relevant to the service available at school</a:t>
            </a:r>
          </a:p>
        </p:txBody>
      </p:sp>
      <p:sp>
        <p:nvSpPr>
          <p:cNvPr id="4" name="Slide Number Placeholder 3"/>
          <p:cNvSpPr>
            <a:spLocks noGrp="1"/>
          </p:cNvSpPr>
          <p:nvPr>
            <p:ph type="sldNum" sz="quarter" idx="5"/>
          </p:nvPr>
        </p:nvSpPr>
        <p:spPr/>
        <p:txBody>
          <a:bodyPr/>
          <a:lstStyle/>
          <a:p>
            <a:fld id="{5D278A8B-08C7-9F46-93BF-5A384DF5C06C}" type="slidenum">
              <a:rPr lang="en-US" smtClean="0"/>
              <a:t>21</a:t>
            </a:fld>
            <a:endParaRPr lang="en-US"/>
          </a:p>
        </p:txBody>
      </p:sp>
    </p:spTree>
    <p:extLst>
      <p:ext uri="{BB962C8B-B14F-4D97-AF65-F5344CB8AC3E}">
        <p14:creationId xmlns:p14="http://schemas.microsoft.com/office/powerpoint/2010/main" val="296229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find frequently asked questions on our website at www.everettsd.org/busroutes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22</a:t>
            </a:fld>
            <a:endParaRPr lang="en-US"/>
          </a:p>
        </p:txBody>
      </p:sp>
    </p:spTree>
    <p:extLst>
      <p:ext uri="{BB962C8B-B14F-4D97-AF65-F5344CB8AC3E}">
        <p14:creationId xmlns:p14="http://schemas.microsoft.com/office/powerpoint/2010/main" val="3661156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and Nutrition Department offers nutritious and delicious meals that include seasonal fresh fruits and vegetables, scratch-made whole grain foods and lean proteins, with vegetarian and gluten free options too.</a:t>
            </a:r>
            <a:endParaRPr lang="en-US" dirty="0">
              <a:cs typeface="Calibri"/>
            </a:endParaRPr>
          </a:p>
          <a:p>
            <a:r>
              <a:rPr lang="en-US" dirty="0"/>
              <a:t>Students:</a:t>
            </a:r>
            <a:endParaRPr lang="en-US" dirty="0">
              <a:cs typeface="Calibri"/>
            </a:endParaRPr>
          </a:p>
          <a:p>
            <a:r>
              <a:rPr lang="en-US" dirty="0"/>
              <a:t>May bring breakfast and/or lunch from home (students can eat breakfast at home and do not need to eat breakfast at school. It is optional)</a:t>
            </a:r>
            <a:endParaRPr lang="en-US" dirty="0">
              <a:cs typeface="Calibri"/>
            </a:endParaRPr>
          </a:p>
          <a:p>
            <a:r>
              <a:rPr lang="en-US" dirty="0"/>
              <a:t>May purchase* either a hot or cold meal at school</a:t>
            </a:r>
            <a:endParaRPr lang="en-US" dirty="0">
              <a:cs typeface="Calibri"/>
            </a:endParaRPr>
          </a:p>
          <a:p>
            <a:r>
              <a:rPr lang="en-US" dirty="0"/>
              <a:t>Families can set up an online account for school meals* </a:t>
            </a:r>
            <a:endParaRPr lang="en-US" dirty="0">
              <a:cs typeface="Calibri"/>
            </a:endParaRPr>
          </a:p>
          <a:p>
            <a:r>
              <a:rPr lang="en-US" dirty="0"/>
              <a:t>School meals are prepared to free of these allergens: peanuts, tree nuts, shellfish and pork. If your student has other allergies, you can submit a Special Dietary Accommodation Request form.</a:t>
            </a:r>
            <a:endParaRPr lang="en-US" dirty="0">
              <a:cs typeface="Calibri"/>
            </a:endParaRPr>
          </a:p>
          <a:p>
            <a:r>
              <a:rPr lang="en-US" dirty="0"/>
              <a:t>*Free and reduced meals are available. Meals provided at Community Eligibility Provision (CEP) sites are offered at no charge to families. </a:t>
            </a:r>
          </a:p>
          <a:p>
            <a:r>
              <a:rPr lang="en-US" dirty="0">
                <a:cs typeface="Calibri"/>
              </a:rPr>
              <a:t>Confirm if CEP school / If not advise of meals at a cost – however, if family qualify for F&amp;R, form to be submitted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23</a:t>
            </a:fld>
            <a:endParaRPr lang="en-US"/>
          </a:p>
        </p:txBody>
      </p:sp>
    </p:spTree>
    <p:extLst>
      <p:ext uri="{BB962C8B-B14F-4D97-AF65-F5344CB8AC3E}">
        <p14:creationId xmlns:p14="http://schemas.microsoft.com/office/powerpoint/2010/main" val="3249691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Arial" panose="020B0604020202020204" pitchFamily="34" charset="0"/>
              </a:rPr>
              <a:t>Families are children’s first teachers. As children start school you continue to have the most important role. Schools and parents are partners in supporting children’s learning and growth. We invite you to work with us as a team for your child’s success.</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b="1">
                <a:solidFill>
                  <a:srgbClr val="000000"/>
                </a:solidFill>
                <a:latin typeface="Arial" panose="020B0604020202020204" pitchFamily="34" charset="0"/>
              </a:rPr>
              <a:t>Individual school information:</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Arial" panose="020B0604020202020204" pitchFamily="34" charset="0"/>
              </a:rPr>
              <a:t>Coming to family events (around reading, math, science – some just for fun together)</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Arial" panose="020B0604020202020204" pitchFamily="34" charset="0"/>
              </a:rPr>
              <a:t>Coming to Parent-Teacher Conference</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Arial" panose="020B0604020202020204" pitchFamily="34" charset="0"/>
              </a:rPr>
              <a:t>Opportunity to let the teacher know more about your child; after all you know your child best</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Arial" panose="020B0604020202020204" pitchFamily="34" charset="0"/>
              </a:rPr>
              <a:t>Learn about what children do in classroom and how your child is progressing </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Arial" panose="020B0604020202020204" pitchFamily="34" charset="0"/>
              </a:rPr>
              <a:t>Ask questions</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Arial" panose="020B0604020202020204" pitchFamily="34" charset="0"/>
              </a:rPr>
              <a:t>Volunteering – in the classroom, at home (cut out materials), or for events at school</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000000"/>
                </a:solidFill>
                <a:latin typeface="Arial" panose="020B0604020202020204" pitchFamily="34" charset="0"/>
              </a:rPr>
              <a:t>PTA – Book fair, Carnival, Grounds Clean-Up</a:t>
            </a:r>
            <a:r>
              <a:rPr lang="en-US" sz="1800">
                <a:solidFill>
                  <a:srgbClr val="444444"/>
                </a:solidFill>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24</a:t>
            </a:fld>
            <a:endParaRPr lang="en-US"/>
          </a:p>
        </p:txBody>
      </p:sp>
    </p:spTree>
    <p:extLst>
      <p:ext uri="{BB962C8B-B14F-4D97-AF65-F5344CB8AC3E}">
        <p14:creationId xmlns:p14="http://schemas.microsoft.com/office/powerpoint/2010/main" val="8460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25</a:t>
            </a:fld>
            <a:endParaRPr lang="en-US"/>
          </a:p>
        </p:txBody>
      </p:sp>
    </p:spTree>
    <p:extLst>
      <p:ext uri="{BB962C8B-B14F-4D97-AF65-F5344CB8AC3E}">
        <p14:creationId xmlns:p14="http://schemas.microsoft.com/office/powerpoint/2010/main" val="2246954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Calibri" panose="020F0502020204030204" pitchFamily="34" charset="0"/>
              </a:rPr>
              <a:t>Kindergarten Readiness Guidelines link </a:t>
            </a:r>
          </a:p>
          <a:p>
            <a:pPr algn="l" rtl="0" fontAlgn="base"/>
            <a:r>
              <a:rPr lang="en-US" sz="1800">
                <a:solidFill>
                  <a:srgbClr val="000000"/>
                </a:solidFill>
                <a:latin typeface="Calibri" panose="020F0502020204030204" pitchFamily="34" charset="0"/>
              </a:rPr>
              <a:t>https://www.everettsd.org/Page/38584</a:t>
            </a:r>
          </a:p>
          <a:p>
            <a:pPr algn="l" rtl="0" fontAlgn="base"/>
            <a:r>
              <a:rPr lang="en-US" sz="1800">
                <a:solidFill>
                  <a:srgbClr val="000000"/>
                </a:solidFill>
                <a:latin typeface="Calibri" panose="020F0502020204030204" pitchFamily="34" charset="0"/>
              </a:rPr>
              <a:t>Available in kit  </a:t>
            </a:r>
          </a:p>
          <a:p>
            <a:pPr algn="l" rtl="0" fontAlgn="base"/>
            <a:endParaRPr lang="en-US" sz="1800">
              <a:solidFill>
                <a:srgbClr val="000000"/>
              </a:solidFill>
              <a:latin typeface="Calibri" panose="020F0502020204030204" pitchFamily="34" charset="0"/>
            </a:endParaRPr>
          </a:p>
          <a:p>
            <a:pPr algn="l" rtl="0" fontAlgn="base"/>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26</a:t>
            </a:fld>
            <a:endParaRPr lang="en-US"/>
          </a:p>
        </p:txBody>
      </p:sp>
    </p:spTree>
    <p:extLst>
      <p:ext uri="{BB962C8B-B14F-4D97-AF65-F5344CB8AC3E}">
        <p14:creationId xmlns:p14="http://schemas.microsoft.com/office/powerpoint/2010/main" val="2389490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Calibri" panose="020F0502020204030204" pitchFamily="34" charset="0"/>
              </a:rPr>
              <a:t>Families that attend a spring, building level, getting ready for kindergarten event will receive a Kindergarten Summer Kit. </a:t>
            </a:r>
          </a:p>
          <a:p>
            <a:pPr algn="l" rtl="0" fontAlgn="base"/>
            <a:r>
              <a:rPr lang="en-US" sz="1800">
                <a:solidFill>
                  <a:srgbClr val="000000"/>
                </a:solidFill>
                <a:latin typeface="Calibri" panose="020F0502020204030204" pitchFamily="34" charset="0"/>
              </a:rPr>
              <a:t>Kindergarten Readiness Guidelines, Summer Bucket list, math calendar?, book, bookmark with reading and math strategies. Review with families the contents of summer support. </a:t>
            </a:r>
          </a:p>
          <a:p>
            <a:pPr algn="l" rtl="0" fontAlgn="base"/>
            <a:endParaRPr lang="en-US" sz="1800">
              <a:solidFill>
                <a:srgbClr val="000000"/>
              </a:solidFill>
              <a:latin typeface="Calibri" panose="020F0502020204030204" pitchFamily="34" charset="0"/>
            </a:endParaRPr>
          </a:p>
          <a:p>
            <a:pPr algn="l" rtl="0" fontAlgn="base"/>
            <a:r>
              <a:rPr lang="en-US" sz="1800">
                <a:solidFill>
                  <a:srgbClr val="000000"/>
                </a:solidFill>
                <a:latin typeface="Calibri" panose="020F0502020204030204" pitchFamily="34" charset="0"/>
              </a:rPr>
              <a:t>Our Early Learning Team developed a Kindergarten Readiness Summer Bucket list aligned to the Kindergarten Readiness document. </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a:solidFill>
                  <a:srgbClr val="000000"/>
                </a:solidFill>
                <a:latin typeface="Calibri" panose="020F0502020204030204" pitchFamily="34" charset="0"/>
              </a:rPr>
              <a:t>Parents and families have a very important role as their child's first teacher. Children learn in different ways and at different rates. They come to school with varying skills. The activity list below suggests some fun ways to work with your child this summer to help him/her be more ready for school. They can complete the bucket list more than once!!! Have fun! </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27</a:t>
            </a:fld>
            <a:endParaRPr lang="en-US"/>
          </a:p>
        </p:txBody>
      </p:sp>
    </p:spTree>
    <p:extLst>
      <p:ext uri="{BB962C8B-B14F-4D97-AF65-F5344CB8AC3E}">
        <p14:creationId xmlns:p14="http://schemas.microsoft.com/office/powerpoint/2010/main" val="2051275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a:solidFill>
                  <a:srgbClr val="000000"/>
                </a:solidFill>
                <a:latin typeface="Calibri" panose="020F0502020204030204" pitchFamily="34" charset="0"/>
              </a:rPr>
              <a:t>Parents and families have a very important role as their child's first teacher. Children learn in different ways and at different rates. They come to school with varying skills. The activity list below suggests some fun ways to work with your child this summer to help him/her be more ready for school. They can complete the bucket list more than once!!! Have fun! </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28</a:t>
            </a:fld>
            <a:endParaRPr lang="en-US"/>
          </a:p>
        </p:txBody>
      </p:sp>
    </p:spTree>
    <p:extLst>
      <p:ext uri="{BB962C8B-B14F-4D97-AF65-F5344CB8AC3E}">
        <p14:creationId xmlns:p14="http://schemas.microsoft.com/office/powerpoint/2010/main" val="3940950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444444"/>
              </a:solidFill>
              <a:effectLst/>
              <a:latin typeface="Calibri" panose="020F0502020204030204" pitchFamily="34" charset="0"/>
            </a:endParaRPr>
          </a:p>
          <a:p>
            <a:pPr algn="l" rtl="0" fontAlgn="base"/>
            <a:r>
              <a:rPr lang="en-US" sz="1800" dirty="0">
                <a:solidFill>
                  <a:srgbClr val="444444"/>
                </a:solidFill>
                <a:latin typeface="Calibri" panose="020F0502020204030204" pitchFamily="34" charset="0"/>
              </a:rPr>
              <a:t>​</a:t>
            </a:r>
            <a:r>
              <a:rPr lang="en-US" b="0" i="0" dirty="0">
                <a:solidFill>
                  <a:srgbClr val="444444"/>
                </a:solidFill>
                <a:effectLst/>
                <a:latin typeface="Calibri" panose="020F0502020204030204" pitchFamily="34" charset="0"/>
              </a:rPr>
              <a:t>optional for schools to add their supply list (referred to on the previous slide prompting families to check their school’s website</a:t>
            </a:r>
          </a:p>
          <a:p>
            <a:pPr algn="l" rtl="0" fontAlgn="base"/>
            <a:endParaRPr lang="en-US"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29</a:t>
            </a:fld>
            <a:endParaRPr lang="en-US"/>
          </a:p>
        </p:txBody>
      </p:sp>
    </p:spTree>
    <p:extLst>
      <p:ext uri="{BB962C8B-B14F-4D97-AF65-F5344CB8AC3E}">
        <p14:creationId xmlns:p14="http://schemas.microsoft.com/office/powerpoint/2010/main" val="4094746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School to update start / end time for daily 3 hours</a:t>
            </a:r>
          </a:p>
          <a:p>
            <a:r>
              <a:rPr lang="en-US"/>
              <a:t>In Everett Public Schools, kindergarten begins in August with Everett Ready. </a:t>
            </a:r>
            <a:endParaRPr lang="en-US">
              <a:cs typeface="Calibri"/>
            </a:endParaRPr>
          </a:p>
          <a:p>
            <a:r>
              <a:rPr lang="en-US"/>
              <a:t>One of the reasons it is important to enroll your student, online or in person, is to have access to our transition program for all students in August. </a:t>
            </a:r>
            <a:endParaRPr lang="en-US">
              <a:cs typeface="Calibri"/>
            </a:endParaRPr>
          </a:p>
          <a:p>
            <a:r>
              <a:rPr lang="en-US"/>
              <a:t>Transportation is provided id you live outside of a one miles radius from the school. AND if your student is enrolled before August.</a:t>
            </a:r>
            <a:endParaRPr lang="en-US">
              <a:cs typeface="Calibri"/>
            </a:endParaRPr>
          </a:p>
          <a:p>
            <a:r>
              <a:rPr lang="en-US"/>
              <a:t>Program benefits – students who participate in Everett Ready arrive at kindergarten in September, familiar with the school, knowing some of their classmates, and ready to learn!  </a:t>
            </a: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3</a:t>
            </a:fld>
            <a:endParaRPr lang="en-US"/>
          </a:p>
        </p:txBody>
      </p:sp>
    </p:spTree>
    <p:extLst>
      <p:ext uri="{BB962C8B-B14F-4D97-AF65-F5344CB8AC3E}">
        <p14:creationId xmlns:p14="http://schemas.microsoft.com/office/powerpoint/2010/main" val="2558625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30</a:t>
            </a:fld>
            <a:endParaRPr lang="en-US"/>
          </a:p>
        </p:txBody>
      </p:sp>
    </p:spTree>
    <p:extLst>
      <p:ext uri="{BB962C8B-B14F-4D97-AF65-F5344CB8AC3E}">
        <p14:creationId xmlns:p14="http://schemas.microsoft.com/office/powerpoint/2010/main" val="1199507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excited to have you join Everett Public Schools. Here are ways to stay connected and informed of the events, news, school announcements, etc.</a:t>
            </a:r>
          </a:p>
          <a:p>
            <a:endParaRPr lang="en-US">
              <a:cs typeface="Calibri"/>
            </a:endParaRPr>
          </a:p>
          <a:p>
            <a:r>
              <a:rPr lang="en-US">
                <a:cs typeface="Calibri"/>
              </a:rPr>
              <a:t>.</a:t>
            </a: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31</a:t>
            </a:fld>
            <a:endParaRPr lang="en-US"/>
          </a:p>
        </p:txBody>
      </p:sp>
    </p:spTree>
    <p:extLst>
      <p:ext uri="{BB962C8B-B14F-4D97-AF65-F5344CB8AC3E}">
        <p14:creationId xmlns:p14="http://schemas.microsoft.com/office/powerpoint/2010/main" val="2425022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slide – might be included if your PTA / Natural Leaders are present / involved in this event  </a:t>
            </a:r>
          </a:p>
          <a:p>
            <a:r>
              <a:rPr lang="en-US" dirty="0">
                <a:cs typeface="Calibri"/>
              </a:rPr>
              <a:t>This is an opportunity to inform families about these groups, purpose, how to join, … as well as volunteering </a:t>
            </a:r>
          </a:p>
          <a:p>
            <a:r>
              <a:rPr lang="en-US" dirty="0">
                <a:cs typeface="Calibri"/>
              </a:rPr>
              <a:t>I</a:t>
            </a: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32</a:t>
            </a:fld>
            <a:endParaRPr lang="en-US"/>
          </a:p>
        </p:txBody>
      </p:sp>
    </p:spTree>
    <p:extLst>
      <p:ext uri="{BB962C8B-B14F-4D97-AF65-F5344CB8AC3E}">
        <p14:creationId xmlns:p14="http://schemas.microsoft.com/office/powerpoint/2010/main" val="3142931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Share with families the District preschool opportunities</a:t>
            </a:r>
            <a:r>
              <a:rPr lang="en-US" baseline="0">
                <a:cs typeface="Calibri"/>
              </a:rPr>
              <a:t> –  Even if not offered at this site, inform families about ECEAP program for their 3 / 4 year old kids </a:t>
            </a:r>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33</a:t>
            </a:fld>
            <a:endParaRPr lang="en-US"/>
          </a:p>
        </p:txBody>
      </p:sp>
    </p:spTree>
    <p:extLst>
      <p:ext uri="{BB962C8B-B14F-4D97-AF65-F5344CB8AC3E}">
        <p14:creationId xmlns:p14="http://schemas.microsoft.com/office/powerpoint/2010/main" val="2184072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with families this early learning opportunity in Everett Public Schools.</a:t>
            </a:r>
          </a:p>
        </p:txBody>
      </p:sp>
      <p:sp>
        <p:nvSpPr>
          <p:cNvPr id="4" name="Slide Number Placeholder 3"/>
          <p:cNvSpPr>
            <a:spLocks noGrp="1"/>
          </p:cNvSpPr>
          <p:nvPr>
            <p:ph type="sldNum" sz="quarter" idx="5"/>
          </p:nvPr>
        </p:nvSpPr>
        <p:spPr/>
        <p:txBody>
          <a:bodyPr/>
          <a:lstStyle/>
          <a:p>
            <a:fld id="{5D278A8B-08C7-9F46-93BF-5A384DF5C06C}" type="slidenum">
              <a:rPr lang="en-US" smtClean="0"/>
              <a:t>34</a:t>
            </a:fld>
            <a:endParaRPr lang="en-US"/>
          </a:p>
        </p:txBody>
      </p:sp>
    </p:spTree>
    <p:extLst>
      <p:ext uri="{BB962C8B-B14F-4D97-AF65-F5344CB8AC3E}">
        <p14:creationId xmlns:p14="http://schemas.microsoft.com/office/powerpoint/2010/main" val="3186590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35</a:t>
            </a:fld>
            <a:endParaRPr lang="en-US"/>
          </a:p>
        </p:txBody>
      </p:sp>
    </p:spTree>
    <p:extLst>
      <p:ext uri="{BB962C8B-B14F-4D97-AF65-F5344CB8AC3E}">
        <p14:creationId xmlns:p14="http://schemas.microsoft.com/office/powerpoint/2010/main" val="389495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Everett Ready in August, students have another transition support called WAKIDS.    This is a state-wide program that was implemented when we implemented full day kindergarten in Washington. State. There are 3 important  Components to WaKIDS</a:t>
            </a:r>
          </a:p>
          <a:p>
            <a:endParaRPr lang="en-US">
              <a:cs typeface="Calibri"/>
            </a:endParaRPr>
          </a:p>
          <a:p>
            <a:r>
              <a:rPr lang="en-US">
                <a:cs typeface="Calibri"/>
              </a:rPr>
              <a:t>Family Connection Meetings—held the first three days of school with families and the kindergarten teacher.</a:t>
            </a:r>
          </a:p>
          <a:p>
            <a:r>
              <a:rPr lang="en-US">
                <a:cs typeface="Calibri"/>
              </a:rPr>
              <a:t>Whole child assessment—conducted the first seven weeks of school – observational assessment on six developmental areas (language, literacy, math, cognitive, social emotional and physical). The student data is shared with families at November family conferences</a:t>
            </a:r>
          </a:p>
          <a:p>
            <a:r>
              <a:rPr lang="en-US">
                <a:cs typeface="Calibri"/>
              </a:rPr>
              <a:t>Early Learning Collaboration –Supports the alignment of early learning professional and kindergarten teachers to created seamless transitions from one program to another, providing professional learning opportunities, kindergarten transition reports from ECEAP and some of our preschool partners. The goal is to connect and collaborate to best support our young students.</a:t>
            </a: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4</a:t>
            </a:fld>
            <a:endParaRPr lang="en-US"/>
          </a:p>
        </p:txBody>
      </p:sp>
    </p:spTree>
    <p:extLst>
      <p:ext uri="{BB962C8B-B14F-4D97-AF65-F5344CB8AC3E}">
        <p14:creationId xmlns:p14="http://schemas.microsoft.com/office/powerpoint/2010/main" val="255479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Calibri" panose="020F0502020204030204" pitchFamily="34" charset="0"/>
              </a:rPr>
              <a:t>Optional </a:t>
            </a:r>
            <a:r>
              <a:rPr lang="en-US" sz="1800" err="1">
                <a:solidFill>
                  <a:srgbClr val="000000"/>
                </a:solidFill>
                <a:latin typeface="Calibri" panose="020F0502020204030204" pitchFamily="34" charset="0"/>
              </a:rPr>
              <a:t>WaKIDS</a:t>
            </a:r>
            <a:r>
              <a:rPr lang="en-US" sz="1800">
                <a:solidFill>
                  <a:srgbClr val="000000"/>
                </a:solidFill>
                <a:latin typeface="Calibri" panose="020F0502020204030204" pitchFamily="34" charset="0"/>
              </a:rPr>
              <a:t> 4min Video: </a:t>
            </a:r>
            <a:r>
              <a:rPr lang="en-US" sz="1800" u="sng">
                <a:solidFill>
                  <a:srgbClr val="0000FF"/>
                </a:solidFill>
                <a:latin typeface="Calibri" panose="020F0502020204030204" pitchFamily="34" charset="0"/>
                <a:hlinkClick r:id="rId3"/>
              </a:rPr>
              <a:t>https://www.youtube.com/watch?time_continue=29&amp;v=zO7JAHpqLyU</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a:solidFill>
                  <a:srgbClr val="444444"/>
                </a:solidFill>
                <a:latin typeface="Calibri" panose="020F0502020204030204" pitchFamily="34" charset="0"/>
              </a:rPr>
              <a:t>​</a:t>
            </a:r>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2431947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dates </a:t>
            </a:r>
          </a:p>
          <a:p>
            <a:r>
              <a:rPr lang="en-US" dirty="0"/>
              <a:t>Note to families to check website in August for 2025-2026 school year calendar</a:t>
            </a:r>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216423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a:solidFill>
                  <a:srgbClr val="000000"/>
                </a:solidFill>
                <a:latin typeface="Calibri" panose="020F0502020204030204" pitchFamily="34" charset="0"/>
              </a:rPr>
              <a:t>These six over arching skills are embedded into all content areas.</a:t>
            </a:r>
            <a:r>
              <a:rPr lang="en-US" sz="18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a:solidFill>
                  <a:srgbClr val="000000"/>
                </a:solidFill>
                <a:latin typeface="Calibri" panose="020F0502020204030204" pitchFamily="34" charset="0"/>
              </a:rPr>
              <a:t>Individual schools add own information</a:t>
            </a:r>
            <a:endParaRPr lang="en-US" b="0" i="0">
              <a:solidFill>
                <a:srgbClr val="444444"/>
              </a:solidFill>
              <a:effectLst/>
              <a:latin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7</a:t>
            </a:fld>
            <a:endParaRPr lang="en-US"/>
          </a:p>
        </p:txBody>
      </p:sp>
    </p:spTree>
    <p:extLst>
      <p:ext uri="{BB962C8B-B14F-4D97-AF65-F5344CB8AC3E}">
        <p14:creationId xmlns:p14="http://schemas.microsoft.com/office/powerpoint/2010/main" val="534054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kindergartners have a day that includes these components listed here:</a:t>
            </a:r>
            <a:endParaRPr lang="en-US">
              <a:cs typeface="Calibri"/>
            </a:endParaRPr>
          </a:p>
          <a:p>
            <a:r>
              <a:rPr lang="en-US">
                <a:cs typeface="Calibri"/>
              </a:rPr>
              <a:t>Social Emotional Learning—we use a curriculum called Second Step that supports student learning around being a good friend, sharing, using words to ask for what we want</a:t>
            </a:r>
          </a:p>
          <a:p>
            <a:r>
              <a:rPr lang="en-US">
                <a:cs typeface="Calibri"/>
              </a:rPr>
              <a:t>Literacy involves building foundational skills focused on letters and sounds to support early reading and writing. The math curriculum, Illustrative Mathematics, focuses on counting &amp; cardinality understanding addition and subtraction, early concepts in place value, measurement and geometry. In Science we have two project -based kits, Animals two by two and Balls and Ramps. Specialists vary from day to day but can include any of those listed—music, art, PE, library, STEM (not all schools have all of these specialists)</a:t>
            </a:r>
          </a:p>
          <a:p>
            <a:r>
              <a:rPr lang="en-US">
                <a:cs typeface="Calibri"/>
              </a:rPr>
              <a:t>Once families are enrolled in their school, there are opportunities to tour the school, meet the teachers and learn more about the day for your student. Usually that opportunity is scheduled for May and is called "Getting Ready for Kindergarten orientation". And of course, we encourage every kindergartners to attend Everett Ready in August.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8</a:t>
            </a:fld>
            <a:endParaRPr lang="en-US"/>
          </a:p>
        </p:txBody>
      </p:sp>
    </p:spTree>
    <p:extLst>
      <p:ext uri="{BB962C8B-B14F-4D97-AF65-F5344CB8AC3E}">
        <p14:creationId xmlns:p14="http://schemas.microsoft.com/office/powerpoint/2010/main" val="2016983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is the work of children.....and  Plan Do Reflect offers opportunities to play with thought and intentionality. Read slide.</a:t>
            </a:r>
            <a:endParaRPr lang="en-US">
              <a:cs typeface="Calibri"/>
            </a:endParaRPr>
          </a:p>
          <a:p>
            <a:endParaRPr lang="en-US"/>
          </a:p>
          <a:p>
            <a:r>
              <a:rPr lang="en-US"/>
              <a:t>Plan Do Reflect is a key component of the kindergarten day. Students choose from centers including: blocks, art, library, manipulatives, and dramatic play. Learning is embedded in all of the activities and students are encouraged to explore the materials, collaborate with their peers, engage in creative use of materials and learn to plan and reflect on their activities.</a:t>
            </a:r>
            <a:endParaRPr lang="en-US">
              <a:cs typeface="Calibri"/>
            </a:endParaRPr>
          </a:p>
          <a:p>
            <a:r>
              <a:rPr lang="en-US" b="1">
                <a:cs typeface="Calibri"/>
              </a:rPr>
              <a:t>Benefits Of play include: Read slide</a:t>
            </a: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9</a:t>
            </a:fld>
            <a:endParaRPr lang="en-US"/>
          </a:p>
        </p:txBody>
      </p:sp>
    </p:spTree>
    <p:extLst>
      <p:ext uri="{BB962C8B-B14F-4D97-AF65-F5344CB8AC3E}">
        <p14:creationId xmlns:p14="http://schemas.microsoft.com/office/powerpoint/2010/main" val="42541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23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97DFA4-32DE-834B-9A88-AF371B8DA06F}"/>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Picture 2" descr="Background pattern&#10;&#10;Description automatically generated">
            <a:extLst>
              <a:ext uri="{FF2B5EF4-FFF2-40B4-BE49-F238E27FC236}">
                <a16:creationId xmlns:a16="http://schemas.microsoft.com/office/drawing/2014/main" id="{4E5A58DF-6489-4747-A52A-6AD4732DDAE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4734917"/>
            <a:ext cx="9144000" cy="422299"/>
          </a:xfrm>
          <a:prstGeom prst="rect">
            <a:avLst/>
          </a:prstGeom>
        </p:spPr>
      </p:pic>
      <p:sp>
        <p:nvSpPr>
          <p:cNvPr id="6" name="Rectangle 5">
            <a:extLst>
              <a:ext uri="{FF2B5EF4-FFF2-40B4-BE49-F238E27FC236}">
                <a16:creationId xmlns:a16="http://schemas.microsoft.com/office/drawing/2014/main" id="{7AD2E71B-CDE2-444F-BE3C-8C0F63244777}"/>
              </a:ext>
            </a:extLst>
          </p:cNvPr>
          <p:cNvSpPr/>
          <p:nvPr userDrawn="1"/>
        </p:nvSpPr>
        <p:spPr>
          <a:xfrm>
            <a:off x="0" y="0"/>
            <a:ext cx="9144000" cy="741717"/>
          </a:xfrm>
          <a:prstGeom prst="rect">
            <a:avLst/>
          </a:pr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9" name="Picture 8" descr="Logo&#10;&#10;Description automatically generated">
            <a:extLst>
              <a:ext uri="{FF2B5EF4-FFF2-40B4-BE49-F238E27FC236}">
                <a16:creationId xmlns:a16="http://schemas.microsoft.com/office/drawing/2014/main" id="{445C8D85-4049-3240-B035-750FFDEAA69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97470" y="33135"/>
            <a:ext cx="629018" cy="629018"/>
          </a:xfrm>
          <a:prstGeom prst="rect">
            <a:avLst/>
          </a:prstGeom>
        </p:spPr>
      </p:pic>
      <p:sp>
        <p:nvSpPr>
          <p:cNvPr id="10" name="TextBox 9">
            <a:extLst>
              <a:ext uri="{FF2B5EF4-FFF2-40B4-BE49-F238E27FC236}">
                <a16:creationId xmlns:a16="http://schemas.microsoft.com/office/drawing/2014/main" id="{CA59B612-7A47-4F4E-8786-F852DE5AD4F4}"/>
              </a:ext>
            </a:extLst>
          </p:cNvPr>
          <p:cNvSpPr txBox="1"/>
          <p:nvPr userDrawn="1"/>
        </p:nvSpPr>
        <p:spPr>
          <a:xfrm>
            <a:off x="328523" y="4845668"/>
            <a:ext cx="3929151" cy="230832"/>
          </a:xfrm>
          <a:prstGeom prst="rect">
            <a:avLst/>
          </a:prstGeom>
          <a:noFill/>
        </p:spPr>
        <p:txBody>
          <a:bodyPr wrap="square" rtlCol="0">
            <a:spAutoFit/>
          </a:bodyPr>
          <a:lstStyle/>
          <a:p>
            <a:pPr>
              <a:lnSpc>
                <a:spcPct val="90000"/>
              </a:lnSpc>
            </a:pPr>
            <a:r>
              <a:rPr lang="en-US" sz="1000" b="1">
                <a:solidFill>
                  <a:schemeClr val="bg1"/>
                </a:solidFill>
                <a:latin typeface="Arial" panose="020B0604020202020204" pitchFamily="34" charset="0"/>
                <a:cs typeface="Arial" panose="020B0604020202020204" pitchFamily="34" charset="0"/>
              </a:rPr>
              <a:t>EVERETT PUBLIC SCHOOLS  </a:t>
            </a:r>
          </a:p>
        </p:txBody>
      </p:sp>
      <p:sp>
        <p:nvSpPr>
          <p:cNvPr id="11" name="TextBox 10">
            <a:extLst>
              <a:ext uri="{FF2B5EF4-FFF2-40B4-BE49-F238E27FC236}">
                <a16:creationId xmlns:a16="http://schemas.microsoft.com/office/drawing/2014/main" id="{D2C028CF-A13C-0745-BF15-5DE30F289CB3}"/>
              </a:ext>
            </a:extLst>
          </p:cNvPr>
          <p:cNvSpPr txBox="1"/>
          <p:nvPr userDrawn="1"/>
        </p:nvSpPr>
        <p:spPr>
          <a:xfrm>
            <a:off x="8241030" y="4777088"/>
            <a:ext cx="618507" cy="341632"/>
          </a:xfrm>
          <a:prstGeom prst="rect">
            <a:avLst/>
          </a:prstGeom>
          <a:noFill/>
        </p:spPr>
        <p:txBody>
          <a:bodyPr wrap="square" rtlCol="0">
            <a:spAutoFit/>
          </a:bodyPr>
          <a:lstStyle/>
          <a:p>
            <a:pPr algn="r">
              <a:lnSpc>
                <a:spcPct val="90000"/>
              </a:lnSpc>
            </a:pPr>
            <a:fld id="{8116D425-89BC-4F44-9025-2937A8134F91}" type="slidenum">
              <a:rPr lang="en-US" sz="1800" b="1" smtClean="0">
                <a:solidFill>
                  <a:schemeClr val="bg1"/>
                </a:solidFill>
                <a:latin typeface="Arial" panose="020B0604020202020204" pitchFamily="34" charset="0"/>
                <a:cs typeface="Arial" panose="020B0604020202020204" pitchFamily="34" charset="0"/>
              </a:rPr>
              <a:pPr algn="r">
                <a:lnSpc>
                  <a:spcPct val="90000"/>
                </a:lnSpc>
              </a:pPr>
              <a:t>‹#›</a:t>
            </a:fld>
            <a:endParaRPr lang="en-US" sz="18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flickr.com/photos/kathycassidy/4563798918/"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hyperlink" Target="https://mississippitoday.org/2020/01/02/its-structured-play-how-mississippi-schools-teach-kindergarteners-to-read/"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everettsd.org/challengingop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everettsd/kindergartenenroll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hyperlink" Target="https://bgcsc.org/clubs/everett-club/childcare/" TargetMode="External"/><Relationship Id="rId4" Type="http://schemas.openxmlformats.org/officeDocument/2006/relationships/hyperlink" Target="https://www.ymca-snoco.org/programs/1044/school-age-care/?locations=-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www.everettsd.org/busroutes" TargetMode="External"/><Relationship Id="rId5" Type="http://schemas.openxmlformats.org/officeDocument/2006/relationships/hyperlink" Target="http://www.everettsd.org/transportation"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everettsd.org/foodservices" TargetMode="Externa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hyperlink" Target="http://medicineslawandpolicy.org/2020/02/time-for-new-pharmaceutical-innovation-models/" TargetMode="Externa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www.everettsd.org/kindergarten" TargetMode="Externa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www.everettsd.org/everettread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hyperlink" Target="http://www.everettsd.org/everettready" TargetMode="Externa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hyperlink" Target="http://www.everettsd.org/eceap"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www.everettsd.org/playandlearn" TargetMode="External"/><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zO7JAHpqLyU?start=29&amp;feature=oembed" TargetMode="Externa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everettsd.or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journalistsresource.org/studies/society/education/early-childhood-care-education-united-states-research-roundup"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0.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A9E0A-EA46-49AD-9278-40D77BD8985E}"/>
              </a:ext>
            </a:extLst>
          </p:cNvPr>
          <p:cNvPicPr>
            <a:picLocks noChangeAspect="1"/>
          </p:cNvPicPr>
          <p:nvPr/>
        </p:nvPicPr>
        <p:blipFill rotWithShape="1">
          <a:blip r:embed="rId3"/>
          <a:srcRect r="14407"/>
          <a:stretch/>
        </p:blipFill>
        <p:spPr>
          <a:xfrm>
            <a:off x="4319451" y="744195"/>
            <a:ext cx="4824549" cy="3987310"/>
          </a:xfrm>
          <a:prstGeom prst="rect">
            <a:avLst/>
          </a:prstGeom>
        </p:spPr>
      </p:pic>
      <p:sp>
        <p:nvSpPr>
          <p:cNvPr id="22" name="Freeform 21">
            <a:extLst>
              <a:ext uri="{FF2B5EF4-FFF2-40B4-BE49-F238E27FC236}">
                <a16:creationId xmlns:a16="http://schemas.microsoft.com/office/drawing/2014/main" id="{58C274DC-CCF8-A142-BBCB-B87298BCCAC2}"/>
              </a:ext>
            </a:extLst>
          </p:cNvPr>
          <p:cNvSpPr/>
          <p:nvPr/>
        </p:nvSpPr>
        <p:spPr>
          <a:xfrm flipH="1">
            <a:off x="-4" y="0"/>
            <a:ext cx="5886997" cy="4744122"/>
          </a:xfrm>
          <a:custGeom>
            <a:avLst/>
            <a:gdLst>
              <a:gd name="connsiteX0" fmla="*/ 0 w 5288889"/>
              <a:gd name="connsiteY0" fmla="*/ 5142586 h 5157216"/>
              <a:gd name="connsiteX1" fmla="*/ 1221638 w 5288889"/>
              <a:gd name="connsiteY1" fmla="*/ 0 h 5157216"/>
              <a:gd name="connsiteX2" fmla="*/ 5281574 w 5288889"/>
              <a:gd name="connsiteY2" fmla="*/ 7315 h 5157216"/>
              <a:gd name="connsiteX3" fmla="*/ 5288889 w 5288889"/>
              <a:gd name="connsiteY3" fmla="*/ 5157216 h 5157216"/>
              <a:gd name="connsiteX4" fmla="*/ 0 w 5288889"/>
              <a:gd name="connsiteY4" fmla="*/ 5142586 h 515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889" h="5157216">
                <a:moveTo>
                  <a:pt x="0" y="5142586"/>
                </a:moveTo>
                <a:lnTo>
                  <a:pt x="1221638" y="0"/>
                </a:lnTo>
                <a:lnTo>
                  <a:pt x="5281574" y="7315"/>
                </a:lnTo>
                <a:cubicBezTo>
                  <a:pt x="5284012" y="1723949"/>
                  <a:pt x="5286451" y="3440582"/>
                  <a:pt x="5288889" y="5157216"/>
                </a:cubicBezTo>
                <a:lnTo>
                  <a:pt x="0" y="5142586"/>
                </a:lnTo>
                <a:close/>
              </a:path>
            </a:pathLst>
          </a:custGeom>
          <a:solidFill>
            <a:srgbClr val="0A4E7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E90E8974-3A19-1546-82CF-8AE92C3E5F57}"/>
              </a:ext>
            </a:extLst>
          </p:cNvPr>
          <p:cNvSpPr/>
          <p:nvPr/>
        </p:nvSpPr>
        <p:spPr>
          <a:xfrm>
            <a:off x="-4" y="3908"/>
            <a:ext cx="5617032" cy="4731505"/>
          </a:xfrm>
          <a:custGeom>
            <a:avLst/>
            <a:gdLst>
              <a:gd name="connsiteX0" fmla="*/ 4209393 w 5486400"/>
              <a:gd name="connsiteY0" fmla="*/ 0 h 4753303"/>
              <a:gd name="connsiteX1" fmla="*/ 0 w 5486400"/>
              <a:gd name="connsiteY1" fmla="*/ 0 h 4753303"/>
              <a:gd name="connsiteX2" fmla="*/ 0 w 5486400"/>
              <a:gd name="connsiteY2" fmla="*/ 4753303 h 4753303"/>
              <a:gd name="connsiteX3" fmla="*/ 197069 w 5486400"/>
              <a:gd name="connsiteY3" fmla="*/ 4753303 h 4753303"/>
              <a:gd name="connsiteX4" fmla="*/ 5486400 w 5486400"/>
              <a:gd name="connsiteY4" fmla="*/ 4753303 h 4753303"/>
              <a:gd name="connsiteX5" fmla="*/ 4209393 w 5486400"/>
              <a:gd name="connsiteY5" fmla="*/ 0 h 47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0" h="4753303">
                <a:moveTo>
                  <a:pt x="4209393" y="0"/>
                </a:moveTo>
                <a:lnTo>
                  <a:pt x="0" y="0"/>
                </a:lnTo>
                <a:lnTo>
                  <a:pt x="0" y="4753303"/>
                </a:lnTo>
                <a:lnTo>
                  <a:pt x="197069" y="4753303"/>
                </a:lnTo>
                <a:lnTo>
                  <a:pt x="5486400" y="4753303"/>
                </a:lnTo>
                <a:lnTo>
                  <a:pt x="4209393"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9875A6-9B94-C747-ADC2-91F6D12986DD}"/>
              </a:ext>
            </a:extLst>
          </p:cNvPr>
          <p:cNvSpPr txBox="1"/>
          <p:nvPr/>
        </p:nvSpPr>
        <p:spPr>
          <a:xfrm>
            <a:off x="124072" y="520973"/>
            <a:ext cx="4467497" cy="2114425"/>
          </a:xfrm>
          <a:prstGeom prst="rect">
            <a:avLst/>
          </a:prstGeom>
          <a:noFill/>
        </p:spPr>
        <p:txBody>
          <a:bodyPr wrap="square" lIns="91440" tIns="45720" rIns="91440" bIns="45720" rtlCol="0" anchor="t">
            <a:spAutoFit/>
          </a:bodyPr>
          <a:lstStyle/>
          <a:p>
            <a:pPr algn="ctr">
              <a:lnSpc>
                <a:spcPct val="90000"/>
              </a:lnSpc>
              <a:spcBef>
                <a:spcPts val="400"/>
              </a:spcBef>
            </a:pPr>
            <a:r>
              <a:rPr lang="en-US" sz="4400" b="1" dirty="0">
                <a:solidFill>
                  <a:srgbClr val="D9531E"/>
                </a:solidFill>
                <a:latin typeface="Arial"/>
                <a:cs typeface="Arial"/>
              </a:rPr>
              <a:t>Welcome to </a:t>
            </a:r>
            <a:r>
              <a:rPr lang="en-US" sz="5400" b="1" dirty="0">
                <a:solidFill>
                  <a:srgbClr val="D9531E"/>
                </a:solidFill>
                <a:latin typeface="Arial"/>
                <a:cs typeface="Arial"/>
              </a:rPr>
              <a:t>Kindergarten</a:t>
            </a:r>
            <a:r>
              <a:rPr lang="en-US" sz="4400" b="1" dirty="0">
                <a:solidFill>
                  <a:srgbClr val="D9531E"/>
                </a:solidFill>
                <a:latin typeface="Arial"/>
                <a:cs typeface="Arial"/>
              </a:rPr>
              <a:t> </a:t>
            </a:r>
            <a:r>
              <a:rPr lang="en-US" sz="4800" b="1" dirty="0">
                <a:solidFill>
                  <a:srgbClr val="D9531E"/>
                </a:solidFill>
                <a:latin typeface="Arial"/>
                <a:cs typeface="Arial"/>
              </a:rPr>
              <a:t>2025-2026</a:t>
            </a:r>
            <a:endParaRPr lang="en-US" sz="2400" b="1" dirty="0">
              <a:solidFill>
                <a:srgbClr val="D9531E"/>
              </a:solidFill>
              <a:latin typeface="Arial"/>
              <a:cs typeface="Arial"/>
            </a:endParaRPr>
          </a:p>
        </p:txBody>
      </p:sp>
      <p:cxnSp>
        <p:nvCxnSpPr>
          <p:cNvPr id="19" name="Straight Connector 18">
            <a:extLst>
              <a:ext uri="{FF2B5EF4-FFF2-40B4-BE49-F238E27FC236}">
                <a16:creationId xmlns:a16="http://schemas.microsoft.com/office/drawing/2014/main" id="{2E7990BC-BD7B-F44E-ABE3-B9DC3F89D6F2}"/>
              </a:ext>
            </a:extLst>
          </p:cNvPr>
          <p:cNvCxnSpPr>
            <a:cxnSpLocks/>
          </p:cNvCxnSpPr>
          <p:nvPr/>
        </p:nvCxnSpPr>
        <p:spPr>
          <a:xfrm>
            <a:off x="438209" y="2881917"/>
            <a:ext cx="4000942" cy="0"/>
          </a:xfrm>
          <a:prstGeom prst="line">
            <a:avLst/>
          </a:prstGeom>
          <a:ln w="25400">
            <a:solidFill>
              <a:srgbClr val="D9531E"/>
            </a:solidFill>
          </a:ln>
        </p:spPr>
        <p:style>
          <a:lnRef idx="1">
            <a:schemeClr val="accent6"/>
          </a:lnRef>
          <a:fillRef idx="0">
            <a:schemeClr val="accent6"/>
          </a:fillRef>
          <a:effectRef idx="0">
            <a:schemeClr val="accent6"/>
          </a:effectRef>
          <a:fontRef idx="minor">
            <a:schemeClr val="tx1"/>
          </a:fontRef>
        </p:style>
      </p:cxnSp>
      <p:pic>
        <p:nvPicPr>
          <p:cNvPr id="4" name="Picture 3" descr="Logo&#10;&#10;Description automatically generated">
            <a:extLst>
              <a:ext uri="{FF2B5EF4-FFF2-40B4-BE49-F238E27FC236}">
                <a16:creationId xmlns:a16="http://schemas.microsoft.com/office/drawing/2014/main" id="{A12EB00B-F5A0-D743-876C-CC69082808EE}"/>
              </a:ext>
            </a:extLst>
          </p:cNvPr>
          <p:cNvPicPr>
            <a:picLocks noChangeAspect="1"/>
          </p:cNvPicPr>
          <p:nvPr/>
        </p:nvPicPr>
        <p:blipFill>
          <a:blip r:embed="rId4"/>
          <a:stretch>
            <a:fillRect/>
          </a:stretch>
        </p:blipFill>
        <p:spPr>
          <a:xfrm>
            <a:off x="888969" y="3204971"/>
            <a:ext cx="2937705" cy="1214251"/>
          </a:xfrm>
          <a:prstGeom prst="rect">
            <a:avLst/>
          </a:prstGeom>
        </p:spPr>
      </p:pic>
    </p:spTree>
    <p:extLst>
      <p:ext uri="{BB962C8B-B14F-4D97-AF65-F5344CB8AC3E}">
        <p14:creationId xmlns:p14="http://schemas.microsoft.com/office/powerpoint/2010/main" val="2289233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290942" y="1117413"/>
            <a:ext cx="8660553" cy="881780"/>
          </a:xfrm>
          <a:prstGeom prst="rect">
            <a:avLst/>
          </a:prstGeom>
          <a:noFill/>
        </p:spPr>
        <p:txBody>
          <a:bodyPr wrap="square" rtlCol="0">
            <a:spAutoFit/>
          </a:bodyPr>
          <a:lstStyle/>
          <a:p>
            <a:pPr>
              <a:lnSpc>
                <a:spcPct val="90000"/>
              </a:lnSpc>
            </a:pPr>
            <a:r>
              <a:rPr lang="en-US" sz="2200">
                <a:solidFill>
                  <a:srgbClr val="0A4E7F"/>
                </a:solidFill>
                <a:latin typeface="Arial" panose="020B0604020202020204" pitchFamily="34" charset="0"/>
                <a:cs typeface="Arial" panose="020B0604020202020204" pitchFamily="34" charset="0"/>
              </a:rPr>
              <a:t> </a:t>
            </a:r>
          </a:p>
          <a:p>
            <a:pPr>
              <a:lnSpc>
                <a:spcPct val="90000"/>
              </a:lnSpc>
            </a:pPr>
            <a:endParaRPr lang="en-US" sz="3500" b="1">
              <a:solidFill>
                <a:srgbClr val="0A4E7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120122" y="140805"/>
            <a:ext cx="8029091" cy="523220"/>
          </a:xfrm>
          <a:prstGeom prst="rect">
            <a:avLst/>
          </a:prstGeom>
        </p:spPr>
        <p:txBody>
          <a:bodyPr wrap="square" lIns="91440" tIns="45720" rIns="91440" bIns="45720" anchor="t">
            <a:spAutoFit/>
          </a:bodyPr>
          <a:lstStyle/>
          <a:p>
            <a:r>
              <a:rPr lang="en-US" sz="2800" b="1" dirty="0">
                <a:solidFill>
                  <a:schemeClr val="bg1"/>
                </a:solidFill>
                <a:latin typeface="Arial"/>
                <a:cs typeface="Arial"/>
              </a:rPr>
              <a:t>Second </a:t>
            </a:r>
            <a:r>
              <a:rPr lang="en-US" sz="2800" b="1" dirty="0" err="1">
                <a:solidFill>
                  <a:schemeClr val="bg1"/>
                </a:solidFill>
                <a:latin typeface="Arial"/>
                <a:cs typeface="Arial"/>
              </a:rPr>
              <a:t>Step</a:t>
            </a:r>
            <a:r>
              <a:rPr lang="en-US" baseline="30000" dirty="0" err="1">
                <a:solidFill>
                  <a:schemeClr val="bg1"/>
                </a:solidFill>
                <a:latin typeface="Arial"/>
                <a:cs typeface="Arial"/>
              </a:rPr>
              <a:t>TM</a:t>
            </a:r>
            <a:r>
              <a:rPr lang="en-US" sz="2800" b="1" dirty="0">
                <a:solidFill>
                  <a:schemeClr val="bg1"/>
                </a:solidFill>
                <a:latin typeface="Arial"/>
                <a:cs typeface="Arial"/>
              </a:rPr>
              <a:t> </a:t>
            </a:r>
            <a:r>
              <a:rPr lang="en-US" sz="2800" dirty="0">
                <a:solidFill>
                  <a:schemeClr val="bg1"/>
                </a:solidFill>
                <a:latin typeface="Arial"/>
                <a:cs typeface="Arial"/>
              </a:rPr>
              <a:t>–</a:t>
            </a:r>
            <a:r>
              <a:rPr lang="en-US" sz="2800" b="1" dirty="0">
                <a:solidFill>
                  <a:schemeClr val="bg1"/>
                </a:solidFill>
                <a:latin typeface="Arial"/>
                <a:cs typeface="Arial"/>
              </a:rPr>
              <a:t> </a:t>
            </a:r>
            <a:r>
              <a:rPr lang="en-US" sz="2800" dirty="0">
                <a:solidFill>
                  <a:schemeClr val="bg1"/>
                </a:solidFill>
                <a:latin typeface="Arial"/>
                <a:cs typeface="Arial"/>
              </a:rPr>
              <a:t>Social Emotional Learning</a:t>
            </a:r>
          </a:p>
        </p:txBody>
      </p:sp>
      <p:sp>
        <p:nvSpPr>
          <p:cNvPr id="7" name="TextBox 6">
            <a:extLst>
              <a:ext uri="{FF2B5EF4-FFF2-40B4-BE49-F238E27FC236}">
                <a16:creationId xmlns:a16="http://schemas.microsoft.com/office/drawing/2014/main" id="{EDE4F939-1844-46E8-AE6E-8B9146B2B70D}"/>
              </a:ext>
            </a:extLst>
          </p:cNvPr>
          <p:cNvSpPr txBox="1"/>
          <p:nvPr/>
        </p:nvSpPr>
        <p:spPr>
          <a:xfrm>
            <a:off x="90435" y="818212"/>
            <a:ext cx="8918544" cy="3724096"/>
          </a:xfrm>
          <a:prstGeom prst="rect">
            <a:avLst/>
          </a:prstGeom>
          <a:noFill/>
        </p:spPr>
        <p:txBody>
          <a:bodyPr wrap="square">
            <a:spAutoFit/>
          </a:bodyPr>
          <a:lstStyle/>
          <a:p>
            <a:r>
              <a:rPr lang="en-US" sz="2000" kern="1400" dirty="0">
                <a:solidFill>
                  <a:srgbClr val="0E3D6C"/>
                </a:solidFill>
                <a:effectLst/>
                <a:latin typeface="Arial" panose="020B0604020202020204" pitchFamily="34" charset="0"/>
                <a:ea typeface="Times New Roman" panose="02020603050405020304" pitchFamily="18" charset="0"/>
                <a:cs typeface="Arial" panose="020B0604020202020204" pitchFamily="34" charset="0"/>
              </a:rPr>
              <a:t>The Second Step™ curriculum promotes self-regulation: the ability to monitor and manage emotions, thoughts, and behaviors. </a:t>
            </a:r>
          </a:p>
          <a:p>
            <a:endParaRPr lang="en-US" sz="3600" kern="1400" dirty="0">
              <a:solidFill>
                <a:srgbClr val="0E3D6C"/>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2000" kern="1400" dirty="0">
              <a:solidFill>
                <a:srgbClr val="0E3D6C"/>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2000" kern="1400" dirty="0">
              <a:solidFill>
                <a:srgbClr val="0E3D6C"/>
              </a:solidFill>
              <a:latin typeface="Arial" panose="020B0604020202020204" pitchFamily="34" charset="0"/>
              <a:ea typeface="Times New Roman" panose="02020603050405020304" pitchFamily="18" charset="0"/>
              <a:cs typeface="Arial" panose="020B0604020202020204" pitchFamily="34" charset="0"/>
            </a:endParaRPr>
          </a:p>
          <a:p>
            <a:endParaRPr lang="en-US" sz="2000" kern="1400" dirty="0">
              <a:solidFill>
                <a:srgbClr val="0E3D6C"/>
              </a:solidFill>
              <a:effectLst/>
              <a:latin typeface="Arial" panose="020B0604020202020204" pitchFamily="34" charset="0"/>
              <a:ea typeface="Times New Roman" panose="02020603050405020304" pitchFamily="18" charset="0"/>
              <a:cs typeface="Arial" panose="020B0604020202020204" pitchFamily="34" charset="0"/>
            </a:endParaRPr>
          </a:p>
          <a:p>
            <a:endParaRPr lang="en-US" sz="2000" kern="1400" dirty="0">
              <a:solidFill>
                <a:srgbClr val="0E3D6C"/>
              </a:solidFill>
              <a:latin typeface="Arial" panose="020B0604020202020204" pitchFamily="34" charset="0"/>
              <a:ea typeface="Times New Roman" panose="02020603050405020304" pitchFamily="18" charset="0"/>
              <a:cs typeface="Arial" panose="020B0604020202020204" pitchFamily="34" charset="0"/>
            </a:endParaRPr>
          </a:p>
          <a:p>
            <a:endParaRPr lang="en-US" sz="2000" kern="1400" dirty="0">
              <a:solidFill>
                <a:srgbClr val="0E3D6C"/>
              </a:solidFill>
              <a:latin typeface="Arial" panose="020B0604020202020204" pitchFamily="34" charset="0"/>
              <a:ea typeface="Times New Roman" panose="02020603050405020304" pitchFamily="18" charset="0"/>
              <a:cs typeface="Arial" panose="020B0604020202020204" pitchFamily="34" charset="0"/>
            </a:endParaRPr>
          </a:p>
          <a:p>
            <a:endParaRPr lang="en-US" sz="2000" kern="1400" dirty="0">
              <a:solidFill>
                <a:srgbClr val="0E3D6C"/>
              </a:solidFill>
              <a:effectLst/>
              <a:latin typeface="Arial" panose="020B0604020202020204" pitchFamily="34" charset="0"/>
              <a:ea typeface="Times New Roman" panose="02020603050405020304" pitchFamily="18" charset="0"/>
              <a:cs typeface="Arial" panose="020B0604020202020204" pitchFamily="34" charset="0"/>
            </a:endParaRPr>
          </a:p>
          <a:p>
            <a:r>
              <a:rPr lang="en-US" sz="2000" kern="1400" dirty="0">
                <a:solidFill>
                  <a:srgbClr val="0E3D6C"/>
                </a:solidFill>
                <a:effectLst/>
                <a:latin typeface="Arial" panose="020B0604020202020204" pitchFamily="34" charset="0"/>
                <a:ea typeface="Times New Roman" panose="02020603050405020304" pitchFamily="18" charset="0"/>
                <a:cs typeface="Arial" panose="020B0604020202020204" pitchFamily="34" charset="0"/>
              </a:rPr>
              <a:t>It’s a key to school readiness that supports children’s ability                                                 to be successful in both academic and social situations.</a:t>
            </a:r>
            <a:endParaRPr lang="en-US" sz="2000" dirty="0">
              <a:solidFill>
                <a:srgbClr val="0E3D6C"/>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587D1EC-3983-6A5A-C6BD-A6F5094A58F6}"/>
              </a:ext>
            </a:extLst>
          </p:cNvPr>
          <p:cNvSpPr txBox="1"/>
          <p:nvPr/>
        </p:nvSpPr>
        <p:spPr>
          <a:xfrm>
            <a:off x="299785" y="1839934"/>
            <a:ext cx="4252316" cy="1631216"/>
          </a:xfrm>
          <a:prstGeom prst="rect">
            <a:avLst/>
          </a:prstGeom>
          <a:solidFill>
            <a:srgbClr val="D9531E"/>
          </a:solidFill>
          <a:ln>
            <a:no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a:spcBef>
                <a:spcPts val="200"/>
              </a:spcBef>
              <a:spcAft>
                <a:spcPts val="200"/>
              </a:spcAft>
              <a:buSzPct val="70000"/>
              <a:defRPr sz="2400">
                <a:solidFill>
                  <a:schemeClr val="bg1"/>
                </a:solidFill>
                <a:latin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dirty="0"/>
              <a:t>Helps children focus their attention on learning when they might be distracted by others, upset by a problem, or excited about an upcoming event. </a:t>
            </a:r>
          </a:p>
        </p:txBody>
      </p:sp>
      <p:sp>
        <p:nvSpPr>
          <p:cNvPr id="4" name="TextBox 3">
            <a:extLst>
              <a:ext uri="{FF2B5EF4-FFF2-40B4-BE49-F238E27FC236}">
                <a16:creationId xmlns:a16="http://schemas.microsoft.com/office/drawing/2014/main" id="{E4E88E63-1716-BC0A-0FEE-9ACC2B1AC6F5}"/>
              </a:ext>
            </a:extLst>
          </p:cNvPr>
          <p:cNvSpPr txBox="1"/>
          <p:nvPr/>
        </p:nvSpPr>
        <p:spPr>
          <a:xfrm>
            <a:off x="4601136" y="1839934"/>
            <a:ext cx="4252316" cy="1631216"/>
          </a:xfrm>
          <a:prstGeom prst="rect">
            <a:avLst/>
          </a:prstGeom>
          <a:solidFill>
            <a:srgbClr val="F8971D"/>
          </a:solidFill>
          <a:ln>
            <a:no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defPPr>
              <a:defRPr lang="en-US"/>
            </a:defPPr>
            <a:lvl1pPr marR="0">
              <a:spcBef>
                <a:spcPts val="200"/>
              </a:spcBef>
              <a:spcAft>
                <a:spcPts val="200"/>
              </a:spcAft>
              <a:buSzPct val="70000"/>
              <a:defRPr sz="2800">
                <a:solidFill>
                  <a:schemeClr val="bg1"/>
                </a:solidFill>
                <a:latin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dirty="0"/>
              <a:t>Increases the ability to self-regulate and helps children get along better, engage with teachers and their peers, and promoting positive social goals and values.  </a:t>
            </a:r>
          </a:p>
        </p:txBody>
      </p:sp>
      <p:pic>
        <p:nvPicPr>
          <p:cNvPr id="5" name="Picture 4">
            <a:extLst>
              <a:ext uri="{FF2B5EF4-FFF2-40B4-BE49-F238E27FC236}">
                <a16:creationId xmlns:a16="http://schemas.microsoft.com/office/drawing/2014/main" id="{01F72358-FC52-4ED7-80BB-7518001C3510}"/>
              </a:ext>
            </a:extLst>
          </p:cNvPr>
          <p:cNvPicPr/>
          <p:nvPr/>
        </p:nvPicPr>
        <p:blipFill rotWithShape="1">
          <a:blip r:embed="rId4">
            <a:extLst>
              <a:ext uri="{28A0092B-C50C-407E-A947-70E740481C1C}">
                <a14:useLocalDpi xmlns:a14="http://schemas.microsoft.com/office/drawing/2010/main" val="0"/>
              </a:ext>
            </a:extLst>
          </a:blip>
          <a:srcRect l="3350" t="5575" r="3383" b="2223"/>
          <a:stretch/>
        </p:blipFill>
        <p:spPr>
          <a:xfrm rot="215099">
            <a:off x="7073667" y="3288461"/>
            <a:ext cx="1939332" cy="1290737"/>
          </a:xfrm>
          <a:prstGeom prst="rect">
            <a:avLst/>
          </a:prstGeom>
          <a:ln w="15875">
            <a:solidFill>
              <a:schemeClr val="bg1"/>
            </a:solidFill>
          </a:ln>
        </p:spPr>
      </p:pic>
    </p:spTree>
    <p:extLst>
      <p:ext uri="{BB962C8B-B14F-4D97-AF65-F5344CB8AC3E}">
        <p14:creationId xmlns:p14="http://schemas.microsoft.com/office/powerpoint/2010/main" val="198450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62928" y="141104"/>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Illustrative Mathematics</a:t>
            </a:r>
          </a:p>
        </p:txBody>
      </p:sp>
      <p:sp>
        <p:nvSpPr>
          <p:cNvPr id="13" name="TextBox 12">
            <a:extLst>
              <a:ext uri="{FF2B5EF4-FFF2-40B4-BE49-F238E27FC236}">
                <a16:creationId xmlns:a16="http://schemas.microsoft.com/office/drawing/2014/main" id="{ECCF0583-4D3A-4E1E-8E1E-1BB0E755D128}"/>
              </a:ext>
            </a:extLst>
          </p:cNvPr>
          <p:cNvSpPr txBox="1"/>
          <p:nvPr/>
        </p:nvSpPr>
        <p:spPr>
          <a:xfrm>
            <a:off x="162928" y="818295"/>
            <a:ext cx="8850443" cy="4062651"/>
          </a:xfrm>
          <a:prstGeom prst="rect">
            <a:avLst/>
          </a:prstGeom>
          <a:noFill/>
        </p:spPr>
        <p:txBody>
          <a:bodyPr wrap="square" lIns="91440" tIns="45720" rIns="91440" bIns="45720" anchor="t">
            <a:spAutoFit/>
          </a:bodyPr>
          <a:lstStyle/>
          <a:p>
            <a:pPr fontAlgn="base"/>
            <a:r>
              <a:rPr lang="en-US" b="0" i="0" u="none" strike="noStrike" dirty="0">
                <a:solidFill>
                  <a:srgbClr val="01447B"/>
                </a:solidFill>
                <a:effectLst/>
                <a:latin typeface="Arial"/>
                <a:cs typeface="Arial"/>
              </a:rPr>
              <a:t>The big ideas in kindergarten </a:t>
            </a:r>
            <a:r>
              <a:rPr lang="en-US" dirty="0">
                <a:solidFill>
                  <a:srgbClr val="01447B"/>
                </a:solidFill>
                <a:latin typeface="Arial"/>
                <a:cs typeface="Arial"/>
              </a:rPr>
              <a:t>math </a:t>
            </a:r>
            <a:r>
              <a:rPr lang="en-US" b="0" i="0" u="none" strike="noStrike" dirty="0">
                <a:solidFill>
                  <a:srgbClr val="01447B"/>
                </a:solidFill>
                <a:effectLst/>
                <a:latin typeface="Arial"/>
                <a:cs typeface="Arial"/>
              </a:rPr>
              <a:t>include; </a:t>
            </a:r>
            <a:r>
              <a:rPr lang="en-US" b="0" i="0" u="none" strike="noStrike" dirty="0">
                <a:solidFill>
                  <a:srgbClr val="1F497D"/>
                </a:solidFill>
                <a:effectLst/>
                <a:latin typeface="Arial"/>
                <a:cs typeface="Arial"/>
              </a:rPr>
              <a:t>representing and comparing whole numbers, initially with sets of objects; understanding and applying addition and subtraction; and describing shapes and space. More time in kindergarten is devoted to numbers than to other topics.</a:t>
            </a:r>
            <a:r>
              <a:rPr lang="en-US" b="0" i="0" dirty="0">
                <a:solidFill>
                  <a:srgbClr val="000000"/>
                </a:solidFill>
                <a:effectLst/>
                <a:latin typeface="Arial"/>
                <a:cs typeface="Arial"/>
              </a:rPr>
              <a:t>​</a:t>
            </a:r>
          </a:p>
          <a:p>
            <a:pPr algn="l" rtl="0" fontAlgn="base"/>
            <a:r>
              <a:rPr lang="en-US" b="0" i="0" dirty="0">
                <a:solidFill>
                  <a:srgbClr val="000000"/>
                </a:solidFill>
                <a:effectLst/>
                <a:latin typeface="Arial" panose="020B0604020202020204" pitchFamily="34" charset="0"/>
                <a:cs typeface="Arial" panose="020B0604020202020204" pitchFamily="34" charset="0"/>
              </a:rPr>
              <a:t>​</a:t>
            </a:r>
          </a:p>
          <a:p>
            <a:pPr algn="l" rtl="0" fontAlgn="base"/>
            <a:r>
              <a:rPr lang="en-US" b="0" i="0" u="none" strike="noStrike" dirty="0">
                <a:solidFill>
                  <a:schemeClr val="tx2"/>
                </a:solidFill>
                <a:effectLst/>
                <a:latin typeface="Arial" panose="020B0604020202020204" pitchFamily="34" charset="0"/>
                <a:cs typeface="Arial" panose="020B0604020202020204" pitchFamily="34" charset="0"/>
              </a:rPr>
              <a:t>The mathematical work for kindergarten is partitioned into 8 units:</a:t>
            </a:r>
            <a:r>
              <a:rPr lang="en-US"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Math in Our World</a:t>
            </a:r>
            <a:r>
              <a:rPr lang="en-US" sz="1600"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Numbers 1–10</a:t>
            </a:r>
            <a:r>
              <a:rPr lang="en-US" sz="1600"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Flat Shapes All Around Us</a:t>
            </a:r>
            <a:r>
              <a:rPr lang="en-US" sz="1600"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Understanding Addition and Subtraction</a:t>
            </a:r>
            <a:r>
              <a:rPr lang="en-US" sz="1600"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Composing and Decomposing Numbers to 10</a:t>
            </a:r>
            <a:r>
              <a:rPr lang="en-US" sz="1600"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Numbers 0-20</a:t>
            </a:r>
            <a:r>
              <a:rPr lang="en-US" sz="1600"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Solid Shapes All Around Us</a:t>
            </a:r>
            <a:r>
              <a:rPr lang="en-US" sz="1600" b="0" i="0" dirty="0">
                <a:solidFill>
                  <a:schemeClr val="tx2"/>
                </a:solidFill>
                <a:effectLst/>
                <a:latin typeface="Arial" panose="020B0604020202020204" pitchFamily="34" charset="0"/>
                <a:cs typeface="Arial" panose="020B0604020202020204" pitchFamily="34" charset="0"/>
              </a:rPr>
              <a:t>​</a:t>
            </a:r>
          </a:p>
          <a:p>
            <a:pPr marL="404495" indent="-290195" algn="l" rtl="0" fontAlgn="base">
              <a:buFont typeface="+mj-lt"/>
              <a:buAutoNum type="arabicPeriod"/>
            </a:pPr>
            <a:r>
              <a:rPr lang="en-US" sz="1600" b="0" i="0" u="none" strike="noStrike" dirty="0">
                <a:solidFill>
                  <a:schemeClr val="tx2"/>
                </a:solidFill>
                <a:effectLst/>
                <a:latin typeface="Arial" panose="020B0604020202020204" pitchFamily="34" charset="0"/>
                <a:cs typeface="Arial" panose="020B0604020202020204" pitchFamily="34" charset="0"/>
              </a:rPr>
              <a:t>Putting It All Together</a:t>
            </a:r>
            <a:r>
              <a:rPr lang="en-US" sz="1600" b="0" i="0" dirty="0">
                <a:solidFill>
                  <a:schemeClr val="tx2"/>
                </a:solidFill>
                <a:effectLst/>
                <a:latin typeface="Arial" panose="020B0604020202020204" pitchFamily="34" charset="0"/>
                <a:cs typeface="Arial" panose="020B0604020202020204" pitchFamily="34" charset="0"/>
              </a:rPr>
              <a:t>​</a:t>
            </a:r>
          </a:p>
          <a:p>
            <a:endParaRPr lang="en-US" dirty="0"/>
          </a:p>
        </p:txBody>
      </p:sp>
      <p:pic>
        <p:nvPicPr>
          <p:cNvPr id="3074" name="Picture 2">
            <a:extLst>
              <a:ext uri="{FF2B5EF4-FFF2-40B4-BE49-F238E27FC236}">
                <a16:creationId xmlns:a16="http://schemas.microsoft.com/office/drawing/2014/main" id="{9E0A887F-C327-418E-816F-AB15EBBC6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171" y="2732484"/>
            <a:ext cx="2413637" cy="170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872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Science</a:t>
            </a:r>
          </a:p>
        </p:txBody>
      </p:sp>
      <p:sp>
        <p:nvSpPr>
          <p:cNvPr id="13" name="TextBox 12">
            <a:extLst>
              <a:ext uri="{FF2B5EF4-FFF2-40B4-BE49-F238E27FC236}">
                <a16:creationId xmlns:a16="http://schemas.microsoft.com/office/drawing/2014/main" id="{ECCF0583-4D3A-4E1E-8E1E-1BB0E755D128}"/>
              </a:ext>
            </a:extLst>
          </p:cNvPr>
          <p:cNvSpPr txBox="1"/>
          <p:nvPr/>
        </p:nvSpPr>
        <p:spPr>
          <a:xfrm>
            <a:off x="290944" y="805262"/>
            <a:ext cx="8309916" cy="4231928"/>
          </a:xfrm>
          <a:prstGeom prst="rect">
            <a:avLst/>
          </a:prstGeom>
          <a:noFill/>
        </p:spPr>
        <p:txBody>
          <a:bodyPr wrap="square" lIns="91440" tIns="45720" rIns="91440" bIns="45720" anchor="t">
            <a:spAutoFit/>
          </a:bodyPr>
          <a:lstStyle/>
          <a:p>
            <a:pPr fontAlgn="base">
              <a:spcBef>
                <a:spcPts val="600"/>
              </a:spcBef>
              <a:spcAft>
                <a:spcPts val="600"/>
              </a:spcAft>
            </a:pPr>
            <a:r>
              <a:rPr lang="en-US" b="1" i="0" u="none" strike="noStrike" dirty="0">
                <a:solidFill>
                  <a:srgbClr val="D9531E"/>
                </a:solidFill>
                <a:effectLst/>
                <a:latin typeface="Arial"/>
                <a:cs typeface="Arial"/>
              </a:rPr>
              <a:t>Learn about</a:t>
            </a:r>
            <a:r>
              <a:rPr lang="en-US" b="1" i="0" dirty="0">
                <a:solidFill>
                  <a:srgbClr val="D9531E"/>
                </a:solidFill>
                <a:effectLst/>
                <a:latin typeface="Arial"/>
                <a:cs typeface="Arial"/>
              </a:rPr>
              <a:t>​…</a:t>
            </a:r>
            <a:endParaRPr lang="en-US" b="1" i="0" dirty="0">
              <a:solidFill>
                <a:srgbClr val="7030A0"/>
              </a:solidFill>
              <a:effectLst/>
              <a:latin typeface="Arial" panose="020B0604020202020204" pitchFamily="34" charset="0"/>
              <a:cs typeface="Arial"/>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Life science</a:t>
            </a:r>
            <a:r>
              <a:rPr lang="en-US"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Physical science</a:t>
            </a:r>
            <a:r>
              <a:rPr lang="en-US" b="0" i="0" dirty="0">
                <a:solidFill>
                  <a:srgbClr val="000000"/>
                </a:solidFill>
                <a:effectLst/>
                <a:latin typeface="Arial" panose="020B0604020202020204" pitchFamily="34" charset="0"/>
              </a:rPr>
              <a:t>​</a:t>
            </a:r>
            <a:endParaRPr lang="en-US" sz="500" b="0" i="0" dirty="0">
              <a:solidFill>
                <a:srgbClr val="000000"/>
              </a:solidFill>
              <a:effectLst/>
              <a:latin typeface="Arial" panose="020B0604020202020204" pitchFamily="34" charset="0"/>
              <a:cs typeface="Arial" panose="020B0604020202020204" pitchFamily="34" charset="0"/>
            </a:endParaRPr>
          </a:p>
          <a:p>
            <a:pPr marL="404495" indent="-290195" algn="l" rtl="0" fontAlgn="base">
              <a:spcBef>
                <a:spcPts val="600"/>
              </a:spcBef>
              <a:spcAft>
                <a:spcPts val="600"/>
              </a:spcAft>
            </a:pPr>
            <a:r>
              <a:rPr lang="en-US" b="1" i="0" u="none" strike="noStrike" dirty="0">
                <a:solidFill>
                  <a:srgbClr val="D9531E"/>
                </a:solidFill>
                <a:effectLst/>
                <a:latin typeface="Arial" panose="020B0604020202020204" pitchFamily="34" charset="0"/>
              </a:rPr>
              <a:t>Apply</a:t>
            </a:r>
            <a:r>
              <a:rPr lang="en-US" b="1" i="0" dirty="0">
                <a:solidFill>
                  <a:srgbClr val="D9531E"/>
                </a:solidFill>
                <a:effectLst/>
                <a:latin typeface="Arial" panose="020B0604020202020204" pitchFamily="34" charset="0"/>
              </a:rPr>
              <a:t>​…</a:t>
            </a:r>
            <a:endParaRPr lang="en-US" sz="500" b="1" i="0" dirty="0">
              <a:solidFill>
                <a:srgbClr val="D9531E"/>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Next Generation Science Standards practices and crosscutting concepts</a:t>
            </a:r>
            <a:endParaRPr lang="en-US" sz="500" b="0" i="0" dirty="0">
              <a:solidFill>
                <a:srgbClr val="000000"/>
              </a:solidFill>
              <a:effectLst/>
              <a:latin typeface="Arial" panose="020B0604020202020204" pitchFamily="34" charset="0"/>
              <a:cs typeface="Arial" panose="020B0604020202020204" pitchFamily="34" charset="0"/>
            </a:endParaRPr>
          </a:p>
          <a:p>
            <a:pPr marL="404495" indent="-290195" algn="l" rtl="0" fontAlgn="base">
              <a:spcBef>
                <a:spcPts val="600"/>
              </a:spcBef>
              <a:spcAft>
                <a:spcPts val="600"/>
              </a:spcAft>
            </a:pPr>
            <a:r>
              <a:rPr lang="en-US" b="1" i="0" u="none" strike="noStrike" dirty="0">
                <a:solidFill>
                  <a:srgbClr val="D9531E"/>
                </a:solidFill>
                <a:effectLst/>
                <a:latin typeface="Arial" panose="020B0604020202020204" pitchFamily="34" charset="0"/>
              </a:rPr>
              <a:t>Participate in STEM engineering challenges</a:t>
            </a:r>
            <a:r>
              <a:rPr lang="en-US" b="1" i="0" u="none" strike="noStrike" dirty="0">
                <a:solidFill>
                  <a:srgbClr val="01447B"/>
                </a:solidFill>
                <a:effectLst/>
                <a:latin typeface="Arial" panose="020B0604020202020204" pitchFamily="34" charset="0"/>
              </a:rPr>
              <a:t> </a:t>
            </a:r>
            <a:r>
              <a:rPr lang="en-US" b="1" i="0" dirty="0">
                <a:solidFill>
                  <a:srgbClr val="000000"/>
                </a:solidFill>
                <a:effectLst/>
                <a:latin typeface="Arial" panose="020B0604020202020204" pitchFamily="34" charset="0"/>
              </a:rPr>
              <a:t>​</a:t>
            </a:r>
            <a:endParaRPr lang="en-US" sz="500" b="0" i="0" u="none" strike="noStrike" dirty="0">
              <a:solidFill>
                <a:srgbClr val="01447B"/>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Ask questions</a:t>
            </a:r>
            <a:r>
              <a:rPr lang="en-US"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Observe</a:t>
            </a:r>
            <a:r>
              <a:rPr lang="en-US"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Gather information</a:t>
            </a:r>
            <a:r>
              <a:rPr lang="en-US"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Design</a:t>
            </a:r>
            <a:r>
              <a:rPr lang="en-US"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Test </a:t>
            </a:r>
            <a:r>
              <a:rPr lang="en-US"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marL="404495" indent="-290195" algn="l" rtl="0" fontAlgn="base">
              <a:buFont typeface="Courier New" panose="02070309020205020404" pitchFamily="49" charset="0"/>
              <a:buChar char="o"/>
            </a:pPr>
            <a:r>
              <a:rPr lang="en-US" b="0" i="0" u="none" strike="noStrike" dirty="0">
                <a:solidFill>
                  <a:srgbClr val="01447B"/>
                </a:solidFill>
                <a:effectLst/>
                <a:latin typeface="Arial" panose="020B0604020202020204" pitchFamily="34" charset="0"/>
              </a:rPr>
              <a:t>Compare possible solutions</a:t>
            </a:r>
            <a:r>
              <a:rPr lang="en-US"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endParaRPr>
          </a:p>
        </p:txBody>
      </p:sp>
      <p:pic>
        <p:nvPicPr>
          <p:cNvPr id="8204" name="Picture 12">
            <a:extLst>
              <a:ext uri="{FF2B5EF4-FFF2-40B4-BE49-F238E27FC236}">
                <a16:creationId xmlns:a16="http://schemas.microsoft.com/office/drawing/2014/main" id="{B9D6C64C-E5E1-42BD-9D9A-91E4177F1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80" y="2490810"/>
            <a:ext cx="1764132" cy="176413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5EBE83CE-0126-4606-A771-8E8FA55CD7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10"/>
          <a:stretch/>
        </p:blipFill>
        <p:spPr bwMode="auto">
          <a:xfrm>
            <a:off x="5729923" y="3277924"/>
            <a:ext cx="1709927" cy="140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7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70319" y="106310"/>
            <a:ext cx="7216761"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Reach for Reading</a:t>
            </a:r>
          </a:p>
        </p:txBody>
      </p:sp>
      <p:sp>
        <p:nvSpPr>
          <p:cNvPr id="13" name="TextBox 12">
            <a:extLst>
              <a:ext uri="{FF2B5EF4-FFF2-40B4-BE49-F238E27FC236}">
                <a16:creationId xmlns:a16="http://schemas.microsoft.com/office/drawing/2014/main" id="{ECCF0583-4D3A-4E1E-8E1E-1BB0E755D128}"/>
              </a:ext>
            </a:extLst>
          </p:cNvPr>
          <p:cNvSpPr txBox="1"/>
          <p:nvPr/>
        </p:nvSpPr>
        <p:spPr>
          <a:xfrm>
            <a:off x="290944" y="912774"/>
            <a:ext cx="5037466" cy="3508653"/>
          </a:xfrm>
          <a:prstGeom prst="rect">
            <a:avLst/>
          </a:prstGeom>
          <a:noFill/>
        </p:spPr>
        <p:txBody>
          <a:bodyPr wrap="square">
            <a:spAutoFit/>
          </a:bodyPr>
          <a:lstStyle/>
          <a:p>
            <a:pPr fontAlgn="base"/>
            <a:r>
              <a:rPr lang="en-US" sz="2800" b="1">
                <a:solidFill>
                  <a:srgbClr val="D9531E"/>
                </a:solidFill>
                <a:latin typeface="Arial" panose="020B0604020202020204" pitchFamily="34" charset="0"/>
                <a:cs typeface="Arial" panose="020B0604020202020204" pitchFamily="34" charset="0"/>
              </a:rPr>
              <a:t>Reading Foundational Skills </a:t>
            </a:r>
          </a:p>
          <a:p>
            <a:pPr algn="l" rtl="0" fontAlgn="base"/>
            <a:endParaRPr lang="en-US" sz="1200" b="0" i="0" u="none" strike="noStrike">
              <a:solidFill>
                <a:srgbClr val="01447B"/>
              </a:solidFill>
              <a:effectLst/>
              <a:latin typeface="Arial" panose="020B0604020202020204" pitchFamily="34" charset="0"/>
            </a:endParaRP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Phonemic awareness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Phonics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Sight words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Shared reading</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Small flexible groups</a:t>
            </a:r>
            <a:r>
              <a:rPr lang="en-US" sz="2400" b="0" i="0">
                <a:solidFill>
                  <a:srgbClr val="000000"/>
                </a:solidFill>
                <a:effectLst/>
                <a:latin typeface="Arial" panose="020B0604020202020204" pitchFamily="34" charset="0"/>
              </a:rPr>
              <a:t>​</a:t>
            </a:r>
          </a:p>
          <a:p>
            <a:pPr marL="457200" indent="-342900"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Independent practice</a:t>
            </a:r>
            <a:r>
              <a:rPr lang="en-US" sz="2400" b="0" i="0">
                <a:solidFill>
                  <a:srgbClr val="000000"/>
                </a:solidFill>
                <a:effectLst/>
                <a:latin typeface="Arial" panose="020B0604020202020204" pitchFamily="34" charset="0"/>
              </a:rPr>
              <a:t>​</a:t>
            </a:r>
          </a:p>
          <a:p>
            <a:endParaRPr lang="en-US"/>
          </a:p>
        </p:txBody>
      </p:sp>
      <p:pic>
        <p:nvPicPr>
          <p:cNvPr id="6" name="Picture 5" descr="A person and several children sitting around a table&#10;&#10;Description automatically generated with low confidence">
            <a:extLst>
              <a:ext uri="{FF2B5EF4-FFF2-40B4-BE49-F238E27FC236}">
                <a16:creationId xmlns:a16="http://schemas.microsoft.com/office/drawing/2014/main" id="{CA080D69-7BFE-41F0-84E1-11453A7419A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328410" y="1070365"/>
            <a:ext cx="2323285" cy="1742464"/>
          </a:xfrm>
          <a:prstGeom prst="rect">
            <a:avLst/>
          </a:prstGeom>
        </p:spPr>
      </p:pic>
      <p:pic>
        <p:nvPicPr>
          <p:cNvPr id="9" name="Picture 8" descr="A couple of girls sitting at a table looking at a book&#10;&#10;Description automatically generated with medium confidence">
            <a:extLst>
              <a:ext uri="{FF2B5EF4-FFF2-40B4-BE49-F238E27FC236}">
                <a16:creationId xmlns:a16="http://schemas.microsoft.com/office/drawing/2014/main" id="{8DBDD8F7-2B14-482F-A918-1F7ED282B02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617697" y="2424122"/>
            <a:ext cx="2263343" cy="1697508"/>
          </a:xfrm>
          <a:prstGeom prst="rect">
            <a:avLst/>
          </a:prstGeom>
          <a:ln w="38100">
            <a:solidFill>
              <a:schemeClr val="bg1"/>
            </a:solidFill>
          </a:ln>
        </p:spPr>
      </p:pic>
    </p:spTree>
    <p:extLst>
      <p:ext uri="{BB962C8B-B14F-4D97-AF65-F5344CB8AC3E}">
        <p14:creationId xmlns:p14="http://schemas.microsoft.com/office/powerpoint/2010/main" val="104084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Writing Foundations</a:t>
            </a:r>
          </a:p>
        </p:txBody>
      </p:sp>
      <p:sp>
        <p:nvSpPr>
          <p:cNvPr id="13" name="TextBox 12">
            <a:extLst>
              <a:ext uri="{FF2B5EF4-FFF2-40B4-BE49-F238E27FC236}">
                <a16:creationId xmlns:a16="http://schemas.microsoft.com/office/drawing/2014/main" id="{ECCF0583-4D3A-4E1E-8E1E-1BB0E755D128}"/>
              </a:ext>
            </a:extLst>
          </p:cNvPr>
          <p:cNvSpPr txBox="1"/>
          <p:nvPr/>
        </p:nvSpPr>
        <p:spPr>
          <a:xfrm>
            <a:off x="348102" y="839780"/>
            <a:ext cx="5148664" cy="3734356"/>
          </a:xfrm>
          <a:prstGeom prst="rect">
            <a:avLst/>
          </a:prstGeom>
          <a:noFill/>
        </p:spPr>
        <p:txBody>
          <a:bodyPr wrap="square">
            <a:spAutoFit/>
          </a:bodyPr>
          <a:lstStyle/>
          <a:p>
            <a:pPr fontAlgn="base"/>
            <a:r>
              <a:rPr lang="en-US" sz="2800" b="1">
                <a:solidFill>
                  <a:srgbClr val="D9531E"/>
                </a:solidFill>
                <a:latin typeface="Arial" panose="020B0604020202020204" pitchFamily="34" charset="0"/>
                <a:cs typeface="Arial" panose="020B0604020202020204" pitchFamily="34" charset="0"/>
              </a:rPr>
              <a:t>Learning how stories work</a:t>
            </a:r>
          </a:p>
          <a:p>
            <a:pPr algn="l" rtl="0" fontAlgn="base"/>
            <a:r>
              <a:rPr lang="en-US" sz="2800" b="0" i="0" u="none" strike="noStrike">
                <a:solidFill>
                  <a:srgbClr val="F8971D"/>
                </a:solidFill>
                <a:effectLst/>
                <a:latin typeface="Arial" panose="020B0604020202020204" pitchFamily="34" charset="0"/>
              </a:rPr>
              <a:t>Telling about a memory</a:t>
            </a:r>
            <a:r>
              <a:rPr lang="en-US" sz="2800" b="0" i="0">
                <a:solidFill>
                  <a:srgbClr val="F8971D"/>
                </a:solidFill>
                <a:effectLst/>
                <a:latin typeface="Arial" panose="020B0604020202020204" pitchFamily="34" charset="0"/>
              </a:rPr>
              <a:t>​</a:t>
            </a:r>
          </a:p>
          <a:p>
            <a:pPr algn="l" rtl="0" fontAlgn="base"/>
            <a:endParaRPr lang="en-US" sz="1600" b="0" i="0">
              <a:solidFill>
                <a:srgbClr val="000000"/>
              </a:solidFill>
              <a:effectLst/>
              <a:latin typeface="Arial" panose="020B0604020202020204" pitchFamily="34" charset="0"/>
            </a:endParaRPr>
          </a:p>
          <a:p>
            <a:pPr marL="514350" indent="-339725"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What happened?</a:t>
            </a:r>
            <a:r>
              <a:rPr lang="en-US" sz="2400" b="0" i="0">
                <a:solidFill>
                  <a:srgbClr val="000000"/>
                </a:solidFill>
                <a:effectLst/>
                <a:latin typeface="Arial" panose="020B0604020202020204" pitchFamily="34" charset="0"/>
              </a:rPr>
              <a:t>​</a:t>
            </a:r>
          </a:p>
          <a:p>
            <a:pPr marL="514350" indent="-339725"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Who was there? </a:t>
            </a:r>
            <a:r>
              <a:rPr lang="en-US" sz="2400" b="0" i="0">
                <a:solidFill>
                  <a:srgbClr val="000000"/>
                </a:solidFill>
                <a:effectLst/>
                <a:latin typeface="Arial" panose="020B0604020202020204" pitchFamily="34" charset="0"/>
              </a:rPr>
              <a:t>​</a:t>
            </a:r>
          </a:p>
          <a:p>
            <a:pPr marL="514350" indent="-339725"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Where did it happen?</a:t>
            </a:r>
            <a:r>
              <a:rPr lang="en-US" sz="2400" b="0" i="0">
                <a:solidFill>
                  <a:srgbClr val="000000"/>
                </a:solidFill>
                <a:effectLst/>
                <a:latin typeface="Arial" panose="020B0604020202020204" pitchFamily="34" charset="0"/>
              </a:rPr>
              <a:t>​</a:t>
            </a:r>
          </a:p>
          <a:p>
            <a:pPr marL="514350" indent="-339725"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How did you feel?</a:t>
            </a:r>
            <a:r>
              <a:rPr lang="en-US" sz="2400" b="0" i="0">
                <a:solidFill>
                  <a:srgbClr val="000000"/>
                </a:solidFill>
                <a:effectLst/>
                <a:latin typeface="Arial" panose="020B0604020202020204" pitchFamily="34" charset="0"/>
              </a:rPr>
              <a:t>​</a:t>
            </a:r>
          </a:p>
          <a:p>
            <a:pPr marL="514350" indent="-339725" algn="l" rtl="0" fontAlgn="base">
              <a:spcBef>
                <a:spcPts val="200"/>
              </a:spcBef>
              <a:spcAft>
                <a:spcPts val="200"/>
              </a:spcAft>
              <a:buFont typeface="Arial" panose="020B0604020202020204" pitchFamily="34" charset="0"/>
              <a:buChar char="•"/>
            </a:pPr>
            <a:r>
              <a:rPr lang="en-US" sz="2400" b="0" i="0" u="none" strike="noStrike">
                <a:solidFill>
                  <a:srgbClr val="01447B"/>
                </a:solidFill>
                <a:effectLst/>
                <a:latin typeface="Arial" panose="020B0604020202020204" pitchFamily="34" charset="0"/>
              </a:rPr>
              <a:t>What did you say?</a:t>
            </a:r>
            <a:r>
              <a:rPr lang="en-US" sz="2400" b="0" i="0">
                <a:solidFill>
                  <a:srgbClr val="000000"/>
                </a:solidFill>
                <a:effectLst/>
                <a:latin typeface="Arial" panose="020B0604020202020204" pitchFamily="34" charset="0"/>
              </a:rPr>
              <a:t>​</a:t>
            </a:r>
          </a:p>
          <a:p>
            <a:pPr algn="l" rtl="0" fontAlgn="base"/>
            <a:endParaRPr lang="en-US" sz="2800" b="0" i="0">
              <a:solidFill>
                <a:srgbClr val="000000"/>
              </a:solidFill>
              <a:effectLst/>
              <a:latin typeface="Arial" panose="020B0604020202020204" pitchFamily="34" charset="0"/>
            </a:endParaRPr>
          </a:p>
        </p:txBody>
      </p:sp>
      <p:pic>
        <p:nvPicPr>
          <p:cNvPr id="7170" name="Picture 2">
            <a:extLst>
              <a:ext uri="{FF2B5EF4-FFF2-40B4-BE49-F238E27FC236}">
                <a16:creationId xmlns:a16="http://schemas.microsoft.com/office/drawing/2014/main" id="{6C29FD66-C494-48E6-B972-B9630EFF3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887" y="868082"/>
            <a:ext cx="2285985" cy="19223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C6FC00-D65C-4DDA-B48A-447321D0146A}"/>
              </a:ext>
            </a:extLst>
          </p:cNvPr>
          <p:cNvPicPr>
            <a:picLocks noChangeAspect="1"/>
          </p:cNvPicPr>
          <p:nvPr/>
        </p:nvPicPr>
        <p:blipFill rotWithShape="1">
          <a:blip r:embed="rId5"/>
          <a:srcRect l="-1" t="3588" r="3164"/>
          <a:stretch/>
        </p:blipFill>
        <p:spPr>
          <a:xfrm>
            <a:off x="4760053" y="1752061"/>
            <a:ext cx="1606287" cy="2076652"/>
          </a:xfrm>
          <a:prstGeom prst="rect">
            <a:avLst/>
          </a:prstGeom>
        </p:spPr>
      </p:pic>
      <p:pic>
        <p:nvPicPr>
          <p:cNvPr id="9" name="Picture 8">
            <a:extLst>
              <a:ext uri="{FF2B5EF4-FFF2-40B4-BE49-F238E27FC236}">
                <a16:creationId xmlns:a16="http://schemas.microsoft.com/office/drawing/2014/main" id="{E9E7C21C-8B15-43A8-A4EF-9B5CCE0D8559}"/>
              </a:ext>
            </a:extLst>
          </p:cNvPr>
          <p:cNvPicPr>
            <a:picLocks noChangeAspect="1"/>
          </p:cNvPicPr>
          <p:nvPr/>
        </p:nvPicPr>
        <p:blipFill rotWithShape="1">
          <a:blip r:embed="rId5"/>
          <a:srcRect l="4318" t="3588" r="3163"/>
          <a:stretch/>
        </p:blipFill>
        <p:spPr>
          <a:xfrm>
            <a:off x="5191271" y="2170427"/>
            <a:ext cx="1534657" cy="2076652"/>
          </a:xfrm>
          <a:prstGeom prst="rect">
            <a:avLst/>
          </a:prstGeom>
          <a:ln w="15875">
            <a:solidFill>
              <a:schemeClr val="bg1"/>
            </a:solidFill>
          </a:ln>
        </p:spPr>
      </p:pic>
      <p:pic>
        <p:nvPicPr>
          <p:cNvPr id="11" name="Picture 10">
            <a:extLst>
              <a:ext uri="{FF2B5EF4-FFF2-40B4-BE49-F238E27FC236}">
                <a16:creationId xmlns:a16="http://schemas.microsoft.com/office/drawing/2014/main" id="{4994E424-87E4-4118-9BF8-E09F8BA38B95}"/>
              </a:ext>
            </a:extLst>
          </p:cNvPr>
          <p:cNvPicPr>
            <a:picLocks noChangeAspect="1"/>
          </p:cNvPicPr>
          <p:nvPr/>
        </p:nvPicPr>
        <p:blipFill>
          <a:blip r:embed="rId6"/>
          <a:stretch>
            <a:fillRect/>
          </a:stretch>
        </p:blipFill>
        <p:spPr>
          <a:xfrm>
            <a:off x="5958599" y="2593428"/>
            <a:ext cx="1079170" cy="1656025"/>
          </a:xfrm>
          <a:prstGeom prst="rect">
            <a:avLst/>
          </a:prstGeom>
          <a:ln w="15875">
            <a:solidFill>
              <a:schemeClr val="bg1"/>
            </a:solidFill>
          </a:ln>
        </p:spPr>
      </p:pic>
      <p:pic>
        <p:nvPicPr>
          <p:cNvPr id="5" name="Picture 4">
            <a:extLst>
              <a:ext uri="{FF2B5EF4-FFF2-40B4-BE49-F238E27FC236}">
                <a16:creationId xmlns:a16="http://schemas.microsoft.com/office/drawing/2014/main" id="{1872F3BD-DE08-4F7D-B194-751A52DA713B}"/>
              </a:ext>
            </a:extLst>
          </p:cNvPr>
          <p:cNvPicPr>
            <a:picLocks noChangeAspect="1"/>
          </p:cNvPicPr>
          <p:nvPr/>
        </p:nvPicPr>
        <p:blipFill>
          <a:blip r:embed="rId6"/>
          <a:stretch>
            <a:fillRect/>
          </a:stretch>
        </p:blipFill>
        <p:spPr>
          <a:xfrm>
            <a:off x="6455081" y="2951700"/>
            <a:ext cx="1079170" cy="1656025"/>
          </a:xfrm>
          <a:prstGeom prst="rect">
            <a:avLst/>
          </a:prstGeom>
          <a:ln w="15875">
            <a:solidFill>
              <a:schemeClr val="bg1"/>
            </a:solidFill>
          </a:ln>
        </p:spPr>
      </p:pic>
    </p:spTree>
    <p:extLst>
      <p:ext uri="{BB962C8B-B14F-4D97-AF65-F5344CB8AC3E}">
        <p14:creationId xmlns:p14="http://schemas.microsoft.com/office/powerpoint/2010/main" val="2659722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Handwriting Without Tears</a:t>
            </a:r>
          </a:p>
        </p:txBody>
      </p:sp>
      <p:sp>
        <p:nvSpPr>
          <p:cNvPr id="13" name="TextBox 12">
            <a:extLst>
              <a:ext uri="{FF2B5EF4-FFF2-40B4-BE49-F238E27FC236}">
                <a16:creationId xmlns:a16="http://schemas.microsoft.com/office/drawing/2014/main" id="{ECCF0583-4D3A-4E1E-8E1E-1BB0E755D128}"/>
              </a:ext>
            </a:extLst>
          </p:cNvPr>
          <p:cNvSpPr txBox="1"/>
          <p:nvPr/>
        </p:nvSpPr>
        <p:spPr>
          <a:xfrm>
            <a:off x="215542" y="1222662"/>
            <a:ext cx="4992722" cy="2698175"/>
          </a:xfrm>
          <a:prstGeom prst="rect">
            <a:avLst/>
          </a:prstGeom>
          <a:noFill/>
        </p:spPr>
        <p:txBody>
          <a:bodyPr wrap="square">
            <a:spAutoFit/>
          </a:bodyPr>
          <a:lstStyle/>
          <a:p>
            <a:pPr fontAlgn="base"/>
            <a:r>
              <a:rPr lang="en-US" sz="2800" b="1" dirty="0">
                <a:solidFill>
                  <a:srgbClr val="D9531E"/>
                </a:solidFill>
                <a:latin typeface="Arial" panose="020B0604020202020204" pitchFamily="34" charset="0"/>
                <a:cs typeface="Arial" panose="020B0604020202020204" pitchFamily="34" charset="0"/>
              </a:rPr>
              <a:t>Fine Motor Development</a:t>
            </a:r>
          </a:p>
          <a:p>
            <a:pPr fontAlgn="base"/>
            <a:endParaRPr lang="en-US" sz="1600" dirty="0">
              <a:solidFill>
                <a:srgbClr val="0E3D6C"/>
              </a:solidFill>
              <a:latin typeface="Arial" panose="020B0604020202020204" pitchFamily="34" charset="0"/>
              <a:cs typeface="Arial" panose="020B0604020202020204" pitchFamily="34" charset="0"/>
            </a:endParaRPr>
          </a:p>
          <a:p>
            <a:pPr marL="404812" indent="-342900" fontAlgn="base">
              <a:spcBef>
                <a:spcPts val="200"/>
              </a:spcBef>
              <a:spcAft>
                <a:spcPts val="200"/>
              </a:spcAft>
              <a:buFont typeface="Courier New" panose="02070309020205020404" pitchFamily="49" charset="0"/>
              <a:buChar char="o"/>
            </a:pPr>
            <a:r>
              <a:rPr lang="en-US" sz="2000" dirty="0">
                <a:solidFill>
                  <a:srgbClr val="0E3D6C"/>
                </a:solidFill>
                <a:latin typeface="Arial" panose="020B0604020202020204" pitchFamily="34" charset="0"/>
                <a:cs typeface="Arial" panose="020B0604020202020204" pitchFamily="34" charset="0"/>
              </a:rPr>
              <a:t>Pencil grip</a:t>
            </a:r>
          </a:p>
          <a:p>
            <a:pPr marL="404812" indent="-342900" fontAlgn="base">
              <a:spcBef>
                <a:spcPts val="200"/>
              </a:spcBef>
              <a:spcAft>
                <a:spcPts val="200"/>
              </a:spcAft>
              <a:buFont typeface="Courier New" panose="02070309020205020404" pitchFamily="49" charset="0"/>
              <a:buChar char="o"/>
            </a:pPr>
            <a:r>
              <a:rPr lang="en-US" sz="2000" dirty="0">
                <a:solidFill>
                  <a:srgbClr val="0E3D6C"/>
                </a:solidFill>
                <a:latin typeface="Arial" panose="020B0604020202020204" pitchFamily="34" charset="0"/>
                <a:cs typeface="Arial" panose="020B0604020202020204" pitchFamily="34" charset="0"/>
              </a:rPr>
              <a:t>Correct letter and number formation </a:t>
            </a:r>
          </a:p>
          <a:p>
            <a:pPr marL="404812" indent="-342900" fontAlgn="base">
              <a:spcBef>
                <a:spcPts val="200"/>
              </a:spcBef>
              <a:spcAft>
                <a:spcPts val="200"/>
              </a:spcAft>
              <a:buFont typeface="Courier New" panose="02070309020205020404" pitchFamily="49" charset="0"/>
              <a:buChar char="o"/>
            </a:pPr>
            <a:r>
              <a:rPr lang="en-US" sz="2000" dirty="0">
                <a:solidFill>
                  <a:srgbClr val="0E3D6C"/>
                </a:solidFill>
                <a:latin typeface="Arial" panose="020B0604020202020204" pitchFamily="34" charset="0"/>
                <a:cs typeface="Arial" panose="020B0604020202020204" pitchFamily="34" charset="0"/>
              </a:rPr>
              <a:t>Letter proportion and spacing</a:t>
            </a:r>
          </a:p>
          <a:p>
            <a:pPr marL="404812" indent="-342900" fontAlgn="base">
              <a:spcBef>
                <a:spcPts val="200"/>
              </a:spcBef>
              <a:spcAft>
                <a:spcPts val="200"/>
              </a:spcAft>
              <a:buFont typeface="Courier New" panose="02070309020205020404" pitchFamily="49" charset="0"/>
              <a:buChar char="o"/>
            </a:pPr>
            <a:r>
              <a:rPr lang="en-US" sz="2000" dirty="0">
                <a:solidFill>
                  <a:srgbClr val="0E3D6C"/>
                </a:solidFill>
                <a:latin typeface="Arial" panose="020B0604020202020204" pitchFamily="34" charset="0"/>
                <a:cs typeface="Arial" panose="020B0604020202020204" pitchFamily="34" charset="0"/>
              </a:rPr>
              <a:t>Building stamina for writing</a:t>
            </a:r>
          </a:p>
          <a:p>
            <a:pPr fontAlgn="base"/>
            <a:endParaRPr lang="en-US" sz="2800" dirty="0">
              <a:solidFill>
                <a:srgbClr val="0E3D6C"/>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A7E87F5-82D0-43E0-8F4E-D886C030F1CA}"/>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5098484" y="1360282"/>
            <a:ext cx="3689350" cy="2226825"/>
          </a:xfrm>
          <a:prstGeom prst="rect">
            <a:avLst/>
          </a:prstGeom>
        </p:spPr>
      </p:pic>
    </p:spTree>
    <p:extLst>
      <p:ext uri="{BB962C8B-B14F-4D97-AF65-F5344CB8AC3E}">
        <p14:creationId xmlns:p14="http://schemas.microsoft.com/office/powerpoint/2010/main" val="2312131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26019" y="100008"/>
            <a:ext cx="7216761" cy="523220"/>
          </a:xfrm>
          <a:prstGeom prst="rect">
            <a:avLst/>
          </a:prstGeom>
        </p:spPr>
        <p:txBody>
          <a:bodyPr wrap="square" lIns="91440" tIns="45720" rIns="91440" bIns="45720" anchor="t">
            <a:spAutoFit/>
          </a:bodyPr>
          <a:lstStyle/>
          <a:p>
            <a:r>
              <a:rPr lang="en-US" sz="2800" b="1" dirty="0">
                <a:solidFill>
                  <a:schemeClr val="bg1"/>
                </a:solidFill>
                <a:latin typeface="Arial"/>
                <a:cs typeface="Arial"/>
              </a:rPr>
              <a:t>Challenging Options</a:t>
            </a:r>
            <a:endParaRPr lang="en-US" sz="2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CF0583-4D3A-4E1E-8E1E-1BB0E755D128}"/>
              </a:ext>
            </a:extLst>
          </p:cNvPr>
          <p:cNvSpPr txBox="1"/>
          <p:nvPr/>
        </p:nvSpPr>
        <p:spPr>
          <a:xfrm>
            <a:off x="173553" y="736632"/>
            <a:ext cx="8691962" cy="3670236"/>
          </a:xfrm>
          <a:prstGeom prst="rect">
            <a:avLst/>
          </a:prstGeom>
          <a:noFill/>
        </p:spPr>
        <p:txBody>
          <a:bodyPr wrap="square" lIns="91440" tIns="45720" rIns="91440" bIns="45720" anchor="t">
            <a:spAutoFit/>
          </a:bodyPr>
          <a:lstStyle/>
          <a:p>
            <a:pPr fontAlgn="base"/>
            <a:r>
              <a:rPr lang="en-US" sz="2000" b="1" dirty="0">
                <a:solidFill>
                  <a:srgbClr val="00447C"/>
                </a:solidFill>
                <a:latin typeface="Arial"/>
                <a:cs typeface="Arial"/>
              </a:rPr>
              <a:t>Learning Enrichment Achievement Program (LEAP)</a:t>
            </a:r>
          </a:p>
          <a:p>
            <a:pPr fontAlgn="base"/>
            <a:endParaRPr lang="en-US" sz="1050" dirty="0">
              <a:solidFill>
                <a:srgbClr val="00447C"/>
              </a:solidFill>
              <a:latin typeface="Arial" panose="020B0604020202020204" pitchFamily="34" charset="0"/>
              <a:cs typeface="Arial" panose="020B0604020202020204" pitchFamily="34" charset="0"/>
            </a:endParaRPr>
          </a:p>
          <a:p>
            <a:pPr fontAlgn="base"/>
            <a:r>
              <a:rPr lang="en-US" b="0" i="0" dirty="0">
                <a:solidFill>
                  <a:srgbClr val="00447C"/>
                </a:solidFill>
                <a:effectLst/>
                <a:latin typeface="Arial" panose="020B0604020202020204" pitchFamily="34" charset="0"/>
                <a:cs typeface="Arial" panose="020B0604020202020204" pitchFamily="34" charset="0"/>
              </a:rPr>
              <a:t>Challenging Options provide accelerated and enriched academic opportunities for students in grades K-12.</a:t>
            </a:r>
          </a:p>
          <a:p>
            <a:pPr fontAlgn="base"/>
            <a:endParaRPr lang="en-US" sz="1000" b="0" i="0" dirty="0">
              <a:solidFill>
                <a:srgbClr val="00447C"/>
              </a:solidFill>
              <a:effectLst/>
              <a:latin typeface="Arial" panose="020B0604020202020204" pitchFamily="34" charset="0"/>
              <a:cs typeface="Arial" panose="020B0604020202020204" pitchFamily="34" charset="0"/>
            </a:endParaRPr>
          </a:p>
          <a:p>
            <a:pPr marL="285750" indent="-285750" fontAlgn="base">
              <a:buFont typeface="Courier New" panose="02070309020205020404" pitchFamily="49" charset="0"/>
              <a:buChar char="o"/>
            </a:pPr>
            <a:r>
              <a:rPr lang="en-US" dirty="0">
                <a:solidFill>
                  <a:srgbClr val="00447C"/>
                </a:solidFill>
                <a:latin typeface="Arial"/>
                <a:cs typeface="Arial"/>
              </a:rPr>
              <a:t>There are two programs to serve students in the elementary schools: LEAP (Grades K-5) and the Highly Capable self-contained classrooms (Grades 2-5)</a:t>
            </a:r>
          </a:p>
          <a:p>
            <a:pPr fontAlgn="base"/>
            <a:endParaRPr lang="en-US" sz="500" dirty="0">
              <a:solidFill>
                <a:srgbClr val="00447C"/>
              </a:solidFill>
              <a:latin typeface="Arial" panose="020B0604020202020204" pitchFamily="34" charset="0"/>
              <a:cs typeface="Arial" panose="020B0604020202020204" pitchFamily="34" charset="0"/>
            </a:endParaRPr>
          </a:p>
          <a:p>
            <a:pPr marL="285750" indent="-285750" fontAlgn="base">
              <a:buFont typeface="Courier New" panose="02070309020205020404" pitchFamily="49" charset="0"/>
              <a:buChar char="o"/>
            </a:pPr>
            <a:r>
              <a:rPr lang="en-US" dirty="0">
                <a:solidFill>
                  <a:srgbClr val="00447C"/>
                </a:solidFill>
                <a:latin typeface="Arial"/>
                <a:cs typeface="Arial"/>
              </a:rPr>
              <a:t>To be screened for LEAP in the fall, kindergarten families need to complete a referral form.  Link to the form and deadline for submission will be available on </a:t>
            </a:r>
            <a:r>
              <a:rPr lang="en-US" dirty="0">
                <a:solidFill>
                  <a:srgbClr val="00447C"/>
                </a:solidFill>
                <a:latin typeface="Arial"/>
                <a:cs typeface="Arial"/>
                <a:hlinkClick r:id="rId4"/>
              </a:rPr>
              <a:t>www.everettsd.org/challengingoptions</a:t>
            </a:r>
            <a:r>
              <a:rPr lang="en-US" dirty="0">
                <a:solidFill>
                  <a:srgbClr val="00447C"/>
                </a:solidFill>
                <a:latin typeface="Arial"/>
                <a:cs typeface="Arial"/>
              </a:rPr>
              <a:t> by the first day of school. </a:t>
            </a:r>
          </a:p>
          <a:p>
            <a:pPr marL="285750" indent="-285750" fontAlgn="base">
              <a:buFont typeface="Courier New" panose="02070309020205020404" pitchFamily="49" charset="0"/>
              <a:buChar char="o"/>
            </a:pPr>
            <a:endParaRPr lang="en-US" sz="700" dirty="0">
              <a:solidFill>
                <a:srgbClr val="00447C"/>
              </a:solidFill>
              <a:latin typeface="Arial" panose="020B0604020202020204" pitchFamily="34" charset="0"/>
              <a:cs typeface="Arial" panose="020B0604020202020204" pitchFamily="34" charset="0"/>
            </a:endParaRPr>
          </a:p>
          <a:p>
            <a:pPr marL="285750" indent="-285750" fontAlgn="base">
              <a:buFont typeface="Courier New" panose="02070309020205020404" pitchFamily="49" charset="0"/>
              <a:buChar char="o"/>
            </a:pPr>
            <a:r>
              <a:rPr lang="en-US" dirty="0">
                <a:solidFill>
                  <a:srgbClr val="00447C"/>
                </a:solidFill>
                <a:latin typeface="Arial"/>
                <a:cs typeface="Arial"/>
              </a:rPr>
              <a:t>If, following the screening process, the student is identified for LEAP they are served in their general education classroom, with the same teacher, beginning in the second half of the school year.</a:t>
            </a:r>
          </a:p>
        </p:txBody>
      </p:sp>
      <p:sp>
        <p:nvSpPr>
          <p:cNvPr id="2" name="TextBox 1">
            <a:extLst>
              <a:ext uri="{FF2B5EF4-FFF2-40B4-BE49-F238E27FC236}">
                <a16:creationId xmlns:a16="http://schemas.microsoft.com/office/drawing/2014/main" id="{BCCD0555-51B8-6FC6-2927-868553A2E5C1}"/>
              </a:ext>
            </a:extLst>
          </p:cNvPr>
          <p:cNvSpPr txBox="1"/>
          <p:nvPr/>
        </p:nvSpPr>
        <p:spPr>
          <a:xfrm>
            <a:off x="0" y="4346515"/>
            <a:ext cx="9135455" cy="353943"/>
          </a:xfrm>
          <a:prstGeom prst="rect">
            <a:avLst/>
          </a:prstGeom>
          <a:solidFill>
            <a:srgbClr val="00447C"/>
          </a:solidFill>
        </p:spPr>
        <p:txBody>
          <a:bodyPr wrap="square" rtlCol="0">
            <a:spAutoFit/>
          </a:bodyPr>
          <a:lstStyle/>
          <a:p>
            <a:pPr algn="ctr"/>
            <a:r>
              <a:rPr lang="en-US" sz="1700" dirty="0">
                <a:solidFill>
                  <a:schemeClr val="bg1"/>
                </a:solidFill>
                <a:latin typeface="Arial" panose="020B0604020202020204" pitchFamily="34" charset="0"/>
                <a:cs typeface="Arial" panose="020B0604020202020204" pitchFamily="34" charset="0"/>
              </a:rPr>
              <a:t>For more information:   </a:t>
            </a:r>
            <a:r>
              <a:rPr lang="en-US" sz="17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www.everettsd.org/</a:t>
            </a:r>
            <a:r>
              <a:rPr lang="en-US" sz="17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challengingoptions</a:t>
            </a:r>
            <a:r>
              <a:rPr lang="en-US" sz="1700" b="1" dirty="0">
                <a:solidFill>
                  <a:schemeClr val="bg1"/>
                </a:solidFill>
                <a:latin typeface="Arial" panose="020B0604020202020204" pitchFamily="34" charset="0"/>
                <a:cs typeface="Arial" panose="020B0604020202020204" pitchFamily="34" charset="0"/>
              </a:rPr>
              <a:t> </a:t>
            </a:r>
            <a:endParaRPr lang="en-US" sz="1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654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26019" y="100008"/>
            <a:ext cx="7216761" cy="523220"/>
          </a:xfrm>
          <a:prstGeom prst="rect">
            <a:avLst/>
          </a:prstGeom>
        </p:spPr>
        <p:txBody>
          <a:bodyPr wrap="square" lIns="91440" tIns="45720" rIns="91440" bIns="45720" anchor="t">
            <a:spAutoFit/>
          </a:bodyPr>
          <a:lstStyle/>
          <a:p>
            <a:r>
              <a:rPr lang="en-US" sz="2800" b="1" dirty="0">
                <a:solidFill>
                  <a:schemeClr val="bg1"/>
                </a:solidFill>
                <a:latin typeface="Arial"/>
                <a:cs typeface="Arial"/>
              </a:rPr>
              <a:t>Multilingual Learner (ML) Program</a:t>
            </a:r>
            <a:endParaRPr lang="en-US" sz="2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CF0583-4D3A-4E1E-8E1E-1BB0E755D128}"/>
              </a:ext>
            </a:extLst>
          </p:cNvPr>
          <p:cNvSpPr txBox="1"/>
          <p:nvPr/>
        </p:nvSpPr>
        <p:spPr>
          <a:xfrm>
            <a:off x="182010" y="1032562"/>
            <a:ext cx="8691962" cy="2554545"/>
          </a:xfrm>
          <a:prstGeom prst="rect">
            <a:avLst/>
          </a:prstGeom>
          <a:noFill/>
        </p:spPr>
        <p:txBody>
          <a:bodyPr wrap="square">
            <a:spAutoFit/>
          </a:bodyPr>
          <a:lstStyle/>
          <a:p>
            <a:pPr marL="342900" indent="-342900" fontAlgn="base">
              <a:buFont typeface="Courier New" panose="02070309020205020404" pitchFamily="49" charset="0"/>
              <a:buChar char="o"/>
            </a:pPr>
            <a:r>
              <a:rPr lang="en-US" sz="2000" dirty="0">
                <a:solidFill>
                  <a:srgbClr val="0E3D6C"/>
                </a:solidFill>
                <a:latin typeface="Arial" panose="020B0604020202020204" pitchFamily="34" charset="0"/>
                <a:cs typeface="Arial" panose="020B0604020202020204" pitchFamily="34" charset="0"/>
              </a:rPr>
              <a:t>The program provides structured language acquisition instructions to students whose native language is not English and qualified Native American students</a:t>
            </a:r>
          </a:p>
          <a:p>
            <a:pPr fontAlgn="base"/>
            <a:endParaRPr lang="en-US" sz="2000" dirty="0">
              <a:solidFill>
                <a:srgbClr val="0E3D6C"/>
              </a:solidFill>
              <a:latin typeface="Arial" panose="020B0604020202020204" pitchFamily="34" charset="0"/>
              <a:cs typeface="Arial" panose="020B0604020202020204" pitchFamily="34" charset="0"/>
            </a:endParaRPr>
          </a:p>
          <a:p>
            <a:pPr marL="342900" indent="-342900" fontAlgn="base">
              <a:buFont typeface="Courier New" panose="02070309020205020404" pitchFamily="49" charset="0"/>
              <a:buChar char="o"/>
            </a:pPr>
            <a:r>
              <a:rPr lang="en-US" sz="2000" dirty="0">
                <a:solidFill>
                  <a:srgbClr val="0E3D6C"/>
                </a:solidFill>
                <a:latin typeface="Arial" panose="020B0604020202020204" pitchFamily="34" charset="0"/>
                <a:cs typeface="Arial" panose="020B0604020202020204" pitchFamily="34" charset="0"/>
              </a:rPr>
              <a:t>Students are assessed measuring their speaking, listening, reading, and writing skills.  Scores indicate if support is required</a:t>
            </a:r>
          </a:p>
          <a:p>
            <a:pPr marL="342900" indent="-342900" fontAlgn="base">
              <a:buFont typeface="Courier New" panose="02070309020205020404" pitchFamily="49" charset="0"/>
              <a:buChar char="o"/>
            </a:pPr>
            <a:endParaRPr lang="en-US" sz="2000" dirty="0">
              <a:solidFill>
                <a:srgbClr val="0E3D6C"/>
              </a:solidFill>
              <a:latin typeface="Arial" panose="020B0604020202020204" pitchFamily="34" charset="0"/>
              <a:cs typeface="Arial" panose="020B0604020202020204" pitchFamily="34" charset="0"/>
            </a:endParaRPr>
          </a:p>
          <a:p>
            <a:pPr marL="342900" indent="-342900" fontAlgn="base">
              <a:buFont typeface="Courier New" panose="02070309020205020404" pitchFamily="49" charset="0"/>
              <a:buChar char="o"/>
            </a:pPr>
            <a:r>
              <a:rPr lang="en-US" sz="2000" dirty="0">
                <a:solidFill>
                  <a:srgbClr val="0E3D6C"/>
                </a:solidFill>
                <a:latin typeface="Arial" panose="020B0604020202020204" pitchFamily="34" charset="0"/>
                <a:cs typeface="Arial" panose="020B0604020202020204" pitchFamily="34" charset="0"/>
              </a:rPr>
              <a:t>ML services are available at all our schools </a:t>
            </a:r>
          </a:p>
        </p:txBody>
      </p:sp>
      <p:pic>
        <p:nvPicPr>
          <p:cNvPr id="1026" name="Picture 2" descr="Multilingual Learners (MLLs) / English Learners (ELs) | Portsmouth School  Department">
            <a:extLst>
              <a:ext uri="{FF2B5EF4-FFF2-40B4-BE49-F238E27FC236}">
                <a16:creationId xmlns:a16="http://schemas.microsoft.com/office/drawing/2014/main" id="{D1BB2E64-4453-F80D-F82E-02D781D84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887" y="2775639"/>
            <a:ext cx="2289085" cy="185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65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44BA29-B8F5-42D8-7AED-B386E0C196B0}"/>
              </a:ext>
            </a:extLst>
          </p:cNvPr>
          <p:cNvSpPr/>
          <p:nvPr/>
        </p:nvSpPr>
        <p:spPr>
          <a:xfrm>
            <a:off x="226019" y="100008"/>
            <a:ext cx="7881661" cy="523220"/>
          </a:xfrm>
          <a:prstGeom prst="rect">
            <a:avLst/>
          </a:prstGeom>
        </p:spPr>
        <p:txBody>
          <a:bodyPr wrap="square" lIns="91440" tIns="45720" rIns="91440" bIns="45720" anchor="t">
            <a:spAutoFit/>
          </a:bodyPr>
          <a:lstStyle/>
          <a:p>
            <a:r>
              <a:rPr lang="en-US" sz="2800" b="1" dirty="0">
                <a:solidFill>
                  <a:schemeClr val="bg1"/>
                </a:solidFill>
                <a:latin typeface="Arial"/>
                <a:cs typeface="Arial"/>
              </a:rPr>
              <a:t>Dual Language Spanish Immersion Program</a:t>
            </a:r>
            <a:endParaRPr lang="en-US" sz="28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E2C814E-5517-25A9-E6A4-40010653CFF0}"/>
              </a:ext>
            </a:extLst>
          </p:cNvPr>
          <p:cNvSpPr txBox="1"/>
          <p:nvPr/>
        </p:nvSpPr>
        <p:spPr>
          <a:xfrm>
            <a:off x="226019" y="955040"/>
            <a:ext cx="8097520" cy="646331"/>
          </a:xfrm>
          <a:prstGeom prst="rect">
            <a:avLst/>
          </a:prstGeom>
          <a:noFill/>
        </p:spPr>
        <p:txBody>
          <a:bodyPr wrap="square" lIns="91440" tIns="45720" rIns="91440" bIns="45720" rtlCol="0" anchor="t">
            <a:spAutoFit/>
          </a:bodyPr>
          <a:lstStyle/>
          <a:p>
            <a:pPr marL="342900" indent="-342900" fontAlgn="base">
              <a:buFont typeface="Courier New" panose="02070309020205020404" pitchFamily="49" charset="0"/>
              <a:buChar char="o"/>
            </a:pPr>
            <a:r>
              <a:rPr lang="en-US" sz="1800" dirty="0">
                <a:solidFill>
                  <a:srgbClr val="0E3D6C"/>
                </a:solidFill>
                <a:latin typeface="Arial"/>
                <a:cs typeface="Arial"/>
              </a:rPr>
              <a:t> </a:t>
            </a:r>
          </a:p>
          <a:p>
            <a:pPr marL="342900" indent="-342900" fontAlgn="base">
              <a:buFont typeface="Courier New" panose="02070309020205020404" pitchFamily="49" charset="0"/>
              <a:buChar char="o"/>
            </a:pPr>
            <a:endParaRPr lang="en-US" dirty="0"/>
          </a:p>
        </p:txBody>
      </p:sp>
    </p:spTree>
    <p:extLst>
      <p:ext uri="{BB962C8B-B14F-4D97-AF65-F5344CB8AC3E}">
        <p14:creationId xmlns:p14="http://schemas.microsoft.com/office/powerpoint/2010/main" val="81226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36642" y="73658"/>
            <a:ext cx="8087471" cy="523220"/>
          </a:xfrm>
          <a:prstGeom prst="rect">
            <a:avLst/>
          </a:prstGeom>
        </p:spPr>
        <p:txBody>
          <a:bodyPr wrap="square" lIns="91440" tIns="45720" rIns="91440" bIns="45720" anchor="t">
            <a:spAutoFit/>
          </a:bodyPr>
          <a:lstStyle/>
          <a:p>
            <a:r>
              <a:rPr lang="en-US" sz="2800" b="1" dirty="0">
                <a:solidFill>
                  <a:schemeClr val="bg1"/>
                </a:solidFill>
                <a:latin typeface="Arial"/>
                <a:cs typeface="Arial"/>
              </a:rPr>
              <a:t>Current Students </a:t>
            </a:r>
            <a:r>
              <a:rPr lang="en-US" sz="2000" b="1" dirty="0">
                <a:solidFill>
                  <a:schemeClr val="bg1"/>
                </a:solidFill>
                <a:latin typeface="Arial"/>
                <a:cs typeface="Arial"/>
              </a:rPr>
              <a:t>(Preschool / Transitional Kindergarten)</a:t>
            </a:r>
            <a:endParaRPr lang="en-US" sz="2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CF0583-4D3A-4E1E-8E1E-1BB0E755D128}"/>
              </a:ext>
            </a:extLst>
          </p:cNvPr>
          <p:cNvSpPr txBox="1"/>
          <p:nvPr/>
        </p:nvSpPr>
        <p:spPr>
          <a:xfrm>
            <a:off x="136642" y="792784"/>
            <a:ext cx="9007358" cy="3853812"/>
          </a:xfrm>
          <a:prstGeom prst="rect">
            <a:avLst/>
          </a:prstGeom>
          <a:noFill/>
        </p:spPr>
        <p:txBody>
          <a:bodyPr wrap="square" lIns="91440" tIns="45720" rIns="91440" bIns="45720" anchor="t">
            <a:spAutoFit/>
          </a:bodyPr>
          <a:lstStyle/>
          <a:p>
            <a:pPr fontAlgn="base">
              <a:lnSpc>
                <a:spcPct val="114000"/>
              </a:lnSpc>
            </a:pPr>
            <a:r>
              <a:rPr lang="en-US" sz="2000" dirty="0">
                <a:solidFill>
                  <a:srgbClr val="0E3D6C"/>
                </a:solidFill>
                <a:latin typeface="Arial"/>
                <a:cs typeface="Arial"/>
              </a:rPr>
              <a:t>If you have a student currently attending an EPS early learning program:</a:t>
            </a:r>
          </a:p>
          <a:p>
            <a:pPr fontAlgn="base">
              <a:lnSpc>
                <a:spcPct val="114000"/>
              </a:lnSpc>
            </a:pPr>
            <a:r>
              <a:rPr lang="en-US" sz="2000" dirty="0">
                <a:solidFill>
                  <a:srgbClr val="0E3D6C"/>
                </a:solidFill>
                <a:latin typeface="Arial"/>
                <a:cs typeface="Arial"/>
              </a:rPr>
              <a:t>ECEAP Preschool, Developmental Preschool (DPK), or Transitional Kindergarten (TK), they are already EPS students and </a:t>
            </a:r>
            <a:r>
              <a:rPr lang="en-US" sz="2000" b="1" dirty="0">
                <a:solidFill>
                  <a:srgbClr val="0E3D6C"/>
                </a:solidFill>
                <a:latin typeface="Arial"/>
                <a:cs typeface="Arial"/>
              </a:rPr>
              <a:t>do not need </a:t>
            </a:r>
            <a:r>
              <a:rPr lang="en-US" sz="2000" dirty="0">
                <a:solidFill>
                  <a:srgbClr val="0E3D6C"/>
                </a:solidFill>
                <a:latin typeface="Arial"/>
                <a:cs typeface="Arial"/>
              </a:rPr>
              <a:t>to be re-enrolled. Before end of school year, your student’s teacher will send you forms to be completed and returned to your school for kindergarten: </a:t>
            </a:r>
            <a:endParaRPr lang="en-US" sz="2000" dirty="0">
              <a:solidFill>
                <a:srgbClr val="0E3D6C"/>
              </a:solidFill>
              <a:latin typeface="Arial" panose="020B0604020202020204" pitchFamily="34" charset="0"/>
              <a:cs typeface="Arial" panose="020B0604020202020204" pitchFamily="34" charset="0"/>
            </a:endParaRPr>
          </a:p>
          <a:p>
            <a:pPr marL="460375" indent="-288925" fontAlgn="base">
              <a:lnSpc>
                <a:spcPct val="114000"/>
              </a:lnSpc>
              <a:spcBef>
                <a:spcPts val="200"/>
              </a:spcBef>
              <a:spcAft>
                <a:spcPts val="200"/>
              </a:spcAft>
              <a:buFont typeface="Courier New" panose="02070309020205020404" pitchFamily="49" charset="0"/>
              <a:buChar char="o"/>
            </a:pPr>
            <a:r>
              <a:rPr lang="en-US" sz="2000" b="1" dirty="0">
                <a:solidFill>
                  <a:srgbClr val="0E3D6C"/>
                </a:solidFill>
                <a:latin typeface="Arial"/>
                <a:cs typeface="Arial"/>
              </a:rPr>
              <a:t>Everett Ready </a:t>
            </a:r>
            <a:r>
              <a:rPr lang="en-US" sz="2000" dirty="0">
                <a:solidFill>
                  <a:srgbClr val="0E3D6C"/>
                </a:solidFill>
                <a:latin typeface="Arial"/>
                <a:cs typeface="Arial"/>
              </a:rPr>
              <a:t>Registration Form </a:t>
            </a:r>
            <a:r>
              <a:rPr lang="en-US" sz="1400" dirty="0">
                <a:solidFill>
                  <a:srgbClr val="0E3D6C"/>
                </a:solidFill>
                <a:latin typeface="Arial"/>
                <a:cs typeface="Arial"/>
              </a:rPr>
              <a:t> </a:t>
            </a:r>
            <a:endParaRPr lang="en-US" sz="2000" dirty="0">
              <a:solidFill>
                <a:srgbClr val="0E3D6C"/>
              </a:solidFill>
              <a:latin typeface="Arial" panose="020B0604020202020204" pitchFamily="34" charset="0"/>
              <a:cs typeface="Arial" panose="020B0604020202020204" pitchFamily="34" charset="0"/>
            </a:endParaRPr>
          </a:p>
          <a:p>
            <a:pPr marL="460375" indent="-288925" fontAlgn="base">
              <a:lnSpc>
                <a:spcPct val="114000"/>
              </a:lnSpc>
              <a:spcBef>
                <a:spcPts val="200"/>
              </a:spcBef>
              <a:spcAft>
                <a:spcPts val="200"/>
              </a:spcAft>
              <a:buFont typeface="Courier New" panose="02070309020205020404" pitchFamily="49" charset="0"/>
              <a:buChar char="o"/>
            </a:pPr>
            <a:r>
              <a:rPr lang="en-US" sz="2000" dirty="0">
                <a:solidFill>
                  <a:srgbClr val="0E3D6C"/>
                </a:solidFill>
                <a:latin typeface="Arial"/>
                <a:cs typeface="Arial"/>
              </a:rPr>
              <a:t>Kindergarten Questionnaire </a:t>
            </a:r>
          </a:p>
          <a:p>
            <a:pPr marL="460375" indent="-288925" fontAlgn="base">
              <a:lnSpc>
                <a:spcPct val="114000"/>
              </a:lnSpc>
              <a:spcBef>
                <a:spcPts val="200"/>
              </a:spcBef>
              <a:spcAft>
                <a:spcPts val="200"/>
              </a:spcAft>
              <a:buFont typeface="Courier New" panose="02070309020205020404" pitchFamily="49" charset="0"/>
              <a:buChar char="o"/>
            </a:pPr>
            <a:r>
              <a:rPr lang="en-US" sz="2000" dirty="0">
                <a:solidFill>
                  <a:srgbClr val="0E3D6C"/>
                </a:solidFill>
                <a:latin typeface="Arial"/>
                <a:cs typeface="Arial"/>
              </a:rPr>
              <a:t>Kindergarten Transportation </a:t>
            </a:r>
            <a:endParaRPr lang="en-US" sz="1600" dirty="0">
              <a:solidFill>
                <a:srgbClr val="0E3D6C"/>
              </a:solidFill>
              <a:latin typeface="Arial"/>
              <a:cs typeface="Arial"/>
            </a:endParaRPr>
          </a:p>
          <a:p>
            <a:pPr marL="460375" indent="-288925" fontAlgn="base">
              <a:lnSpc>
                <a:spcPct val="114000"/>
              </a:lnSpc>
              <a:spcBef>
                <a:spcPts val="200"/>
              </a:spcBef>
              <a:spcAft>
                <a:spcPts val="200"/>
              </a:spcAft>
              <a:buFont typeface="Courier New" panose="02070309020205020404" pitchFamily="49" charset="0"/>
              <a:buChar char="o"/>
            </a:pPr>
            <a:r>
              <a:rPr lang="en-US" sz="2000" dirty="0">
                <a:solidFill>
                  <a:srgbClr val="0E3D6C"/>
                </a:solidFill>
                <a:latin typeface="Arial"/>
                <a:cs typeface="Arial"/>
              </a:rPr>
              <a:t>Updated Certificate of Immunization</a:t>
            </a:r>
          </a:p>
          <a:p>
            <a:pPr fontAlgn="base">
              <a:lnSpc>
                <a:spcPct val="114000"/>
              </a:lnSpc>
              <a:spcBef>
                <a:spcPts val="600"/>
              </a:spcBef>
            </a:pPr>
            <a:r>
              <a:rPr lang="en-US" sz="2000" dirty="0">
                <a:solidFill>
                  <a:srgbClr val="0E3D6C"/>
                </a:solidFill>
                <a:latin typeface="Arial"/>
                <a:cs typeface="Arial"/>
              </a:rPr>
              <a:t>All forms are also available on website </a:t>
            </a:r>
            <a:r>
              <a:rPr lang="en-US" sz="2000" dirty="0">
                <a:solidFill>
                  <a:srgbClr val="0E3D6C"/>
                </a:solidFill>
                <a:latin typeface="Arial"/>
                <a:cs typeface="Arial"/>
                <a:hlinkClick r:id="rId4"/>
              </a:rPr>
              <a:t>www.everettsd/kindergartenenrollment</a:t>
            </a:r>
            <a:r>
              <a:rPr lang="en-US" sz="2000" dirty="0">
                <a:solidFill>
                  <a:srgbClr val="0E3D6C"/>
                </a:solidFill>
                <a:latin typeface="Arial"/>
                <a:cs typeface="Arial"/>
              </a:rPr>
              <a:t> </a:t>
            </a:r>
          </a:p>
        </p:txBody>
      </p:sp>
    </p:spTree>
    <p:extLst>
      <p:ext uri="{BB962C8B-B14F-4D97-AF65-F5344CB8AC3E}">
        <p14:creationId xmlns:p14="http://schemas.microsoft.com/office/powerpoint/2010/main" val="4095889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215165" y="1598291"/>
            <a:ext cx="8258277" cy="2051844"/>
          </a:xfrm>
          <a:prstGeom prst="rect">
            <a:avLst/>
          </a:prstGeom>
          <a:noFill/>
        </p:spPr>
        <p:txBody>
          <a:bodyPr wrap="square" lIns="91440" tIns="45720" rIns="91440" bIns="45720" rtlCol="0" anchor="t">
            <a:spAutoFit/>
          </a:bodyPr>
          <a:lstStyle/>
          <a:p>
            <a:pPr>
              <a:lnSpc>
                <a:spcPct val="90000"/>
              </a:lnSpc>
              <a:spcAft>
                <a:spcPts val="600"/>
              </a:spcAft>
            </a:pPr>
            <a:r>
              <a:rPr lang="en-US" sz="2200" dirty="0">
                <a:solidFill>
                  <a:schemeClr val="tx2"/>
                </a:solidFill>
                <a:latin typeface="Arial"/>
                <a:cs typeface="Arial"/>
              </a:rPr>
              <a:t>Introductions:</a:t>
            </a:r>
          </a:p>
          <a:p>
            <a:pPr marL="460375" indent="-288925">
              <a:lnSpc>
                <a:spcPct val="90000"/>
              </a:lnSpc>
              <a:spcBef>
                <a:spcPts val="400"/>
              </a:spcBef>
              <a:spcAft>
                <a:spcPts val="400"/>
              </a:spcAft>
              <a:buFont typeface="Courier New" panose="02070309020205020404" pitchFamily="49" charset="0"/>
              <a:buChar char="o"/>
            </a:pPr>
            <a:r>
              <a:rPr lang="en-US" sz="2200" dirty="0">
                <a:solidFill>
                  <a:schemeClr val="tx2"/>
                </a:solidFill>
                <a:latin typeface="Arial"/>
                <a:cs typeface="Arial"/>
              </a:rPr>
              <a:t>Administration</a:t>
            </a:r>
          </a:p>
          <a:p>
            <a:pPr marL="460375" indent="-288925">
              <a:lnSpc>
                <a:spcPct val="90000"/>
              </a:lnSpc>
              <a:spcBef>
                <a:spcPts val="400"/>
              </a:spcBef>
              <a:spcAft>
                <a:spcPts val="400"/>
              </a:spcAft>
              <a:buFont typeface="Courier New" panose="02070309020205020404" pitchFamily="49" charset="0"/>
              <a:buChar char="o"/>
            </a:pPr>
            <a:r>
              <a:rPr lang="en-US" sz="2200" dirty="0">
                <a:solidFill>
                  <a:schemeClr val="tx2"/>
                </a:solidFill>
                <a:latin typeface="Arial"/>
                <a:cs typeface="Arial"/>
              </a:rPr>
              <a:t>Teachers</a:t>
            </a:r>
          </a:p>
          <a:p>
            <a:pPr marL="460375" indent="-288925">
              <a:lnSpc>
                <a:spcPct val="90000"/>
              </a:lnSpc>
              <a:spcBef>
                <a:spcPts val="400"/>
              </a:spcBef>
              <a:spcAft>
                <a:spcPts val="400"/>
              </a:spcAft>
              <a:buFont typeface="Courier New" panose="02070309020205020404" pitchFamily="49" charset="0"/>
              <a:buChar char="o"/>
            </a:pPr>
            <a:r>
              <a:rPr lang="en-US" sz="2200" dirty="0">
                <a:solidFill>
                  <a:schemeClr val="tx2"/>
                </a:solidFill>
                <a:latin typeface="Arial"/>
                <a:cs typeface="Arial"/>
              </a:rPr>
              <a:t>Specialists</a:t>
            </a:r>
          </a:p>
          <a:p>
            <a:pPr marL="460375" indent="-288925">
              <a:lnSpc>
                <a:spcPct val="90000"/>
              </a:lnSpc>
              <a:spcBef>
                <a:spcPts val="400"/>
              </a:spcBef>
              <a:spcAft>
                <a:spcPts val="400"/>
              </a:spcAft>
              <a:buFont typeface="Courier New" panose="02070309020205020404" pitchFamily="49" charset="0"/>
              <a:buChar char="o"/>
            </a:pPr>
            <a:r>
              <a:rPr lang="en-US" sz="2200" dirty="0">
                <a:solidFill>
                  <a:schemeClr val="tx2"/>
                </a:solidFill>
                <a:latin typeface="Arial"/>
                <a:cs typeface="Arial"/>
              </a:rPr>
              <a:t>PTA / Natural Leaders members (if present) </a:t>
            </a: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lIns="91440" tIns="45720" rIns="91440" bIns="45720" anchor="t">
            <a:spAutoFit/>
          </a:bodyPr>
          <a:lstStyle/>
          <a:p>
            <a:r>
              <a:rPr lang="en-US" sz="2800" b="1" dirty="0">
                <a:solidFill>
                  <a:schemeClr val="bg1"/>
                </a:solidFill>
                <a:latin typeface="Arial"/>
                <a:cs typeface="Arial"/>
              </a:rPr>
              <a:t>Welcome to (school) Elementary </a:t>
            </a:r>
            <a:endParaRPr lang="en-US" dirty="0"/>
          </a:p>
        </p:txBody>
      </p:sp>
      <p:sp>
        <p:nvSpPr>
          <p:cNvPr id="7" name="TextBox 6">
            <a:extLst>
              <a:ext uri="{FF2B5EF4-FFF2-40B4-BE49-F238E27FC236}">
                <a16:creationId xmlns:a16="http://schemas.microsoft.com/office/drawing/2014/main" id="{D13B67CE-9A1E-42C3-99CC-ED09CCCF2D5D}"/>
              </a:ext>
            </a:extLst>
          </p:cNvPr>
          <p:cNvSpPr txBox="1"/>
          <p:nvPr/>
        </p:nvSpPr>
        <p:spPr>
          <a:xfrm>
            <a:off x="0" y="903050"/>
            <a:ext cx="6584887" cy="535531"/>
          </a:xfrm>
          <a:prstGeom prst="rect">
            <a:avLst/>
          </a:prstGeom>
          <a:noFill/>
        </p:spPr>
        <p:txBody>
          <a:bodyPr wrap="square" lIns="91440" tIns="45720" rIns="91440" bIns="45720" rtlCol="0" anchor="t">
            <a:spAutoFit/>
          </a:bodyPr>
          <a:lstStyle/>
          <a:p>
            <a:pPr algn="ctr">
              <a:lnSpc>
                <a:spcPct val="90000"/>
              </a:lnSpc>
            </a:pPr>
            <a:r>
              <a:rPr lang="en-US" sz="3200" b="1" dirty="0">
                <a:solidFill>
                  <a:srgbClr val="E87827"/>
                </a:solidFill>
                <a:latin typeface="Arial" panose="020B0604020202020204" pitchFamily="34" charset="0"/>
                <a:cs typeface="Arial" panose="020B0604020202020204" pitchFamily="34" charset="0"/>
              </a:rPr>
              <a:t>Thank you for joining us today!</a:t>
            </a:r>
            <a:endParaRPr lang="en-US" sz="2000" b="1" dirty="0">
              <a:solidFill>
                <a:schemeClr val="tx2"/>
              </a:solidFill>
              <a:latin typeface="Arial"/>
              <a:cs typeface="Arial"/>
            </a:endParaRPr>
          </a:p>
        </p:txBody>
      </p:sp>
      <p:pic>
        <p:nvPicPr>
          <p:cNvPr id="1026" name="Picture 2" descr="Getting Ready for Kindergarten | Stonegate ES">
            <a:extLst>
              <a:ext uri="{FF2B5EF4-FFF2-40B4-BE49-F238E27FC236}">
                <a16:creationId xmlns:a16="http://schemas.microsoft.com/office/drawing/2014/main" id="{4D6B1D30-3C78-137A-C6A7-B9C9A8CCFA1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0192" y="3328109"/>
            <a:ext cx="3808643" cy="139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121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11977" y="100008"/>
            <a:ext cx="8201513" cy="523220"/>
          </a:xfrm>
          <a:prstGeom prst="rect">
            <a:avLst/>
          </a:prstGeom>
        </p:spPr>
        <p:txBody>
          <a:bodyPr wrap="square" lIns="91440" tIns="45720" rIns="91440" bIns="45720" anchor="t">
            <a:spAutoFit/>
          </a:bodyPr>
          <a:lstStyle/>
          <a:p>
            <a:r>
              <a:rPr lang="en-US" sz="2800" b="1" dirty="0">
                <a:solidFill>
                  <a:schemeClr val="bg1"/>
                </a:solidFill>
                <a:latin typeface="Arial"/>
                <a:cs typeface="Arial"/>
              </a:rPr>
              <a:t>Immunization Status &amp; Health History</a:t>
            </a:r>
            <a:endParaRPr lang="en-US" sz="2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CF0583-4D3A-4E1E-8E1E-1BB0E755D128}"/>
              </a:ext>
            </a:extLst>
          </p:cNvPr>
          <p:cNvSpPr txBox="1"/>
          <p:nvPr/>
        </p:nvSpPr>
        <p:spPr>
          <a:xfrm>
            <a:off x="62739" y="867508"/>
            <a:ext cx="8920045" cy="3570208"/>
          </a:xfrm>
          <a:prstGeom prst="rect">
            <a:avLst/>
          </a:prstGeom>
          <a:noFill/>
        </p:spPr>
        <p:txBody>
          <a:bodyPr wrap="square" lIns="91440" tIns="45720" rIns="91440" bIns="45720" anchor="t">
            <a:spAutoFit/>
          </a:bodyPr>
          <a:lstStyle/>
          <a:p>
            <a:pPr marL="58420" algn="l" rtl="0" fontAlgn="base">
              <a:spcBef>
                <a:spcPts val="200"/>
              </a:spcBef>
              <a:spcAft>
                <a:spcPts val="200"/>
              </a:spcAft>
            </a:pPr>
            <a:r>
              <a:rPr lang="en-US" sz="2000" b="1" i="0" u="none" strike="noStrike" dirty="0">
                <a:solidFill>
                  <a:srgbClr val="D9531E"/>
                </a:solidFill>
                <a:effectLst/>
                <a:latin typeface="Arial"/>
                <a:cs typeface="Arial"/>
              </a:rPr>
              <a:t>IMPORTANT</a:t>
            </a:r>
            <a:endParaRPr lang="en-US" dirty="0">
              <a:latin typeface="Arial"/>
              <a:cs typeface="Arial"/>
            </a:endParaRPr>
          </a:p>
          <a:p>
            <a:pPr marL="460375" indent="-288925" fontAlgn="base">
              <a:spcBef>
                <a:spcPts val="200"/>
              </a:spcBef>
              <a:spcAft>
                <a:spcPts val="200"/>
              </a:spcAft>
              <a:buFont typeface="Courier New" panose="02070309020205020404" pitchFamily="49" charset="0"/>
              <a:buChar char="o"/>
            </a:pPr>
            <a:r>
              <a:rPr lang="en-US" sz="2000" dirty="0">
                <a:solidFill>
                  <a:srgbClr val="01447B"/>
                </a:solidFill>
                <a:latin typeface="Arial"/>
                <a:cs typeface="Arial"/>
              </a:rPr>
              <a:t>Make </a:t>
            </a:r>
            <a:r>
              <a:rPr lang="en-US" sz="2000" b="0" i="0" u="none" strike="noStrike" dirty="0">
                <a:solidFill>
                  <a:srgbClr val="01447B"/>
                </a:solidFill>
                <a:effectLst/>
                <a:latin typeface="Arial"/>
                <a:cs typeface="Arial"/>
              </a:rPr>
              <a:t>sure that your child’s </a:t>
            </a:r>
            <a:r>
              <a:rPr lang="en-US" sz="2000" b="1" i="0" u="none" strike="noStrike" dirty="0">
                <a:solidFill>
                  <a:srgbClr val="01447B"/>
                </a:solidFill>
                <a:effectLst/>
                <a:latin typeface="Arial"/>
                <a:cs typeface="Arial"/>
              </a:rPr>
              <a:t>vaccination</a:t>
            </a:r>
            <a:r>
              <a:rPr lang="en-US" sz="2000" b="0" i="0" u="none" strike="noStrike" dirty="0">
                <a:solidFill>
                  <a:srgbClr val="01447B"/>
                </a:solidFill>
                <a:effectLst/>
                <a:latin typeface="Arial"/>
                <a:cs typeface="Arial"/>
              </a:rPr>
              <a:t> is                                               completed before </a:t>
            </a:r>
            <a:r>
              <a:rPr lang="en-US" sz="2000" dirty="0">
                <a:solidFill>
                  <a:srgbClr val="01447B"/>
                </a:solidFill>
                <a:latin typeface="Arial"/>
                <a:cs typeface="Arial"/>
              </a:rPr>
              <a:t>their 1</a:t>
            </a:r>
            <a:r>
              <a:rPr lang="en-US" sz="2000" baseline="30000" dirty="0">
                <a:solidFill>
                  <a:srgbClr val="01447B"/>
                </a:solidFill>
                <a:latin typeface="Arial"/>
                <a:cs typeface="Arial"/>
              </a:rPr>
              <a:t>st</a:t>
            </a:r>
            <a:r>
              <a:rPr lang="en-US" sz="2000" dirty="0">
                <a:solidFill>
                  <a:srgbClr val="01447B"/>
                </a:solidFill>
                <a:latin typeface="Arial"/>
                <a:cs typeface="Arial"/>
              </a:rPr>
              <a:t> day of school attendance:  </a:t>
            </a:r>
            <a:endParaRPr lang="en-US" sz="2000" dirty="0">
              <a:solidFill>
                <a:srgbClr val="01447B"/>
              </a:solidFill>
              <a:latin typeface="Arial" panose="020B0604020202020204" pitchFamily="34" charset="0"/>
              <a:cs typeface="Arial"/>
            </a:endParaRPr>
          </a:p>
          <a:p>
            <a:pPr marL="911225" lvl="1" indent="-285750" fontAlgn="base">
              <a:spcBef>
                <a:spcPts val="300"/>
              </a:spcBef>
              <a:buSzPct val="80000"/>
              <a:buFont typeface="Arial" panose="020B0604020202020204" pitchFamily="34" charset="0"/>
              <a:buChar char="•"/>
            </a:pPr>
            <a:r>
              <a:rPr lang="en-US" dirty="0">
                <a:solidFill>
                  <a:srgbClr val="01447B"/>
                </a:solidFill>
                <a:latin typeface="Arial"/>
                <a:cs typeface="Arial"/>
              </a:rPr>
              <a:t>Everett Ready - August 18</a:t>
            </a:r>
          </a:p>
          <a:p>
            <a:pPr marL="858520" lvl="1" indent="55245" fontAlgn="base"/>
            <a:r>
              <a:rPr lang="en-US" sz="1600" dirty="0">
                <a:solidFill>
                  <a:srgbClr val="01447B"/>
                </a:solidFill>
                <a:latin typeface="Arial"/>
                <a:cs typeface="Arial"/>
              </a:rPr>
              <a:t>or </a:t>
            </a:r>
            <a:endParaRPr lang="en-US" dirty="0">
              <a:solidFill>
                <a:srgbClr val="01447B"/>
              </a:solidFill>
              <a:latin typeface="Arial" panose="020B0604020202020204" pitchFamily="34" charset="0"/>
              <a:cs typeface="Arial" panose="020B0604020202020204" pitchFamily="34" charset="0"/>
            </a:endParaRPr>
          </a:p>
          <a:p>
            <a:pPr marL="911225" lvl="1" indent="-285750" fontAlgn="base">
              <a:buSzPct val="80000"/>
              <a:buFont typeface="Arial" panose="020B0604020202020204" pitchFamily="34" charset="0"/>
              <a:buChar char="•"/>
            </a:pPr>
            <a:r>
              <a:rPr lang="en-US" dirty="0">
                <a:solidFill>
                  <a:srgbClr val="01447B"/>
                </a:solidFill>
                <a:latin typeface="Arial"/>
                <a:cs typeface="Arial"/>
              </a:rPr>
              <a:t>1</a:t>
            </a:r>
            <a:r>
              <a:rPr lang="en-US" baseline="30000" dirty="0">
                <a:solidFill>
                  <a:srgbClr val="01447B"/>
                </a:solidFill>
                <a:latin typeface="Arial"/>
                <a:cs typeface="Arial"/>
              </a:rPr>
              <a:t>st</a:t>
            </a:r>
            <a:r>
              <a:rPr lang="en-US" dirty="0">
                <a:solidFill>
                  <a:srgbClr val="01447B"/>
                </a:solidFill>
                <a:latin typeface="Arial"/>
                <a:cs typeface="Arial"/>
              </a:rPr>
              <a:t> day of school – September 2</a:t>
            </a:r>
          </a:p>
          <a:p>
            <a:pPr marL="460375" indent="-288925" fontAlgn="base">
              <a:spcBef>
                <a:spcPts val="1000"/>
              </a:spcBef>
              <a:spcAft>
                <a:spcPts val="200"/>
              </a:spcAft>
              <a:buFont typeface="Courier New" panose="02070309020205020404" pitchFamily="49" charset="0"/>
              <a:buChar char="o"/>
            </a:pPr>
            <a:r>
              <a:rPr lang="en-US" sz="2000" dirty="0">
                <a:solidFill>
                  <a:srgbClr val="01447B"/>
                </a:solidFill>
                <a:latin typeface="Arial"/>
                <a:cs typeface="Arial"/>
              </a:rPr>
              <a:t>Complete / submit the ‘</a:t>
            </a:r>
            <a:r>
              <a:rPr lang="en-US" sz="2000" b="1" dirty="0">
                <a:solidFill>
                  <a:srgbClr val="01447B"/>
                </a:solidFill>
                <a:latin typeface="Arial"/>
                <a:cs typeface="Arial"/>
              </a:rPr>
              <a:t>Annual Health History’ </a:t>
            </a:r>
            <a:r>
              <a:rPr lang="en-US" sz="2000" dirty="0">
                <a:solidFill>
                  <a:srgbClr val="01447B"/>
                </a:solidFill>
                <a:latin typeface="Arial"/>
                <a:cs typeface="Arial"/>
              </a:rPr>
              <a:t>by</a:t>
            </a:r>
            <a:r>
              <a:rPr lang="en-US" sz="2000" b="1" dirty="0">
                <a:solidFill>
                  <a:srgbClr val="01447B"/>
                </a:solidFill>
                <a:latin typeface="Arial"/>
                <a:cs typeface="Arial"/>
              </a:rPr>
              <a:t>                               </a:t>
            </a:r>
            <a:r>
              <a:rPr lang="en-US" sz="2000" dirty="0">
                <a:solidFill>
                  <a:srgbClr val="01447B"/>
                </a:solidFill>
                <a:latin typeface="Arial"/>
                <a:cs typeface="Arial"/>
              </a:rPr>
              <a:t>mid-July, at the latest, if your child:</a:t>
            </a:r>
            <a:endParaRPr lang="en-US" sz="2000" dirty="0">
              <a:solidFill>
                <a:srgbClr val="01447B"/>
              </a:solidFill>
              <a:latin typeface="Arial" panose="020B0604020202020204" pitchFamily="34" charset="0"/>
              <a:cs typeface="Arial"/>
            </a:endParaRPr>
          </a:p>
          <a:p>
            <a:pPr marL="911225" lvl="1" indent="-285750" fontAlgn="base">
              <a:spcBef>
                <a:spcPts val="300"/>
              </a:spcBef>
              <a:buSzPct val="80000"/>
              <a:buFont typeface="Arial" panose="020B0604020202020204" pitchFamily="34" charset="0"/>
              <a:buChar char="•"/>
            </a:pPr>
            <a:r>
              <a:rPr lang="en-US" dirty="0">
                <a:solidFill>
                  <a:srgbClr val="01447B"/>
                </a:solidFill>
                <a:latin typeface="Arial"/>
                <a:cs typeface="Arial"/>
              </a:rPr>
              <a:t>has a life-threatening condition / a medical plan </a:t>
            </a:r>
            <a:endParaRPr lang="en-US" dirty="0">
              <a:solidFill>
                <a:srgbClr val="01447B"/>
              </a:solidFill>
              <a:latin typeface="Arial" panose="020B0604020202020204" pitchFamily="34" charset="0"/>
              <a:cs typeface="Arial"/>
            </a:endParaRPr>
          </a:p>
          <a:p>
            <a:pPr marL="858520" lvl="1" indent="55245" fontAlgn="base">
              <a:buSzPct val="80000"/>
            </a:pPr>
            <a:r>
              <a:rPr lang="en-US" sz="1600" b="1" dirty="0">
                <a:solidFill>
                  <a:srgbClr val="D9531E"/>
                </a:solidFill>
                <a:latin typeface="Arial"/>
                <a:cs typeface="Arial"/>
              </a:rPr>
              <a:t>and</a:t>
            </a:r>
            <a:r>
              <a:rPr lang="en-US" dirty="0">
                <a:solidFill>
                  <a:srgbClr val="01447B"/>
                </a:solidFill>
                <a:latin typeface="Arial"/>
                <a:cs typeface="Arial"/>
              </a:rPr>
              <a:t> </a:t>
            </a:r>
            <a:endParaRPr lang="en-US" dirty="0">
              <a:solidFill>
                <a:srgbClr val="01447B"/>
              </a:solidFill>
              <a:latin typeface="Arial" panose="020B0604020202020204" pitchFamily="34" charset="0"/>
              <a:cs typeface="Arial"/>
            </a:endParaRPr>
          </a:p>
          <a:p>
            <a:pPr marL="911225" lvl="1" indent="-285750" fontAlgn="base">
              <a:buSzPct val="80000"/>
              <a:buFont typeface="Arial" panose="020B0604020202020204" pitchFamily="34" charset="0"/>
              <a:buChar char="•"/>
            </a:pPr>
            <a:r>
              <a:rPr lang="en-US" dirty="0">
                <a:solidFill>
                  <a:srgbClr val="01447B"/>
                </a:solidFill>
                <a:latin typeface="Arial"/>
                <a:cs typeface="Arial"/>
              </a:rPr>
              <a:t>will be attending Everett Ready. </a:t>
            </a:r>
            <a:endParaRPr lang="en-US" dirty="0">
              <a:solidFill>
                <a:srgbClr val="01447B"/>
              </a:solidFill>
              <a:latin typeface="Arial" panose="020B0604020202020204" pitchFamily="34" charset="0"/>
              <a:cs typeface="Arial"/>
            </a:endParaRPr>
          </a:p>
        </p:txBody>
      </p:sp>
      <p:pic>
        <p:nvPicPr>
          <p:cNvPr id="5" name="Picture 4">
            <a:extLst>
              <a:ext uri="{FF2B5EF4-FFF2-40B4-BE49-F238E27FC236}">
                <a16:creationId xmlns:a16="http://schemas.microsoft.com/office/drawing/2014/main" id="{A9556B69-776E-D1AF-498B-E7C09D5D16B9}"/>
              </a:ext>
            </a:extLst>
          </p:cNvPr>
          <p:cNvPicPr>
            <a:picLocks noChangeAspect="1"/>
          </p:cNvPicPr>
          <p:nvPr/>
        </p:nvPicPr>
        <p:blipFill>
          <a:blip r:embed="rId4"/>
          <a:stretch>
            <a:fillRect/>
          </a:stretch>
        </p:blipFill>
        <p:spPr>
          <a:xfrm>
            <a:off x="6576176" y="944310"/>
            <a:ext cx="2505085" cy="1794007"/>
          </a:xfrm>
          <a:prstGeom prst="rect">
            <a:avLst/>
          </a:prstGeom>
        </p:spPr>
      </p:pic>
      <p:pic>
        <p:nvPicPr>
          <p:cNvPr id="11" name="Picture 10">
            <a:extLst>
              <a:ext uri="{FF2B5EF4-FFF2-40B4-BE49-F238E27FC236}">
                <a16:creationId xmlns:a16="http://schemas.microsoft.com/office/drawing/2014/main" id="{654DC993-2042-6F41-07EC-7FD991C35471}"/>
              </a:ext>
            </a:extLst>
          </p:cNvPr>
          <p:cNvPicPr>
            <a:picLocks noChangeAspect="1"/>
          </p:cNvPicPr>
          <p:nvPr/>
        </p:nvPicPr>
        <p:blipFill>
          <a:blip r:embed="rId5"/>
          <a:stretch>
            <a:fillRect/>
          </a:stretch>
        </p:blipFill>
        <p:spPr>
          <a:xfrm>
            <a:off x="6535649" y="2790387"/>
            <a:ext cx="2496374" cy="1914916"/>
          </a:xfrm>
          <a:prstGeom prst="rect">
            <a:avLst/>
          </a:prstGeom>
        </p:spPr>
      </p:pic>
    </p:spTree>
    <p:extLst>
      <p:ext uri="{BB962C8B-B14F-4D97-AF65-F5344CB8AC3E}">
        <p14:creationId xmlns:p14="http://schemas.microsoft.com/office/powerpoint/2010/main" val="3954939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87090" y="77660"/>
            <a:ext cx="6594765" cy="584775"/>
          </a:xfrm>
          <a:prstGeom prst="rect">
            <a:avLst/>
          </a:prstGeom>
        </p:spPr>
        <p:txBody>
          <a:bodyPr wrap="square" lIns="91440" tIns="45720" rIns="91440" bIns="45720" anchor="t">
            <a:spAutoFit/>
          </a:bodyPr>
          <a:lstStyle/>
          <a:p>
            <a:r>
              <a:rPr lang="en-US" sz="3200" b="1" dirty="0">
                <a:solidFill>
                  <a:schemeClr val="bg1"/>
                </a:solidFill>
                <a:latin typeface="Arial"/>
                <a:cs typeface="Arial"/>
              </a:rPr>
              <a:t>Before / After School Care</a:t>
            </a:r>
            <a:endParaRPr lang="en-US" sz="32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1E73C25-19B5-42B0-8A9C-FFFD23E4EC49}"/>
              </a:ext>
            </a:extLst>
          </p:cNvPr>
          <p:cNvSpPr txBox="1"/>
          <p:nvPr/>
        </p:nvSpPr>
        <p:spPr>
          <a:xfrm>
            <a:off x="63954" y="871209"/>
            <a:ext cx="8711291" cy="2736134"/>
          </a:xfrm>
          <a:prstGeom prst="rect">
            <a:avLst/>
          </a:prstGeom>
          <a:noFill/>
        </p:spPr>
        <p:txBody>
          <a:bodyPr wrap="square" lIns="91440" tIns="45720" rIns="91440" bIns="45720" rtlCol="0" anchor="t">
            <a:spAutoFit/>
          </a:bodyPr>
          <a:lstStyle/>
          <a:p>
            <a:pPr>
              <a:lnSpc>
                <a:spcPct val="90000"/>
              </a:lnSpc>
            </a:pPr>
            <a:r>
              <a:rPr lang="en-US" dirty="0">
                <a:solidFill>
                  <a:schemeClr val="tx2"/>
                </a:solidFill>
                <a:latin typeface="Arial"/>
                <a:cs typeface="Arial"/>
              </a:rPr>
              <a:t>EPS</a:t>
            </a:r>
            <a:r>
              <a:rPr lang="en-US" sz="2000" b="1" dirty="0">
                <a:solidFill>
                  <a:schemeClr val="tx2"/>
                </a:solidFill>
                <a:latin typeface="Arial"/>
                <a:cs typeface="Arial"/>
              </a:rPr>
              <a:t> </a:t>
            </a:r>
            <a:r>
              <a:rPr lang="en-US" dirty="0">
                <a:solidFill>
                  <a:schemeClr val="tx2"/>
                </a:solidFill>
                <a:latin typeface="Arial"/>
                <a:cs typeface="Arial"/>
              </a:rPr>
              <a:t>partners with the </a:t>
            </a:r>
            <a:r>
              <a:rPr lang="en-US" b="1" dirty="0">
                <a:solidFill>
                  <a:schemeClr val="tx2"/>
                </a:solidFill>
                <a:latin typeface="Arial"/>
                <a:cs typeface="Arial"/>
              </a:rPr>
              <a:t>YMCA</a:t>
            </a:r>
            <a:r>
              <a:rPr lang="en-US" dirty="0">
                <a:solidFill>
                  <a:schemeClr val="tx2"/>
                </a:solidFill>
                <a:latin typeface="Arial"/>
                <a:cs typeface="Arial"/>
              </a:rPr>
              <a:t> and the </a:t>
            </a:r>
            <a:r>
              <a:rPr lang="en-US" b="1" dirty="0">
                <a:solidFill>
                  <a:schemeClr val="tx2"/>
                </a:solidFill>
                <a:latin typeface="Arial"/>
                <a:cs typeface="Arial"/>
              </a:rPr>
              <a:t>Boys and Girls Club </a:t>
            </a:r>
            <a:r>
              <a:rPr lang="en-US" dirty="0">
                <a:solidFill>
                  <a:schemeClr val="tx2"/>
                </a:solidFill>
                <a:latin typeface="Arial"/>
                <a:cs typeface="Arial"/>
              </a:rPr>
              <a:t>to provide before and after school care at many of our schools.</a:t>
            </a:r>
          </a:p>
          <a:p>
            <a:pPr>
              <a:lnSpc>
                <a:spcPct val="90000"/>
              </a:lnSpc>
            </a:pPr>
            <a:endParaRPr lang="en-US" dirty="0">
              <a:solidFill>
                <a:schemeClr val="tx2"/>
              </a:solidFill>
              <a:latin typeface="Arial" panose="020B0604020202020204" pitchFamily="34" charset="0"/>
              <a:cs typeface="Arial" panose="020B0604020202020204" pitchFamily="34" charset="0"/>
            </a:endParaRPr>
          </a:p>
          <a:p>
            <a:pPr>
              <a:lnSpc>
                <a:spcPct val="90000"/>
              </a:lnSpc>
            </a:pPr>
            <a:r>
              <a:rPr lang="en-US" dirty="0">
                <a:solidFill>
                  <a:schemeClr val="tx2"/>
                </a:solidFill>
                <a:latin typeface="Arial"/>
                <a:cs typeface="Arial"/>
              </a:rPr>
              <a:t>There are also community childcare programs that transport students to and from  schools for before and after school care. </a:t>
            </a:r>
            <a:endParaRPr lang="en-US" dirty="0">
              <a:solidFill>
                <a:schemeClr val="tx2"/>
              </a:solidFill>
              <a:latin typeface="Arial" panose="020B0604020202020204" pitchFamily="34" charset="0"/>
              <a:cs typeface="Arial" panose="020B0604020202020204" pitchFamily="34" charset="0"/>
            </a:endParaRPr>
          </a:p>
          <a:p>
            <a:endParaRPr lang="en-US" dirty="0">
              <a:solidFill>
                <a:schemeClr val="tx2"/>
              </a:solidFill>
              <a:latin typeface="Arial"/>
              <a:cs typeface="Arial"/>
            </a:endParaRPr>
          </a:p>
          <a:p>
            <a:r>
              <a:rPr lang="en-US" dirty="0">
                <a:solidFill>
                  <a:schemeClr val="tx2"/>
                </a:solidFill>
                <a:latin typeface="Arial"/>
                <a:cs typeface="Arial"/>
              </a:rPr>
              <a:t>At our school, the before and after school options are: ??</a:t>
            </a:r>
          </a:p>
          <a:p>
            <a:endParaRPr lang="en-US" sz="1200" dirty="0">
              <a:solidFill>
                <a:schemeClr val="tx2"/>
              </a:solidFill>
              <a:latin typeface="Arial"/>
              <a:cs typeface="Arial"/>
            </a:endParaRPr>
          </a:p>
          <a:p>
            <a:pPr marL="396875" indent="-283845">
              <a:buFont typeface="Courier New" panose="02070309020205020404" pitchFamily="49" charset="0"/>
              <a:buChar char="o"/>
            </a:pPr>
            <a:r>
              <a:rPr lang="en-US" sz="1600" b="1" dirty="0">
                <a:solidFill>
                  <a:srgbClr val="00447C"/>
                </a:solidFill>
                <a:latin typeface="Arial"/>
                <a:cs typeface="Arial"/>
              </a:rPr>
              <a:t>YMCA</a:t>
            </a:r>
            <a:r>
              <a:rPr lang="en-US" sz="1600" dirty="0">
                <a:solidFill>
                  <a:srgbClr val="00447C"/>
                </a:solidFill>
                <a:latin typeface="Arial"/>
                <a:cs typeface="Arial"/>
              </a:rPr>
              <a:t> – visit</a:t>
            </a:r>
            <a:r>
              <a:rPr lang="en-US" sz="1600" b="1" dirty="0">
                <a:solidFill>
                  <a:srgbClr val="00447C"/>
                </a:solidFill>
                <a:latin typeface="Arial"/>
                <a:cs typeface="Arial"/>
              </a:rPr>
              <a:t> </a:t>
            </a:r>
            <a:r>
              <a:rPr lang="en-US" sz="1600" dirty="0">
                <a:solidFill>
                  <a:srgbClr val="00447C"/>
                </a:solidFill>
                <a:latin typeface="Arial"/>
                <a:ea typeface="+mn-lt"/>
                <a:cs typeface="+mn-lt"/>
                <a:hlinkClick r:id="rId4">
                  <a:extLst>
                    <a:ext uri="{A12FA001-AC4F-418D-AE19-62706E023703}">
                      <ahyp:hlinkClr xmlns:ahyp="http://schemas.microsoft.com/office/drawing/2018/hyperlinkcolor" val="tx"/>
                    </a:ext>
                  </a:extLst>
                </a:hlinkClick>
              </a:rPr>
              <a:t>https://www.ymca-snoco.org/programs/1044/school-age-care/?locations=-1</a:t>
            </a:r>
            <a:endParaRPr lang="en-US" sz="1600" dirty="0">
              <a:solidFill>
                <a:srgbClr val="00447C"/>
              </a:solidFill>
              <a:latin typeface="Arial"/>
              <a:ea typeface="+mn-lt"/>
              <a:cs typeface="+mn-lt"/>
            </a:endParaRPr>
          </a:p>
          <a:p>
            <a:pPr marL="396875" indent="-283845">
              <a:buFont typeface="Courier New" panose="02070309020205020404" pitchFamily="49" charset="0"/>
              <a:buChar char="o"/>
            </a:pPr>
            <a:endParaRPr lang="en-US" sz="900" b="1" dirty="0">
              <a:solidFill>
                <a:srgbClr val="00447C"/>
              </a:solidFill>
              <a:latin typeface="Arial"/>
              <a:cs typeface="Arial"/>
            </a:endParaRPr>
          </a:p>
          <a:p>
            <a:pPr marL="396875" indent="-283845">
              <a:buFont typeface="Courier New" panose="02070309020205020404" pitchFamily="49" charset="0"/>
              <a:buChar char="o"/>
            </a:pPr>
            <a:r>
              <a:rPr lang="en-US" sz="1600" b="1" dirty="0">
                <a:solidFill>
                  <a:srgbClr val="00447C"/>
                </a:solidFill>
                <a:latin typeface="Arial"/>
                <a:cs typeface="Arial"/>
              </a:rPr>
              <a:t>Boys &amp; Girls </a:t>
            </a:r>
            <a:r>
              <a:rPr lang="en-US" sz="1600" dirty="0">
                <a:solidFill>
                  <a:srgbClr val="00447C"/>
                </a:solidFill>
                <a:latin typeface="Arial"/>
                <a:cs typeface="Arial"/>
              </a:rPr>
              <a:t>– visit </a:t>
            </a:r>
            <a:r>
              <a:rPr lang="en-US" sz="1600" dirty="0">
                <a:solidFill>
                  <a:srgbClr val="00447C"/>
                </a:solidFill>
                <a:latin typeface="Arial"/>
                <a:ea typeface="+mn-lt"/>
                <a:cs typeface="+mn-lt"/>
                <a:hlinkClick r:id="rId5">
                  <a:extLst>
                    <a:ext uri="{A12FA001-AC4F-418D-AE19-62706E023703}">
                      <ahyp:hlinkClr xmlns:ahyp="http://schemas.microsoft.com/office/drawing/2018/hyperlinkcolor" val="tx"/>
                    </a:ext>
                  </a:extLst>
                </a:hlinkClick>
              </a:rPr>
              <a:t>https://bgcsc.org/clubs/everett-club/childcare/</a:t>
            </a:r>
            <a:endParaRPr lang="en-US" sz="1600" dirty="0">
              <a:solidFill>
                <a:srgbClr val="00447C"/>
              </a:solidFill>
              <a:latin typeface="Arial"/>
              <a:cs typeface="Calibri"/>
            </a:endParaRPr>
          </a:p>
        </p:txBody>
      </p:sp>
      <p:sp>
        <p:nvSpPr>
          <p:cNvPr id="3" name="AutoShape 4">
            <a:extLst>
              <a:ext uri="{FF2B5EF4-FFF2-40B4-BE49-F238E27FC236}">
                <a16:creationId xmlns:a16="http://schemas.microsoft.com/office/drawing/2014/main" id="{44F86A2B-E2A7-EC77-AC1D-D25A296FE66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763A4B01-F90F-EC72-A61D-4E44406BD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737" y="3483181"/>
            <a:ext cx="1712090" cy="12198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6912364"/>
      </p:ext>
    </p:extLst>
  </p:cSld>
  <p:clrMapOvr>
    <a:masterClrMapping/>
  </p:clrMapOvr>
  <mc:AlternateContent xmlns:mc="http://schemas.openxmlformats.org/markup-compatibility/2006" xmlns:p14="http://schemas.microsoft.com/office/powerpoint/2010/main">
    <mc:Choice Requires="p14">
      <p:transition spd="slow" p14:dur="2000" advTm="51004"/>
    </mc:Choice>
    <mc:Fallback xmlns="">
      <p:transition spd="slow" advTm="510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96485" y="116194"/>
            <a:ext cx="7216761"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Transportation</a:t>
            </a:r>
          </a:p>
        </p:txBody>
      </p:sp>
      <p:sp>
        <p:nvSpPr>
          <p:cNvPr id="2" name="TextBox 1">
            <a:extLst>
              <a:ext uri="{FF2B5EF4-FFF2-40B4-BE49-F238E27FC236}">
                <a16:creationId xmlns:a16="http://schemas.microsoft.com/office/drawing/2014/main" id="{76BA1725-2C24-4650-B2A2-843AC46887BD}"/>
              </a:ext>
            </a:extLst>
          </p:cNvPr>
          <p:cNvSpPr txBox="1"/>
          <p:nvPr/>
        </p:nvSpPr>
        <p:spPr>
          <a:xfrm>
            <a:off x="96484" y="806573"/>
            <a:ext cx="8863217" cy="3272691"/>
          </a:xfrm>
          <a:prstGeom prst="rect">
            <a:avLst/>
          </a:prstGeom>
          <a:noFill/>
        </p:spPr>
        <p:txBody>
          <a:bodyPr wrap="square" lIns="91440" tIns="45720" rIns="91440" bIns="45720" rtlCol="0" anchor="t">
            <a:spAutoFit/>
          </a:bodyPr>
          <a:lstStyle/>
          <a:p>
            <a:pPr>
              <a:spcBef>
                <a:spcPts val="200"/>
              </a:spcBef>
              <a:spcAft>
                <a:spcPts val="1200"/>
              </a:spcAft>
              <a:buSzPct val="80000"/>
            </a:pPr>
            <a:r>
              <a:rPr lang="en-US" sz="2000" b="1" dirty="0">
                <a:solidFill>
                  <a:schemeClr val="tx2"/>
                </a:solidFill>
                <a:latin typeface="Arial"/>
                <a:cs typeface="Arial"/>
              </a:rPr>
              <a:t>Bus Transportation</a:t>
            </a:r>
          </a:p>
          <a:p>
            <a:pPr marL="342900" indent="-342900">
              <a:spcBef>
                <a:spcPts val="200"/>
              </a:spcBef>
              <a:spcAft>
                <a:spcPts val="200"/>
              </a:spcAft>
              <a:buSzPct val="80000"/>
              <a:buFont typeface="Courier New" panose="02070309020205020404" pitchFamily="49" charset="0"/>
              <a:buChar char="o"/>
            </a:pPr>
            <a:r>
              <a:rPr lang="en-US" sz="2000" dirty="0">
                <a:solidFill>
                  <a:schemeClr val="tx2"/>
                </a:solidFill>
                <a:latin typeface="Arial"/>
                <a:cs typeface="Arial"/>
              </a:rPr>
              <a:t>Provided for students that reside outside a half-mile                                      radius of the school </a:t>
            </a:r>
            <a:endParaRPr lang="en-US" sz="2000" dirty="0">
              <a:solidFill>
                <a:schemeClr val="tx2"/>
              </a:solidFill>
              <a:latin typeface="Arial" panose="020B0604020202020204" pitchFamily="34" charset="0"/>
              <a:cs typeface="Arial" panose="020B0604020202020204" pitchFamily="34" charset="0"/>
            </a:endParaRPr>
          </a:p>
          <a:p>
            <a:pPr marL="342900" indent="-342900">
              <a:spcBef>
                <a:spcPts val="300"/>
              </a:spcBef>
              <a:spcAft>
                <a:spcPts val="300"/>
              </a:spcAft>
              <a:buSzPct val="80000"/>
              <a:buFont typeface="Courier New" panose="02070309020205020404" pitchFamily="49" charset="0"/>
              <a:buChar char="o"/>
            </a:pPr>
            <a:r>
              <a:rPr lang="en-US" sz="2000" dirty="0">
                <a:solidFill>
                  <a:schemeClr val="tx2"/>
                </a:solidFill>
                <a:latin typeface="Arial"/>
                <a:cs typeface="Arial"/>
              </a:rPr>
              <a:t>Designated bus stops located along routes in central                                 locations</a:t>
            </a:r>
          </a:p>
          <a:p>
            <a:pPr marL="342900" indent="-342900">
              <a:spcBef>
                <a:spcPts val="200"/>
              </a:spcBef>
              <a:spcAft>
                <a:spcPts val="200"/>
              </a:spcAft>
              <a:buSzPct val="80000"/>
              <a:buFont typeface="Courier New" panose="02070309020205020404" pitchFamily="49" charset="0"/>
              <a:buChar char="o"/>
            </a:pPr>
            <a:r>
              <a:rPr lang="en-US" sz="2000" dirty="0">
                <a:solidFill>
                  <a:schemeClr val="tx2"/>
                </a:solidFill>
                <a:latin typeface="Arial"/>
                <a:cs typeface="Arial"/>
              </a:rPr>
              <a:t>Routes are available on the district website prior to the start of school  </a:t>
            </a:r>
            <a:endParaRPr lang="en-US" sz="2000" dirty="0">
              <a:solidFill>
                <a:schemeClr val="tx2"/>
              </a:solidFill>
              <a:latin typeface="Arial" panose="020B0604020202020204" pitchFamily="34" charset="0"/>
              <a:cs typeface="Arial" panose="020B0604020202020204" pitchFamily="34" charset="0"/>
            </a:endParaRPr>
          </a:p>
          <a:p>
            <a:pPr marL="342900" indent="-342900">
              <a:spcBef>
                <a:spcPts val="200"/>
              </a:spcBef>
              <a:spcAft>
                <a:spcPts val="200"/>
              </a:spcAft>
              <a:buSzPct val="80000"/>
              <a:buFont typeface="Courier New" panose="02070309020205020404" pitchFamily="49" charset="0"/>
              <a:buChar char="o"/>
            </a:pPr>
            <a:r>
              <a:rPr lang="en-US" sz="2000" dirty="0">
                <a:solidFill>
                  <a:schemeClr val="tx2"/>
                </a:solidFill>
                <a:latin typeface="Arial"/>
                <a:cs typeface="Arial"/>
              </a:rPr>
              <a:t>Route information is communicated to families via automated phone call and email prior to start of school</a:t>
            </a:r>
          </a:p>
          <a:p>
            <a:pPr marL="342900" indent="-342900">
              <a:spcBef>
                <a:spcPts val="200"/>
              </a:spcBef>
              <a:spcAft>
                <a:spcPts val="200"/>
              </a:spcAft>
              <a:buSzPct val="80000"/>
              <a:buFont typeface="Courier New" panose="02070309020205020404" pitchFamily="49" charset="0"/>
              <a:buChar char="o"/>
            </a:pPr>
            <a:r>
              <a:rPr lang="en-US" sz="2000" dirty="0">
                <a:solidFill>
                  <a:schemeClr val="tx2"/>
                </a:solidFill>
                <a:latin typeface="Arial"/>
                <a:cs typeface="Arial"/>
              </a:rPr>
              <a:t>All students have assigned seats with kindergartners in front of bus</a:t>
            </a:r>
          </a:p>
        </p:txBody>
      </p:sp>
      <p:pic>
        <p:nvPicPr>
          <p:cNvPr id="3" name="Picture 2">
            <a:extLst>
              <a:ext uri="{FF2B5EF4-FFF2-40B4-BE49-F238E27FC236}">
                <a16:creationId xmlns:a16="http://schemas.microsoft.com/office/drawing/2014/main" id="{F212FCF7-32AD-48B7-95DD-097B751AFFF8}"/>
              </a:ext>
            </a:extLst>
          </p:cNvPr>
          <p:cNvPicPr>
            <a:picLocks noChangeAspect="1"/>
          </p:cNvPicPr>
          <p:nvPr/>
        </p:nvPicPr>
        <p:blipFill>
          <a:blip r:embed="rId4"/>
          <a:stretch>
            <a:fillRect/>
          </a:stretch>
        </p:blipFill>
        <p:spPr>
          <a:xfrm>
            <a:off x="6656263" y="884894"/>
            <a:ext cx="2260233" cy="1500795"/>
          </a:xfrm>
          <a:prstGeom prst="rect">
            <a:avLst/>
          </a:prstGeom>
          <a:ln w="12700" cap="sq">
            <a:solidFill>
              <a:schemeClr val="tx2"/>
            </a:solidFill>
            <a:prstDash val="solid"/>
            <a:miter lim="800000"/>
          </a:ln>
          <a:effectLst>
            <a:outerShdw blurRad="50800" dist="190500" dir="2700000" algn="tl" rotWithShape="0">
              <a:srgbClr val="F8971D">
                <a:alpha val="43000"/>
              </a:srgbClr>
            </a:outerShdw>
          </a:effectLst>
        </p:spPr>
      </p:pic>
      <p:sp>
        <p:nvSpPr>
          <p:cNvPr id="4" name="TextBox 3">
            <a:extLst>
              <a:ext uri="{FF2B5EF4-FFF2-40B4-BE49-F238E27FC236}">
                <a16:creationId xmlns:a16="http://schemas.microsoft.com/office/drawing/2014/main" id="{2B38568A-13EB-7314-5A87-ACBD9B636F89}"/>
              </a:ext>
            </a:extLst>
          </p:cNvPr>
          <p:cNvSpPr txBox="1"/>
          <p:nvPr/>
        </p:nvSpPr>
        <p:spPr>
          <a:xfrm>
            <a:off x="0" y="4384176"/>
            <a:ext cx="9144000" cy="323165"/>
          </a:xfrm>
          <a:prstGeom prst="rect">
            <a:avLst/>
          </a:prstGeom>
          <a:solidFill>
            <a:srgbClr val="D8531E"/>
          </a:solidFill>
        </p:spPr>
        <p:txBody>
          <a:bodyPr wrap="square" rtlCol="0">
            <a:spAutoFit/>
          </a:bodyPr>
          <a:lstStyle/>
          <a:p>
            <a:pPr algn="ctr">
              <a:spcBef>
                <a:spcPts val="600"/>
              </a:spcBef>
              <a:spcAft>
                <a:spcPts val="600"/>
              </a:spcAft>
            </a:pPr>
            <a:r>
              <a:rPr lang="en-US" sz="1500" dirty="0">
                <a:solidFill>
                  <a:schemeClr val="bg1"/>
                </a:solidFill>
                <a:latin typeface="Arial" panose="020B0604020202020204" pitchFamily="34" charset="0"/>
                <a:cs typeface="Arial" panose="020B0604020202020204" pitchFamily="34" charset="0"/>
              </a:rPr>
              <a:t>For additional information &amp; forms: </a:t>
            </a:r>
            <a:r>
              <a:rPr lang="en-US" sz="15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www.everettsd.org/transportation</a:t>
            </a:r>
            <a:r>
              <a:rPr lang="en-US" sz="1500" dirty="0">
                <a:solidFill>
                  <a:schemeClr val="bg1"/>
                </a:solidFill>
                <a:latin typeface="Arial" panose="020B0604020202020204" pitchFamily="34" charset="0"/>
                <a:cs typeface="Arial" panose="020B0604020202020204" pitchFamily="34" charset="0"/>
              </a:rPr>
              <a:t> - </a:t>
            </a:r>
            <a:r>
              <a:rPr lang="en-US" sz="15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www.everettsd.org/busroutes</a:t>
            </a:r>
            <a:r>
              <a:rPr lang="en-US" sz="15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80065980"/>
      </p:ext>
    </p:extLst>
  </p:cSld>
  <p:clrMapOvr>
    <a:masterClrMapping/>
  </p:clrMapOvr>
  <mc:AlternateContent xmlns:mc="http://schemas.openxmlformats.org/markup-compatibility/2006" xmlns:p14="http://schemas.microsoft.com/office/powerpoint/2010/main">
    <mc:Choice Requires="p14">
      <p:transition spd="slow" p14:dur="2000" advTm="49210"/>
    </mc:Choice>
    <mc:Fallback xmlns="">
      <p:transition spd="slow" advTm="4921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290942" y="1117413"/>
            <a:ext cx="8660553" cy="881780"/>
          </a:xfrm>
          <a:prstGeom prst="rect">
            <a:avLst/>
          </a:prstGeom>
          <a:noFill/>
        </p:spPr>
        <p:txBody>
          <a:bodyPr wrap="square" rtlCol="0">
            <a:spAutoFit/>
          </a:bodyPr>
          <a:lstStyle/>
          <a:p>
            <a:pPr>
              <a:lnSpc>
                <a:spcPct val="90000"/>
              </a:lnSpc>
            </a:pPr>
            <a:r>
              <a:rPr lang="en-US" sz="2200">
                <a:solidFill>
                  <a:srgbClr val="0A4E7F"/>
                </a:solidFill>
                <a:latin typeface="Arial" panose="020B0604020202020204" pitchFamily="34" charset="0"/>
                <a:cs typeface="Arial" panose="020B0604020202020204" pitchFamily="34" charset="0"/>
              </a:rPr>
              <a:t> </a:t>
            </a:r>
          </a:p>
          <a:p>
            <a:pPr>
              <a:lnSpc>
                <a:spcPct val="90000"/>
              </a:lnSpc>
            </a:pPr>
            <a:endParaRPr lang="en-US" sz="3500" b="1">
              <a:solidFill>
                <a:srgbClr val="0A4E7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120923" y="85901"/>
            <a:ext cx="7216761" cy="584775"/>
          </a:xfrm>
          <a:prstGeom prst="rect">
            <a:avLst/>
          </a:prstGeom>
        </p:spPr>
        <p:txBody>
          <a:bodyPr wrap="square" lIns="91440" tIns="45720" rIns="91440" bIns="45720" anchor="t">
            <a:spAutoFit/>
          </a:bodyPr>
          <a:lstStyle/>
          <a:p>
            <a:r>
              <a:rPr lang="en-US" sz="3200" b="1">
                <a:solidFill>
                  <a:schemeClr val="bg1"/>
                </a:solidFill>
                <a:latin typeface="Arial"/>
                <a:cs typeface="Arial"/>
              </a:rPr>
              <a:t>Food and Nutrition Services</a:t>
            </a:r>
            <a:endParaRPr lang="en-US" sz="32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64FE7FF-28CC-4836-BCCD-A534FC2F05DC}"/>
              </a:ext>
            </a:extLst>
          </p:cNvPr>
          <p:cNvSpPr txBox="1"/>
          <p:nvPr/>
        </p:nvSpPr>
        <p:spPr>
          <a:xfrm>
            <a:off x="92115" y="779044"/>
            <a:ext cx="8859379" cy="3431709"/>
          </a:xfrm>
          <a:prstGeom prst="rect">
            <a:avLst/>
          </a:prstGeom>
          <a:noFill/>
        </p:spPr>
        <p:txBody>
          <a:bodyPr wrap="square" lIns="91440" tIns="45720" rIns="91440" bIns="45720" rtlCol="0" anchor="t">
            <a:spAutoFit/>
          </a:bodyPr>
          <a:lstStyle/>
          <a:p>
            <a:pPr>
              <a:spcAft>
                <a:spcPts val="600"/>
              </a:spcAft>
            </a:pPr>
            <a:r>
              <a:rPr lang="en-US" sz="2000" b="1" dirty="0">
                <a:solidFill>
                  <a:schemeClr val="tx2"/>
                </a:solidFill>
                <a:latin typeface="Arial"/>
                <a:cs typeface="Arial"/>
              </a:rPr>
              <a:t>Students: </a:t>
            </a:r>
            <a:endParaRPr lang="en-US" sz="2000" b="1" dirty="0">
              <a:solidFill>
                <a:schemeClr val="tx2"/>
              </a:solidFill>
              <a:latin typeface="Arial" panose="020B0604020202020204" pitchFamily="34" charset="0"/>
              <a:cs typeface="Arial" panose="020B0604020202020204" pitchFamily="34" charset="0"/>
            </a:endParaRPr>
          </a:p>
          <a:p>
            <a:pPr marL="398463" indent="-284163">
              <a:buSzPct val="80000"/>
              <a:buFont typeface="Courier New" panose="02070309020205020404" pitchFamily="49" charset="0"/>
              <a:buChar char="o"/>
            </a:pPr>
            <a:r>
              <a:rPr lang="en-US" sz="2000" dirty="0">
                <a:solidFill>
                  <a:schemeClr val="tx2"/>
                </a:solidFill>
                <a:latin typeface="Arial"/>
                <a:cs typeface="Arial"/>
              </a:rPr>
              <a:t>may bring breakfast and/or lunch from home</a:t>
            </a:r>
          </a:p>
          <a:p>
            <a:pPr marL="398463" indent="-284163">
              <a:buSzPct val="80000"/>
              <a:buFont typeface="Courier New" panose="02070309020205020404" pitchFamily="49" charset="0"/>
              <a:buChar char="o"/>
            </a:pPr>
            <a:r>
              <a:rPr lang="en-US" sz="2000" dirty="0">
                <a:solidFill>
                  <a:schemeClr val="tx2"/>
                </a:solidFill>
                <a:latin typeface="Arial"/>
                <a:cs typeface="Arial"/>
              </a:rPr>
              <a:t>may purchase</a:t>
            </a:r>
            <a:r>
              <a:rPr lang="en-US" sz="2000" dirty="0">
                <a:solidFill>
                  <a:srgbClr val="D8531E"/>
                </a:solidFill>
                <a:latin typeface="Arial"/>
                <a:cs typeface="Arial"/>
              </a:rPr>
              <a:t>*</a:t>
            </a:r>
            <a:r>
              <a:rPr lang="en-US" sz="2000" dirty="0">
                <a:solidFill>
                  <a:schemeClr val="tx2"/>
                </a:solidFill>
                <a:latin typeface="Arial"/>
                <a:cs typeface="Arial"/>
              </a:rPr>
              <a:t> either a hot or cold meal at school</a:t>
            </a:r>
          </a:p>
          <a:p>
            <a:endParaRPr lang="en-US" sz="1200" dirty="0">
              <a:solidFill>
                <a:schemeClr val="tx2"/>
              </a:solidFill>
              <a:latin typeface="Arial" panose="020B0604020202020204" pitchFamily="34" charset="0"/>
              <a:cs typeface="Arial" panose="020B0604020202020204" pitchFamily="34" charset="0"/>
            </a:endParaRPr>
          </a:p>
          <a:p>
            <a:r>
              <a:rPr lang="en-US" sz="2000" b="1" dirty="0">
                <a:solidFill>
                  <a:schemeClr val="tx2"/>
                </a:solidFill>
                <a:latin typeface="Arial"/>
                <a:cs typeface="Arial"/>
              </a:rPr>
              <a:t>Families</a:t>
            </a:r>
            <a:r>
              <a:rPr lang="en-US" sz="1600" dirty="0">
                <a:solidFill>
                  <a:schemeClr val="tx2"/>
                </a:solidFill>
                <a:latin typeface="Arial"/>
                <a:cs typeface="Arial"/>
              </a:rPr>
              <a:t> </a:t>
            </a:r>
            <a:r>
              <a:rPr lang="en-US" sz="2000" dirty="0">
                <a:solidFill>
                  <a:schemeClr val="tx2"/>
                </a:solidFill>
                <a:latin typeface="Arial"/>
                <a:cs typeface="Arial"/>
              </a:rPr>
              <a:t>can set up an online account for school meals</a:t>
            </a:r>
            <a:r>
              <a:rPr lang="en-US" sz="2000" dirty="0">
                <a:solidFill>
                  <a:srgbClr val="D8531E"/>
                </a:solidFill>
                <a:latin typeface="Arial"/>
                <a:cs typeface="Arial"/>
              </a:rPr>
              <a:t>*</a:t>
            </a:r>
            <a:r>
              <a:rPr lang="en-US" sz="2000" dirty="0">
                <a:solidFill>
                  <a:schemeClr val="tx2"/>
                </a:solidFill>
                <a:latin typeface="Arial"/>
                <a:cs typeface="Arial"/>
              </a:rPr>
              <a:t> </a:t>
            </a:r>
            <a:endParaRPr lang="en-US" sz="1600" dirty="0">
              <a:solidFill>
                <a:schemeClr val="tx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cs typeface="Arial" panose="020B0604020202020204" pitchFamily="34" charset="0"/>
            </a:endParaRPr>
          </a:p>
          <a:p>
            <a:r>
              <a:rPr lang="en-US" sz="2000" b="1" dirty="0">
                <a:solidFill>
                  <a:schemeClr val="tx2"/>
                </a:solidFill>
                <a:latin typeface="Arial"/>
                <a:cs typeface="Arial"/>
              </a:rPr>
              <a:t>School meals </a:t>
            </a:r>
            <a:r>
              <a:rPr lang="en-US" sz="2000" dirty="0">
                <a:solidFill>
                  <a:schemeClr val="tx2"/>
                </a:solidFill>
                <a:latin typeface="Arial"/>
                <a:cs typeface="Arial"/>
              </a:rPr>
              <a:t>are prepared to be free of these allergens: peanuts, tree nuts, shellfish and pork. If</a:t>
            </a:r>
            <a:r>
              <a:rPr lang="en-US" dirty="0">
                <a:solidFill>
                  <a:schemeClr val="tx2"/>
                </a:solidFill>
                <a:latin typeface="Arial"/>
                <a:cs typeface="Arial"/>
              </a:rPr>
              <a:t> your student has other allergies, you can submit a </a:t>
            </a:r>
            <a:r>
              <a:rPr lang="en-US" i="1" dirty="0">
                <a:solidFill>
                  <a:schemeClr val="tx2"/>
                </a:solidFill>
                <a:latin typeface="Arial"/>
                <a:cs typeface="Arial"/>
              </a:rPr>
              <a:t>Special Dietary Accommodation Request </a:t>
            </a:r>
            <a:r>
              <a:rPr lang="en-US" dirty="0">
                <a:solidFill>
                  <a:schemeClr val="tx2"/>
                </a:solidFill>
                <a:latin typeface="Arial"/>
                <a:cs typeface="Arial"/>
              </a:rPr>
              <a:t>form.</a:t>
            </a:r>
          </a:p>
          <a:p>
            <a:pPr>
              <a:spcBef>
                <a:spcPts val="0"/>
              </a:spcBef>
              <a:spcAft>
                <a:spcPts val="0"/>
              </a:spcAft>
            </a:pPr>
            <a:endParaRPr lang="en-US" sz="1600" dirty="0">
              <a:solidFill>
                <a:schemeClr val="tx2"/>
              </a:solidFill>
              <a:latin typeface="Arial" panose="020B0604020202020204" pitchFamily="34" charset="0"/>
              <a:cs typeface="Arial" panose="020B0604020202020204" pitchFamily="34" charset="0"/>
            </a:endParaRPr>
          </a:p>
          <a:p>
            <a:pPr marL="117475" indent="-117475"/>
            <a:r>
              <a:rPr lang="en-US" dirty="0">
                <a:solidFill>
                  <a:srgbClr val="D8531E"/>
                </a:solidFill>
                <a:latin typeface="Arial"/>
                <a:cs typeface="Arial"/>
              </a:rPr>
              <a:t>*</a:t>
            </a:r>
            <a:r>
              <a:rPr lang="en-US" sz="1600" i="1" dirty="0">
                <a:solidFill>
                  <a:schemeClr val="tx2"/>
                </a:solidFill>
                <a:latin typeface="Arial"/>
                <a:cs typeface="Arial"/>
              </a:rPr>
              <a:t>Free and reduced meals are available. Meals provided at Community Eligibility Provision (CEP) sites are offered at no charge to families.</a:t>
            </a:r>
            <a:r>
              <a:rPr lang="en-US" dirty="0">
                <a:solidFill>
                  <a:schemeClr val="tx2"/>
                </a:solidFill>
                <a:latin typeface="Arial"/>
                <a:cs typeface="Arial"/>
              </a:rPr>
              <a:t> </a:t>
            </a:r>
            <a:endParaRPr lang="en-US" sz="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descr="Creating healthy habits for children | WRVO Public Media">
            <a:extLst>
              <a:ext uri="{FF2B5EF4-FFF2-40B4-BE49-F238E27FC236}">
                <a16:creationId xmlns:a16="http://schemas.microsoft.com/office/drawing/2014/main" id="{8FEE1F7D-5D8E-4BCB-A090-D83D386CD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157" y="911452"/>
            <a:ext cx="1949338" cy="1293702"/>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FFEFC1-CF5D-4712-B6DD-221BE8ABEA51}"/>
              </a:ext>
            </a:extLst>
          </p:cNvPr>
          <p:cNvSpPr txBox="1"/>
          <p:nvPr/>
        </p:nvSpPr>
        <p:spPr>
          <a:xfrm>
            <a:off x="0" y="4302817"/>
            <a:ext cx="9144000" cy="400110"/>
          </a:xfrm>
          <a:prstGeom prst="rect">
            <a:avLst/>
          </a:prstGeom>
          <a:solidFill>
            <a:srgbClr val="D9531E"/>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For additional information &amp; forms:  </a:t>
            </a:r>
            <a:r>
              <a:rPr lang="en-US" sz="2000" dirty="0">
                <a:solidFill>
                  <a:schemeClr val="bg1"/>
                </a:solidFill>
                <a:hlinkClick r:id="rId5">
                  <a:extLst>
                    <a:ext uri="{A12FA001-AC4F-418D-AE19-62706E023703}">
                      <ahyp:hlinkClr xmlns:ahyp="http://schemas.microsoft.com/office/drawing/2018/hyperlinkcolor" val="tx"/>
                    </a:ext>
                  </a:extLst>
                </a:hlinkClick>
              </a:rPr>
              <a:t>https://www.everettsd.org/foodservices</a:t>
            </a:r>
            <a:r>
              <a:rPr lang="en-US" sz="2000" dirty="0">
                <a:solidFill>
                  <a:schemeClr val="bg1"/>
                </a:solidFill>
              </a:rPr>
              <a:t> </a:t>
            </a:r>
          </a:p>
        </p:txBody>
      </p:sp>
    </p:spTree>
    <p:extLst>
      <p:ext uri="{BB962C8B-B14F-4D97-AF65-F5344CB8AC3E}">
        <p14:creationId xmlns:p14="http://schemas.microsoft.com/office/powerpoint/2010/main" val="3698572677"/>
      </p:ext>
    </p:extLst>
  </p:cSld>
  <p:clrMapOvr>
    <a:masterClrMapping/>
  </p:clrMapOvr>
  <mc:AlternateContent xmlns:mc="http://schemas.openxmlformats.org/markup-compatibility/2006" xmlns:p14="http://schemas.microsoft.com/office/powerpoint/2010/main">
    <mc:Choice Requires="p14">
      <p:transition spd="slow" p14:dur="2000" advTm="40789"/>
    </mc:Choice>
    <mc:Fallback xmlns="">
      <p:transition spd="slow" advTm="4078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89139" y="1037851"/>
            <a:ext cx="8686002" cy="3400931"/>
          </a:xfrm>
          <a:prstGeom prst="rect">
            <a:avLst/>
          </a:prstGeom>
          <a:noFill/>
        </p:spPr>
        <p:txBody>
          <a:bodyPr wrap="square" lIns="91440" tIns="45720" rIns="91440" bIns="45720" rtlCol="0" anchor="t">
            <a:spAutoFit/>
          </a:bodyPr>
          <a:lstStyle/>
          <a:p>
            <a:pPr algn="l" rtl="0" fontAlgn="base"/>
            <a:r>
              <a:rPr lang="en-US" sz="2200" b="1" i="0" u="none" strike="noStrike" dirty="0">
                <a:solidFill>
                  <a:srgbClr val="D9531E"/>
                </a:solidFill>
                <a:effectLst/>
                <a:latin typeface="Arial"/>
                <a:cs typeface="Arial"/>
              </a:rPr>
              <a:t>Ways to support your child’s learning</a:t>
            </a:r>
            <a:endParaRPr lang="en-US" sz="2200" b="1" i="0" dirty="0">
              <a:solidFill>
                <a:srgbClr val="D9531E"/>
              </a:solidFill>
              <a:effectLst/>
              <a:latin typeface="Arial"/>
              <a:cs typeface="Arial"/>
            </a:endParaRPr>
          </a:p>
          <a:p>
            <a:pPr algn="l" rtl="0" fontAlgn="base"/>
            <a:r>
              <a:rPr lang="en-US" b="0" i="0" dirty="0">
                <a:solidFill>
                  <a:srgbClr val="000000"/>
                </a:solidFill>
                <a:effectLst/>
                <a:latin typeface="Arial"/>
                <a:cs typeface="Arial"/>
              </a:rPr>
              <a:t>​</a:t>
            </a:r>
          </a:p>
          <a:p>
            <a:pPr marL="457200" indent="-342900" algn="l" rtl="0" fontAlgn="base">
              <a:spcBef>
                <a:spcPts val="200"/>
              </a:spcBef>
              <a:spcAft>
                <a:spcPts val="200"/>
              </a:spcAft>
              <a:buFont typeface="Courier New" panose="02070309020205020404" pitchFamily="49" charset="0"/>
              <a:buChar char="o"/>
            </a:pPr>
            <a:r>
              <a:rPr lang="en-US" sz="2000" b="0" i="0" u="none" strike="noStrike" dirty="0">
                <a:solidFill>
                  <a:srgbClr val="01447B"/>
                </a:solidFill>
                <a:effectLst/>
                <a:latin typeface="Arial"/>
                <a:cs typeface="Arial"/>
              </a:rPr>
              <a:t>Make attendance a priority</a:t>
            </a:r>
            <a:r>
              <a:rPr lang="en-US" sz="2000" b="0" i="0" dirty="0">
                <a:solidFill>
                  <a:srgbClr val="000000"/>
                </a:solidFill>
                <a:effectLst/>
                <a:latin typeface="Arial"/>
                <a:cs typeface="Arial"/>
              </a:rPr>
              <a:t>​</a:t>
            </a:r>
          </a:p>
          <a:p>
            <a:pPr marL="457200" indent="-342900" algn="l" rtl="0" fontAlgn="base">
              <a:spcBef>
                <a:spcPts val="200"/>
              </a:spcBef>
              <a:spcAft>
                <a:spcPts val="200"/>
              </a:spcAft>
              <a:buFont typeface="Courier New" panose="02070309020205020404" pitchFamily="49" charset="0"/>
              <a:buChar char="o"/>
            </a:pPr>
            <a:r>
              <a:rPr lang="en-US" sz="2000" b="0" i="0" u="none" strike="noStrike" dirty="0">
                <a:solidFill>
                  <a:srgbClr val="01447B"/>
                </a:solidFill>
                <a:effectLst/>
                <a:latin typeface="Arial"/>
                <a:cs typeface="Arial"/>
              </a:rPr>
              <a:t>Come to school and family events</a:t>
            </a:r>
            <a:r>
              <a:rPr lang="en-US" sz="2000" b="0" i="0" dirty="0">
                <a:solidFill>
                  <a:srgbClr val="000000"/>
                </a:solidFill>
                <a:effectLst/>
                <a:latin typeface="Arial"/>
                <a:cs typeface="Arial"/>
              </a:rPr>
              <a:t>​</a:t>
            </a:r>
          </a:p>
          <a:p>
            <a:pPr marL="457200" indent="-342900" fontAlgn="base">
              <a:spcBef>
                <a:spcPts val="200"/>
              </a:spcBef>
              <a:spcAft>
                <a:spcPts val="200"/>
              </a:spcAft>
              <a:buFont typeface="Courier New" panose="02070309020205020404" pitchFamily="49" charset="0"/>
              <a:buChar char="o"/>
            </a:pPr>
            <a:r>
              <a:rPr lang="en-US" sz="2000" dirty="0">
                <a:solidFill>
                  <a:srgbClr val="01447B"/>
                </a:solidFill>
                <a:latin typeface="Arial"/>
                <a:cs typeface="Arial"/>
              </a:rPr>
              <a:t>Participate in </a:t>
            </a:r>
            <a:r>
              <a:rPr lang="en-US" sz="2000" dirty="0" err="1">
                <a:solidFill>
                  <a:srgbClr val="01447B"/>
                </a:solidFill>
                <a:latin typeface="Arial"/>
                <a:cs typeface="Arial"/>
              </a:rPr>
              <a:t>WaKIDS</a:t>
            </a:r>
            <a:r>
              <a:rPr lang="en-US" sz="2000" dirty="0">
                <a:solidFill>
                  <a:srgbClr val="01447B"/>
                </a:solidFill>
                <a:latin typeface="Arial"/>
                <a:cs typeface="Arial"/>
              </a:rPr>
              <a:t> family meeting and parent teacher conferences </a:t>
            </a:r>
            <a:r>
              <a:rPr lang="en-US" sz="2000" b="0" i="0" u="none" strike="noStrike" dirty="0">
                <a:solidFill>
                  <a:srgbClr val="01447B"/>
                </a:solidFill>
                <a:effectLst/>
                <a:latin typeface="Arial"/>
                <a:cs typeface="Arial"/>
              </a:rPr>
              <a:t> </a:t>
            </a:r>
            <a:r>
              <a:rPr lang="en-US" sz="2000" b="0" i="0" dirty="0">
                <a:solidFill>
                  <a:srgbClr val="000000"/>
                </a:solidFill>
                <a:effectLst/>
                <a:latin typeface="Arial"/>
                <a:cs typeface="Arial"/>
              </a:rPr>
              <a:t>​</a:t>
            </a:r>
          </a:p>
          <a:p>
            <a:pPr marL="457200" indent="-342900" algn="l" rtl="0" fontAlgn="base">
              <a:spcBef>
                <a:spcPts val="200"/>
              </a:spcBef>
              <a:spcAft>
                <a:spcPts val="200"/>
              </a:spcAft>
              <a:buFont typeface="Courier New" panose="02070309020205020404" pitchFamily="49" charset="0"/>
              <a:buChar char="o"/>
            </a:pPr>
            <a:r>
              <a:rPr lang="en-US" sz="2000" b="0" i="0" u="none" strike="noStrike" dirty="0">
                <a:solidFill>
                  <a:srgbClr val="01447B"/>
                </a:solidFill>
                <a:effectLst/>
                <a:latin typeface="Arial"/>
                <a:cs typeface="Arial"/>
              </a:rPr>
              <a:t>Help with class projects/work</a:t>
            </a:r>
            <a:r>
              <a:rPr lang="en-US" sz="2000" b="0" i="0" dirty="0">
                <a:solidFill>
                  <a:srgbClr val="000000"/>
                </a:solidFill>
                <a:effectLst/>
                <a:latin typeface="Arial"/>
                <a:cs typeface="Arial"/>
              </a:rPr>
              <a:t>​</a:t>
            </a:r>
          </a:p>
          <a:p>
            <a:pPr marL="457200" indent="-342900" algn="l" rtl="0" fontAlgn="base">
              <a:spcBef>
                <a:spcPts val="200"/>
              </a:spcBef>
              <a:spcAft>
                <a:spcPts val="200"/>
              </a:spcAft>
              <a:buFont typeface="Courier New" panose="02070309020205020404" pitchFamily="49" charset="0"/>
              <a:buChar char="o"/>
            </a:pPr>
            <a:r>
              <a:rPr lang="en-US" sz="2000" b="0" i="0" u="none" strike="noStrike" dirty="0">
                <a:solidFill>
                  <a:srgbClr val="01447B"/>
                </a:solidFill>
                <a:effectLst/>
                <a:latin typeface="Arial"/>
                <a:cs typeface="Arial"/>
              </a:rPr>
              <a:t>Volunteer</a:t>
            </a:r>
            <a:r>
              <a:rPr lang="en-US" sz="2000" b="0" i="0" dirty="0">
                <a:solidFill>
                  <a:srgbClr val="000000"/>
                </a:solidFill>
                <a:effectLst/>
                <a:latin typeface="Arial"/>
                <a:cs typeface="Arial"/>
              </a:rPr>
              <a:t>​</a:t>
            </a:r>
          </a:p>
          <a:p>
            <a:pPr marL="457200" indent="-342900" algn="l" rtl="0" fontAlgn="base">
              <a:spcBef>
                <a:spcPts val="200"/>
              </a:spcBef>
              <a:spcAft>
                <a:spcPts val="200"/>
              </a:spcAft>
              <a:buFont typeface="Courier New" panose="02070309020205020404" pitchFamily="49" charset="0"/>
              <a:buChar char="o"/>
            </a:pPr>
            <a:r>
              <a:rPr lang="en-US" sz="2000" b="0" i="0" u="none" strike="noStrike" dirty="0">
                <a:solidFill>
                  <a:srgbClr val="01447B"/>
                </a:solidFill>
                <a:effectLst/>
                <a:latin typeface="Arial"/>
                <a:cs typeface="Arial"/>
              </a:rPr>
              <a:t>Join PTA or Natural Leaders</a:t>
            </a:r>
            <a:r>
              <a:rPr lang="en-US" sz="2000" b="0" i="0" dirty="0">
                <a:solidFill>
                  <a:srgbClr val="000000"/>
                </a:solidFill>
                <a:effectLst/>
                <a:latin typeface="Arial"/>
                <a:cs typeface="Arial"/>
              </a:rPr>
              <a:t>​</a:t>
            </a:r>
          </a:p>
          <a:p>
            <a:pPr marL="114300">
              <a:spcBef>
                <a:spcPts val="200"/>
              </a:spcBef>
              <a:spcAft>
                <a:spcPts val="200"/>
              </a:spcAft>
            </a:pPr>
            <a:endParaRPr lang="en-US" sz="1600" i="1" dirty="0">
              <a:solidFill>
                <a:srgbClr val="002060"/>
              </a:solidFill>
              <a:latin typeface="Arial"/>
              <a:cs typeface="Arial"/>
            </a:endParaRPr>
          </a:p>
          <a:p>
            <a:pPr marL="114300">
              <a:spcBef>
                <a:spcPts val="200"/>
              </a:spcBef>
              <a:spcAft>
                <a:spcPts val="200"/>
              </a:spcAft>
            </a:pPr>
            <a:r>
              <a:rPr lang="en-US" sz="1400" i="1" dirty="0">
                <a:solidFill>
                  <a:srgbClr val="002060"/>
                </a:solidFill>
                <a:latin typeface="Arial"/>
                <a:cs typeface="Arial"/>
              </a:rPr>
              <a:t>Being involved in your student's school sends a positive message about the importance of education!</a:t>
            </a:r>
            <a:endParaRPr lang="en-US" sz="1400" dirty="0">
              <a:solidFill>
                <a:srgbClr val="000000"/>
              </a:solidFill>
              <a:latin typeface="Calibri"/>
              <a:cs typeface="Calibri"/>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Family Involvement </a:t>
            </a:r>
          </a:p>
        </p:txBody>
      </p:sp>
      <p:pic>
        <p:nvPicPr>
          <p:cNvPr id="10244" name="Picture 4">
            <a:extLst>
              <a:ext uri="{FF2B5EF4-FFF2-40B4-BE49-F238E27FC236}">
                <a16:creationId xmlns:a16="http://schemas.microsoft.com/office/drawing/2014/main" id="{42386633-B428-43F5-82EC-3673AB611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375" y="861193"/>
            <a:ext cx="2122811" cy="141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42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29" name="TextBox 28">
            <a:extLst>
              <a:ext uri="{FF2B5EF4-FFF2-40B4-BE49-F238E27FC236}">
                <a16:creationId xmlns:a16="http://schemas.microsoft.com/office/drawing/2014/main" id="{A30C85DF-E85D-3646-8BC7-0DB83A07C5C4}"/>
              </a:ext>
            </a:extLst>
          </p:cNvPr>
          <p:cNvSpPr txBox="1"/>
          <p:nvPr/>
        </p:nvSpPr>
        <p:spPr>
          <a:xfrm>
            <a:off x="352997" y="919514"/>
            <a:ext cx="8791003" cy="3406061"/>
          </a:xfrm>
          <a:prstGeom prst="rect">
            <a:avLst/>
          </a:prstGeom>
          <a:noFill/>
        </p:spPr>
        <p:txBody>
          <a:bodyPr wrap="square" lIns="91440" tIns="45720" rIns="91440" bIns="45720" rtlCol="0" anchor="t">
            <a:spAutoFit/>
          </a:bodyPr>
          <a:lstStyle/>
          <a:p>
            <a:pPr marL="342900" indent="-342900" algn="l" rtl="0" fontAlgn="base">
              <a:spcBef>
                <a:spcPts val="200"/>
              </a:spcBef>
              <a:spcAft>
                <a:spcPts val="200"/>
              </a:spcAft>
              <a:buFont typeface="Courier New" panose="02070309020205020404" pitchFamily="49" charset="0"/>
              <a:buChar char="o"/>
            </a:pPr>
            <a:r>
              <a:rPr lang="en-US" sz="2400">
                <a:solidFill>
                  <a:srgbClr val="01447B"/>
                </a:solidFill>
                <a:latin typeface="Arial" panose="020B0604020202020204" pitchFamily="34" charset="0"/>
              </a:rPr>
              <a:t>I</a:t>
            </a:r>
            <a:r>
              <a:rPr lang="en-US" sz="2400" b="0" i="0" u="none" strike="noStrike">
                <a:solidFill>
                  <a:srgbClr val="01447B"/>
                </a:solidFill>
                <a:effectLst/>
                <a:latin typeface="Arial" panose="020B0604020202020204" pitchFamily="34" charset="0"/>
              </a:rPr>
              <a:t>ndependently use the bathroom</a:t>
            </a:r>
            <a:r>
              <a:rPr lang="en-US" sz="2400" b="0" i="0">
                <a:solidFill>
                  <a:srgbClr val="000000"/>
                </a:solidFill>
                <a:effectLst/>
                <a:latin typeface="Arial" panose="020B0604020202020204" pitchFamily="34" charset="0"/>
              </a:rPr>
              <a:t>​</a:t>
            </a:r>
          </a:p>
          <a:p>
            <a:pPr marL="342900" indent="-342900" algn="l" rtl="0" fontAlgn="base">
              <a:spcBef>
                <a:spcPts val="200"/>
              </a:spcBef>
              <a:spcAft>
                <a:spcPts val="200"/>
              </a:spcAft>
              <a:buFont typeface="Courier New" panose="02070309020205020404" pitchFamily="49" charset="0"/>
              <a:buChar char="o"/>
            </a:pPr>
            <a:r>
              <a:rPr lang="en-US" sz="2400" b="0" i="0" u="none" strike="noStrike">
                <a:solidFill>
                  <a:srgbClr val="01447B"/>
                </a:solidFill>
                <a:effectLst/>
                <a:latin typeface="Arial" panose="020B0604020202020204" pitchFamily="34" charset="0"/>
              </a:rPr>
              <a:t>Put on, zip, and button coat</a:t>
            </a:r>
            <a:r>
              <a:rPr lang="en-US" sz="2400" b="0" i="0">
                <a:solidFill>
                  <a:srgbClr val="000000"/>
                </a:solidFill>
                <a:effectLst/>
                <a:latin typeface="Arial" panose="020B0604020202020204" pitchFamily="34" charset="0"/>
              </a:rPr>
              <a:t>​</a:t>
            </a:r>
          </a:p>
          <a:p>
            <a:pPr marL="342900" indent="-342900" algn="l" rtl="0" fontAlgn="base">
              <a:spcBef>
                <a:spcPts val="200"/>
              </a:spcBef>
              <a:spcAft>
                <a:spcPts val="200"/>
              </a:spcAft>
              <a:buFont typeface="Courier New" panose="02070309020205020404" pitchFamily="49" charset="0"/>
              <a:buChar char="o"/>
            </a:pPr>
            <a:r>
              <a:rPr lang="en-US" sz="2400" b="0" i="0" u="none" strike="noStrike">
                <a:solidFill>
                  <a:srgbClr val="01447B"/>
                </a:solidFill>
                <a:effectLst/>
                <a:latin typeface="Arial" panose="020B0604020202020204" pitchFamily="34" charset="0"/>
              </a:rPr>
              <a:t>Blow own nose</a:t>
            </a:r>
            <a:r>
              <a:rPr lang="en-US" sz="2400" b="0" i="0">
                <a:solidFill>
                  <a:srgbClr val="000000"/>
                </a:solidFill>
                <a:effectLst/>
                <a:latin typeface="Arial" panose="020B0604020202020204" pitchFamily="34" charset="0"/>
              </a:rPr>
              <a:t>​</a:t>
            </a:r>
          </a:p>
          <a:p>
            <a:pPr marL="342900" indent="-342900" algn="l" rtl="0" fontAlgn="base">
              <a:spcBef>
                <a:spcPts val="200"/>
              </a:spcBef>
              <a:spcAft>
                <a:spcPts val="200"/>
              </a:spcAft>
              <a:buFont typeface="Courier New" panose="02070309020205020404" pitchFamily="49" charset="0"/>
              <a:buChar char="o"/>
            </a:pPr>
            <a:r>
              <a:rPr lang="en-US" sz="2400" b="0" i="0" u="none" strike="noStrike">
                <a:solidFill>
                  <a:srgbClr val="01447B"/>
                </a:solidFill>
                <a:effectLst/>
                <a:latin typeface="Arial" panose="020B0604020202020204" pitchFamily="34" charset="0"/>
              </a:rPr>
              <a:t>Wash hands</a:t>
            </a:r>
            <a:r>
              <a:rPr lang="en-US" sz="2400" b="0" i="0">
                <a:solidFill>
                  <a:srgbClr val="000000"/>
                </a:solidFill>
                <a:effectLst/>
                <a:latin typeface="Arial" panose="020B0604020202020204" pitchFamily="34" charset="0"/>
              </a:rPr>
              <a:t>​</a:t>
            </a:r>
          </a:p>
          <a:p>
            <a:pPr marL="342900" indent="-342900" algn="l" rtl="0" fontAlgn="base">
              <a:spcBef>
                <a:spcPts val="200"/>
              </a:spcBef>
              <a:spcAft>
                <a:spcPts val="200"/>
              </a:spcAft>
              <a:buFont typeface="Courier New" panose="02070309020205020404" pitchFamily="49" charset="0"/>
              <a:buChar char="o"/>
            </a:pPr>
            <a:r>
              <a:rPr lang="en-US" sz="2400" b="0" i="0" u="none" strike="noStrike">
                <a:solidFill>
                  <a:srgbClr val="01447B"/>
                </a:solidFill>
                <a:effectLst/>
                <a:latin typeface="Arial" panose="020B0604020202020204" pitchFamily="34" charset="0"/>
              </a:rPr>
              <a:t>Open food &amp; lunch containers</a:t>
            </a:r>
            <a:r>
              <a:rPr lang="en-US" sz="2400" b="0" i="0">
                <a:solidFill>
                  <a:srgbClr val="000000"/>
                </a:solidFill>
                <a:effectLst/>
                <a:latin typeface="Arial" panose="020B0604020202020204" pitchFamily="34" charset="0"/>
              </a:rPr>
              <a:t>​</a:t>
            </a:r>
          </a:p>
          <a:p>
            <a:pPr marL="342900" indent="-342900" algn="l" rtl="0" fontAlgn="base">
              <a:spcBef>
                <a:spcPts val="200"/>
              </a:spcBef>
              <a:spcAft>
                <a:spcPts val="200"/>
              </a:spcAft>
              <a:buFont typeface="Courier New" panose="02070309020205020404" pitchFamily="49" charset="0"/>
              <a:buChar char="o"/>
            </a:pPr>
            <a:r>
              <a:rPr lang="en-US" sz="2400" b="0" i="0" u="none" strike="noStrike">
                <a:solidFill>
                  <a:srgbClr val="01447B"/>
                </a:solidFill>
                <a:effectLst/>
                <a:latin typeface="Arial" panose="020B0604020202020204" pitchFamily="34" charset="0"/>
              </a:rPr>
              <a:t>Clean up small spills</a:t>
            </a:r>
            <a:r>
              <a:rPr lang="en-US" sz="2400" b="0" i="0">
                <a:solidFill>
                  <a:srgbClr val="000000"/>
                </a:solidFill>
                <a:effectLst/>
                <a:latin typeface="Arial" panose="020B0604020202020204" pitchFamily="34" charset="0"/>
              </a:rPr>
              <a:t>​</a:t>
            </a:r>
          </a:p>
          <a:p>
            <a:pPr marL="342900" indent="-342900" algn="l" rtl="0" fontAlgn="base">
              <a:spcBef>
                <a:spcPts val="200"/>
              </a:spcBef>
              <a:spcAft>
                <a:spcPts val="200"/>
              </a:spcAft>
              <a:buFont typeface="Courier New" panose="02070309020205020404" pitchFamily="49" charset="0"/>
              <a:buChar char="o"/>
            </a:pPr>
            <a:r>
              <a:rPr lang="en-US" sz="2400" b="0" i="0" u="none" strike="noStrike">
                <a:solidFill>
                  <a:srgbClr val="01447B"/>
                </a:solidFill>
                <a:effectLst/>
                <a:latin typeface="Arial" panose="020B0604020202020204" pitchFamily="34" charset="0"/>
              </a:rPr>
              <a:t>Put away materials</a:t>
            </a:r>
            <a:r>
              <a:rPr lang="en-US" sz="2400" b="0" i="0">
                <a:solidFill>
                  <a:srgbClr val="000000"/>
                </a:solidFill>
                <a:effectLst/>
                <a:latin typeface="Arial" panose="020B0604020202020204" pitchFamily="34" charset="0"/>
              </a:rPr>
              <a:t>​</a:t>
            </a:r>
          </a:p>
          <a:p>
            <a:pPr marL="342900" indent="-342900" algn="l" rtl="0" fontAlgn="base">
              <a:spcBef>
                <a:spcPts val="200"/>
              </a:spcBef>
              <a:spcAft>
                <a:spcPts val="200"/>
              </a:spcAft>
              <a:buFont typeface="Courier New" panose="02070309020205020404" pitchFamily="49" charset="0"/>
              <a:buChar char="o"/>
            </a:pPr>
            <a:r>
              <a:rPr lang="en-US" sz="2400" b="0" i="0" u="none" strike="noStrike">
                <a:solidFill>
                  <a:srgbClr val="01447B"/>
                </a:solidFill>
                <a:effectLst/>
                <a:latin typeface="Arial" panose="020B0604020202020204" pitchFamily="34" charset="0"/>
              </a:rPr>
              <a:t>Ask for help</a:t>
            </a:r>
            <a:r>
              <a:rPr lang="en-US" sz="2400" b="0" i="0">
                <a:solidFill>
                  <a:srgbClr val="000000"/>
                </a:solidFill>
                <a:effectLst/>
                <a:latin typeface="Arial" panose="020B0604020202020204" pitchFamily="34" charset="0"/>
              </a:rPr>
              <a:t>​</a:t>
            </a:r>
          </a:p>
        </p:txBody>
      </p:sp>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Creating Independence </a:t>
            </a:r>
          </a:p>
        </p:txBody>
      </p:sp>
      <p:pic>
        <p:nvPicPr>
          <p:cNvPr id="3" name="Picture 2">
            <a:extLst>
              <a:ext uri="{FF2B5EF4-FFF2-40B4-BE49-F238E27FC236}">
                <a16:creationId xmlns:a16="http://schemas.microsoft.com/office/drawing/2014/main" id="{3F4DF7A1-3333-4CD0-8F90-BBA93F04C07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68981" y="817925"/>
            <a:ext cx="2317729" cy="1158865"/>
          </a:xfrm>
          <a:prstGeom prst="rect">
            <a:avLst/>
          </a:prstGeom>
        </p:spPr>
      </p:pic>
      <p:pic>
        <p:nvPicPr>
          <p:cNvPr id="1030" name="Picture 6" descr="See the source image">
            <a:extLst>
              <a:ext uri="{FF2B5EF4-FFF2-40B4-BE49-F238E27FC236}">
                <a16:creationId xmlns:a16="http://schemas.microsoft.com/office/drawing/2014/main" id="{1D13BDC4-7394-403B-B888-10BA21A197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712" b="6939"/>
          <a:stretch/>
        </p:blipFill>
        <p:spPr bwMode="auto">
          <a:xfrm>
            <a:off x="5588987" y="2048729"/>
            <a:ext cx="3327687" cy="1340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47216C-1B03-425D-BCDF-868FF66C2BE3}"/>
              </a:ext>
            </a:extLst>
          </p:cNvPr>
          <p:cNvPicPr>
            <a:picLocks noChangeAspect="1"/>
          </p:cNvPicPr>
          <p:nvPr/>
        </p:nvPicPr>
        <p:blipFill>
          <a:blip r:embed="rId7"/>
          <a:stretch>
            <a:fillRect/>
          </a:stretch>
        </p:blipFill>
        <p:spPr>
          <a:xfrm>
            <a:off x="7597364" y="3456626"/>
            <a:ext cx="1085082" cy="1209990"/>
          </a:xfrm>
          <a:prstGeom prst="rect">
            <a:avLst/>
          </a:prstGeom>
        </p:spPr>
      </p:pic>
      <p:pic>
        <p:nvPicPr>
          <p:cNvPr id="1032" name="Picture 8" descr="See the source image">
            <a:extLst>
              <a:ext uri="{FF2B5EF4-FFF2-40B4-BE49-F238E27FC236}">
                <a16:creationId xmlns:a16="http://schemas.microsoft.com/office/drawing/2014/main" id="{F8D848F2-532D-469A-B8D5-63E61ED9BC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1046" y="3479046"/>
            <a:ext cx="1566659" cy="1187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53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Kindergarten Readiness Guidelines</a:t>
            </a:r>
          </a:p>
        </p:txBody>
      </p:sp>
      <p:pic>
        <p:nvPicPr>
          <p:cNvPr id="3074" name="Picture 2">
            <a:extLst>
              <a:ext uri="{FF2B5EF4-FFF2-40B4-BE49-F238E27FC236}">
                <a16:creationId xmlns:a16="http://schemas.microsoft.com/office/drawing/2014/main" id="{C4998923-6440-41FA-80C0-A72FEECD9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12" y="839815"/>
            <a:ext cx="2944399" cy="39011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7AC41D-BBA9-4B78-A469-83282740B260}"/>
              </a:ext>
            </a:extLst>
          </p:cNvPr>
          <p:cNvSpPr txBox="1"/>
          <p:nvPr/>
        </p:nvSpPr>
        <p:spPr>
          <a:xfrm>
            <a:off x="3326673" y="1349111"/>
            <a:ext cx="5704115" cy="2144177"/>
          </a:xfrm>
          <a:prstGeom prst="rect">
            <a:avLst/>
          </a:prstGeom>
          <a:noFill/>
        </p:spPr>
        <p:txBody>
          <a:bodyPr wrap="square">
            <a:spAutoFit/>
          </a:bodyPr>
          <a:lstStyle/>
          <a:p>
            <a:r>
              <a:rPr lang="en-US" sz="2000" b="0" i="0">
                <a:solidFill>
                  <a:srgbClr val="00447C"/>
                </a:solidFill>
                <a:effectLst/>
                <a:latin typeface="Arial" panose="020B0604020202020204" pitchFamily="34" charset="0"/>
                <a:cs typeface="Arial" panose="020B0604020202020204" pitchFamily="34" charset="0"/>
              </a:rPr>
              <a:t>Parents and families have a very important role as their child's first teacher. </a:t>
            </a:r>
          </a:p>
          <a:p>
            <a:pPr>
              <a:spcBef>
                <a:spcPts val="800"/>
              </a:spcBef>
              <a:spcAft>
                <a:spcPts val="800"/>
              </a:spcAft>
            </a:pPr>
            <a:r>
              <a:rPr lang="en-US" sz="2000" b="0" i="0">
                <a:solidFill>
                  <a:srgbClr val="00447C"/>
                </a:solidFill>
                <a:effectLst/>
                <a:latin typeface="Arial" panose="020B0604020202020204" pitchFamily="34" charset="0"/>
                <a:cs typeface="Arial" panose="020B0604020202020204" pitchFamily="34" charset="0"/>
              </a:rPr>
              <a:t>These guidelines, available in multiple languages, highlight some of the skills that will help your child prepare for kindergarten.</a:t>
            </a:r>
            <a:endParaRPr lang="en-US" sz="2000">
              <a:solidFill>
                <a:srgbClr val="00447C"/>
              </a:solidFill>
              <a:latin typeface="Arial" panose="020B0604020202020204" pitchFamily="34" charset="0"/>
              <a:cs typeface="Arial" panose="020B0604020202020204" pitchFamily="34" charset="0"/>
            </a:endParaRPr>
          </a:p>
          <a:p>
            <a:r>
              <a:rPr lang="en-US" sz="2000">
                <a:solidFill>
                  <a:srgbClr val="00447C"/>
                </a:solidFill>
                <a:latin typeface="Arial" panose="020B0604020202020204" pitchFamily="34" charset="0"/>
                <a:cs typeface="Arial" panose="020B0604020202020204" pitchFamily="34" charset="0"/>
                <a:hlinkClick r:id="rId5"/>
              </a:rPr>
              <a:t>www.everettsd.org/kindergarten</a:t>
            </a:r>
            <a:r>
              <a:rPr lang="en-US" sz="2000">
                <a:solidFill>
                  <a:srgbClr val="00447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16195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174211" y="167174"/>
            <a:ext cx="6594765"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Summer Activity Kit </a:t>
            </a:r>
          </a:p>
        </p:txBody>
      </p:sp>
      <p:pic>
        <p:nvPicPr>
          <p:cNvPr id="3" name="Picture 2">
            <a:extLst>
              <a:ext uri="{FF2B5EF4-FFF2-40B4-BE49-F238E27FC236}">
                <a16:creationId xmlns:a16="http://schemas.microsoft.com/office/drawing/2014/main" id="{F7961308-4990-42CD-80C2-E0BE414C2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029" y="799126"/>
            <a:ext cx="3219620" cy="38954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71A72C1-54A0-4982-B79E-56A8027DC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548">
            <a:off x="1501619" y="2934507"/>
            <a:ext cx="2600398" cy="18401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A09C4E-785E-4002-9C9E-C62A0BEB2BFA}"/>
              </a:ext>
            </a:extLst>
          </p:cNvPr>
          <p:cNvSpPr txBox="1"/>
          <p:nvPr/>
        </p:nvSpPr>
        <p:spPr>
          <a:xfrm>
            <a:off x="174211" y="998025"/>
            <a:ext cx="5672674" cy="1785104"/>
          </a:xfrm>
          <a:prstGeom prst="rect">
            <a:avLst/>
          </a:prstGeom>
          <a:noFill/>
        </p:spPr>
        <p:txBody>
          <a:bodyPr wrap="square">
            <a:spAutoFit/>
          </a:bodyPr>
          <a:lstStyle/>
          <a:p>
            <a:pPr marL="231775" indent="-231775" algn="l" rtl="0" fontAlgn="base">
              <a:spcBef>
                <a:spcPts val="200"/>
              </a:spcBef>
              <a:spcAft>
                <a:spcPts val="200"/>
              </a:spcAft>
              <a:buFont typeface="Courier New" panose="02070309020205020404" pitchFamily="49" charset="0"/>
              <a:buChar char="o"/>
            </a:pPr>
            <a:r>
              <a:rPr lang="en-US" sz="2000" dirty="0">
                <a:solidFill>
                  <a:srgbClr val="0E3D6C"/>
                </a:solidFill>
                <a:latin typeface="Arial" panose="020B0604020202020204" pitchFamily="34" charset="0"/>
              </a:rPr>
              <a:t>Kindergarten Readiness Guidelines</a:t>
            </a:r>
            <a:r>
              <a:rPr lang="en-US" sz="2000" b="0" i="0" dirty="0">
                <a:solidFill>
                  <a:srgbClr val="0E3D6C"/>
                </a:solidFill>
                <a:effectLst/>
                <a:latin typeface="Arial" panose="020B0604020202020204" pitchFamily="34" charset="0"/>
              </a:rPr>
              <a:t>​</a:t>
            </a:r>
          </a:p>
          <a:p>
            <a:pPr marL="231775" indent="-231775" algn="l" rtl="0" fontAlgn="base">
              <a:spcBef>
                <a:spcPts val="200"/>
              </a:spcBef>
              <a:spcAft>
                <a:spcPts val="200"/>
              </a:spcAft>
              <a:buFont typeface="Courier New" panose="02070309020205020404" pitchFamily="49" charset="0"/>
              <a:buChar char="o"/>
            </a:pPr>
            <a:r>
              <a:rPr lang="en-US" sz="2000" b="0" i="0" u="none" strike="noStrike" dirty="0">
                <a:solidFill>
                  <a:srgbClr val="0E3D6C"/>
                </a:solidFill>
                <a:effectLst/>
                <a:latin typeface="Arial" panose="020B0604020202020204" pitchFamily="34" charset="0"/>
              </a:rPr>
              <a:t>Summer Bucket list to support Kindergarten readiness </a:t>
            </a:r>
            <a:r>
              <a:rPr lang="en-US" sz="2000" b="0" i="0" dirty="0">
                <a:solidFill>
                  <a:srgbClr val="0E3D6C"/>
                </a:solidFill>
                <a:effectLst/>
                <a:latin typeface="Arial" panose="020B0604020202020204" pitchFamily="34" charset="0"/>
              </a:rPr>
              <a:t>​</a:t>
            </a:r>
          </a:p>
          <a:p>
            <a:pPr marL="231775" indent="-231775" algn="l" rtl="0" fontAlgn="base">
              <a:spcBef>
                <a:spcPts val="200"/>
              </a:spcBef>
              <a:spcAft>
                <a:spcPts val="200"/>
              </a:spcAft>
              <a:buFont typeface="Courier New" panose="02070309020205020404" pitchFamily="49" charset="0"/>
              <a:buChar char="o"/>
            </a:pPr>
            <a:r>
              <a:rPr lang="en-US" sz="2000" b="0" i="0" u="none" strike="noStrike" dirty="0">
                <a:solidFill>
                  <a:srgbClr val="0E3D6C"/>
                </a:solidFill>
                <a:effectLst/>
                <a:latin typeface="Arial" panose="020B0604020202020204" pitchFamily="34" charset="0"/>
              </a:rPr>
              <a:t>“Kindergarten Here I Come” book</a:t>
            </a:r>
          </a:p>
          <a:p>
            <a:pPr marL="231775" indent="-231775" algn="l" rtl="0" fontAlgn="base">
              <a:spcBef>
                <a:spcPts val="200"/>
              </a:spcBef>
              <a:spcAft>
                <a:spcPts val="200"/>
              </a:spcAft>
              <a:buFont typeface="Courier New" panose="02070309020205020404" pitchFamily="49" charset="0"/>
              <a:buChar char="o"/>
            </a:pPr>
            <a:r>
              <a:rPr lang="en-US" sz="2000" dirty="0">
                <a:solidFill>
                  <a:srgbClr val="0E3D6C"/>
                </a:solidFill>
                <a:latin typeface="Arial" panose="020B0604020202020204" pitchFamily="34" charset="0"/>
              </a:rPr>
              <a:t>Bookmark </a:t>
            </a:r>
            <a:r>
              <a:rPr lang="en-US" dirty="0">
                <a:solidFill>
                  <a:srgbClr val="0E3D6C"/>
                </a:solidFill>
                <a:latin typeface="Arial" panose="020B0604020202020204" pitchFamily="34" charset="0"/>
              </a:rPr>
              <a:t>(reading and math strategies)</a:t>
            </a:r>
            <a:endParaRPr lang="en-US" sz="2000" b="0" i="0" u="none" strike="noStrike" dirty="0">
              <a:solidFill>
                <a:srgbClr val="0E3D6C"/>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38E84DE3-017C-E58D-CC30-61735FBCED5E}"/>
              </a:ext>
            </a:extLst>
          </p:cNvPr>
          <p:cNvPicPr>
            <a:picLocks noChangeAspect="1"/>
          </p:cNvPicPr>
          <p:nvPr/>
        </p:nvPicPr>
        <p:blipFill>
          <a:blip r:embed="rId5"/>
          <a:stretch>
            <a:fillRect/>
          </a:stretch>
        </p:blipFill>
        <p:spPr>
          <a:xfrm>
            <a:off x="3984847" y="2516797"/>
            <a:ext cx="1617167" cy="2219876"/>
          </a:xfrm>
          <a:prstGeom prst="rect">
            <a:avLst/>
          </a:prstGeom>
        </p:spPr>
      </p:pic>
    </p:spTree>
    <p:extLst>
      <p:ext uri="{BB962C8B-B14F-4D97-AF65-F5344CB8AC3E}">
        <p14:creationId xmlns:p14="http://schemas.microsoft.com/office/powerpoint/2010/main" val="227517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30630" y="106310"/>
            <a:ext cx="6755080"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Getting Ready for Kindergarten </a:t>
            </a:r>
          </a:p>
        </p:txBody>
      </p:sp>
      <p:sp>
        <p:nvSpPr>
          <p:cNvPr id="6" name="TextBox 5">
            <a:extLst>
              <a:ext uri="{FF2B5EF4-FFF2-40B4-BE49-F238E27FC236}">
                <a16:creationId xmlns:a16="http://schemas.microsoft.com/office/drawing/2014/main" id="{587D2735-B69F-4D6B-9C1C-9E93A9535B42}"/>
              </a:ext>
            </a:extLst>
          </p:cNvPr>
          <p:cNvSpPr txBox="1"/>
          <p:nvPr/>
        </p:nvSpPr>
        <p:spPr>
          <a:xfrm>
            <a:off x="63611" y="902795"/>
            <a:ext cx="9144000" cy="3467616"/>
          </a:xfrm>
          <a:prstGeom prst="rect">
            <a:avLst/>
          </a:prstGeom>
          <a:noFill/>
        </p:spPr>
        <p:txBody>
          <a:bodyPr wrap="square">
            <a:spAutoFit/>
          </a:bodyPr>
          <a:lstStyle/>
          <a:p>
            <a:pPr marL="342900" indent="-342900" algn="l" rtl="0" fontAlgn="base">
              <a:spcBef>
                <a:spcPts val="200"/>
              </a:spcBef>
              <a:spcAft>
                <a:spcPts val="200"/>
              </a:spcAft>
              <a:buFont typeface="Courier New" panose="02070309020205020404" pitchFamily="49" charset="0"/>
              <a:buChar char="o"/>
            </a:pPr>
            <a:r>
              <a:rPr lang="en-US" sz="2200" dirty="0">
                <a:solidFill>
                  <a:srgbClr val="00447C"/>
                </a:solidFill>
                <a:latin typeface="Arial" panose="020B0604020202020204" pitchFamily="34" charset="0"/>
              </a:rPr>
              <a:t>Plan to attend </a:t>
            </a:r>
            <a:r>
              <a:rPr lang="en-US" sz="2200" b="1" dirty="0">
                <a:solidFill>
                  <a:srgbClr val="00447C"/>
                </a:solidFill>
                <a:latin typeface="Arial" panose="020B0604020202020204" pitchFamily="34" charset="0"/>
              </a:rPr>
              <a:t>Everett Ready </a:t>
            </a:r>
          </a:p>
          <a:p>
            <a:pPr marL="800100" lvl="1" indent="-342900" fontAlgn="base">
              <a:buFont typeface="Arial" panose="020B0604020202020204" pitchFamily="34" charset="0"/>
              <a:buChar char="•"/>
            </a:pPr>
            <a:r>
              <a:rPr lang="en-US" sz="2200" b="1" dirty="0">
                <a:solidFill>
                  <a:srgbClr val="D9531E"/>
                </a:solidFill>
                <a:latin typeface="Arial" panose="020B0604020202020204" pitchFamily="34" charset="0"/>
              </a:rPr>
              <a:t>Monday, August 18 </a:t>
            </a:r>
            <a:r>
              <a:rPr lang="en-US" sz="2200" dirty="0">
                <a:solidFill>
                  <a:srgbClr val="D9531E"/>
                </a:solidFill>
                <a:latin typeface="Arial" panose="020B0604020202020204" pitchFamily="34" charset="0"/>
              </a:rPr>
              <a:t>to</a:t>
            </a:r>
            <a:r>
              <a:rPr lang="en-US" sz="2200" dirty="0">
                <a:solidFill>
                  <a:srgbClr val="01447B"/>
                </a:solidFill>
                <a:latin typeface="Arial" panose="020B0604020202020204" pitchFamily="34" charset="0"/>
              </a:rPr>
              <a:t> </a:t>
            </a:r>
            <a:r>
              <a:rPr lang="en-US" sz="2200" b="1" dirty="0">
                <a:solidFill>
                  <a:srgbClr val="D9531E"/>
                </a:solidFill>
                <a:latin typeface="Arial" panose="020B0604020202020204" pitchFamily="34" charset="0"/>
              </a:rPr>
              <a:t>Thursday, August  21</a:t>
            </a:r>
            <a:r>
              <a:rPr lang="en-US" sz="2000" b="1" dirty="0">
                <a:solidFill>
                  <a:srgbClr val="D9531E"/>
                </a:solidFill>
                <a:latin typeface="Arial" panose="020B0604020202020204" pitchFamily="34" charset="0"/>
              </a:rPr>
              <a:t> </a:t>
            </a:r>
            <a:r>
              <a:rPr lang="en-US" sz="1600" dirty="0">
                <a:solidFill>
                  <a:srgbClr val="01447B"/>
                </a:solidFill>
                <a:latin typeface="Arial" panose="020B0604020202020204" pitchFamily="34" charset="0"/>
              </a:rPr>
              <a:t>(3 hours in the morning)</a:t>
            </a:r>
            <a:endParaRPr lang="en-US" sz="2000" dirty="0">
              <a:solidFill>
                <a:srgbClr val="01447B"/>
              </a:solidFill>
              <a:latin typeface="Arial" panose="020B0604020202020204" pitchFamily="34" charset="0"/>
            </a:endParaRPr>
          </a:p>
          <a:p>
            <a:pPr marL="800100" lvl="1" indent="-342900" fontAlgn="base">
              <a:spcAft>
                <a:spcPts val="200"/>
              </a:spcAft>
              <a:buFont typeface="Arial" panose="020B0604020202020204" pitchFamily="34" charset="0"/>
              <a:buChar char="•"/>
            </a:pPr>
            <a:r>
              <a:rPr lang="en-US" sz="2200" dirty="0">
                <a:solidFill>
                  <a:srgbClr val="00447C"/>
                </a:solidFill>
                <a:latin typeface="Arial" panose="020B0604020202020204" pitchFamily="34" charset="0"/>
                <a:hlinkClick r:id="rId4">
                  <a:extLst>
                    <a:ext uri="{A12FA001-AC4F-418D-AE19-62706E023703}">
                      <ahyp:hlinkClr xmlns:ahyp="http://schemas.microsoft.com/office/drawing/2018/hyperlinkcolor" val="tx"/>
                    </a:ext>
                  </a:extLst>
                </a:hlinkClick>
              </a:rPr>
              <a:t>www.everettsd.org/everettready</a:t>
            </a:r>
            <a:endParaRPr lang="en-US" sz="2200" dirty="0">
              <a:solidFill>
                <a:srgbClr val="00447C"/>
              </a:solidFill>
              <a:latin typeface="Arial" panose="020B0604020202020204" pitchFamily="34" charset="0"/>
            </a:endParaRPr>
          </a:p>
          <a:p>
            <a:pPr marL="342900" indent="-342900" algn="l" rtl="0" fontAlgn="base">
              <a:spcBef>
                <a:spcPts val="600"/>
              </a:spcBef>
              <a:spcAft>
                <a:spcPts val="600"/>
              </a:spcAft>
              <a:buFont typeface="Courier New" panose="02070309020205020404" pitchFamily="49" charset="0"/>
              <a:buChar char="o"/>
            </a:pPr>
            <a:r>
              <a:rPr lang="en-US" sz="2200" dirty="0">
                <a:solidFill>
                  <a:srgbClr val="01447B"/>
                </a:solidFill>
                <a:latin typeface="Arial" panose="020B0604020202020204" pitchFamily="34" charset="0"/>
              </a:rPr>
              <a:t>Develop a home and bedtime routine​</a:t>
            </a:r>
          </a:p>
          <a:p>
            <a:pPr marL="342900" indent="-342900" algn="l" rtl="0" fontAlgn="base">
              <a:spcAft>
                <a:spcPts val="600"/>
              </a:spcAft>
              <a:buFont typeface="Courier New" panose="02070309020205020404" pitchFamily="49" charset="0"/>
              <a:buChar char="o"/>
            </a:pPr>
            <a:r>
              <a:rPr lang="en-US" sz="2200" dirty="0">
                <a:solidFill>
                  <a:srgbClr val="01447B"/>
                </a:solidFill>
                <a:latin typeface="Arial" panose="020B0604020202020204" pitchFamily="34" charset="0"/>
              </a:rPr>
              <a:t>Help your child learn their personal information​ </a:t>
            </a:r>
            <a:r>
              <a:rPr lang="en-US" sz="2000" dirty="0">
                <a:solidFill>
                  <a:srgbClr val="01447B"/>
                </a:solidFill>
                <a:latin typeface="Arial" panose="020B0604020202020204" pitchFamily="34" charset="0"/>
              </a:rPr>
              <a:t>(first and last name)</a:t>
            </a:r>
          </a:p>
          <a:p>
            <a:pPr marL="342900" indent="-342900" algn="l" rtl="0" fontAlgn="base">
              <a:spcBef>
                <a:spcPts val="600"/>
              </a:spcBef>
              <a:spcAft>
                <a:spcPts val="600"/>
              </a:spcAft>
              <a:buFont typeface="Courier New" panose="02070309020205020404" pitchFamily="49" charset="0"/>
              <a:buChar char="o"/>
            </a:pPr>
            <a:r>
              <a:rPr lang="en-US" sz="2200" dirty="0">
                <a:solidFill>
                  <a:srgbClr val="01447B"/>
                </a:solidFill>
                <a:latin typeface="Arial" panose="020B0604020202020204" pitchFamily="34" charset="0"/>
              </a:rPr>
              <a:t>Get supplies ready and labeled </a:t>
            </a:r>
            <a:r>
              <a:rPr lang="en-US" sz="2000" dirty="0">
                <a:solidFill>
                  <a:srgbClr val="01447B"/>
                </a:solidFill>
                <a:latin typeface="Arial" panose="020B0604020202020204" pitchFamily="34" charset="0"/>
              </a:rPr>
              <a:t>​(listed on school’s website)</a:t>
            </a:r>
          </a:p>
          <a:p>
            <a:pPr marL="342900" indent="-342900" algn="l" rtl="0" fontAlgn="base">
              <a:spcBef>
                <a:spcPts val="600"/>
              </a:spcBef>
              <a:spcAft>
                <a:spcPts val="600"/>
              </a:spcAft>
              <a:buFont typeface="Courier New" panose="02070309020205020404" pitchFamily="49" charset="0"/>
              <a:buChar char="o"/>
            </a:pPr>
            <a:r>
              <a:rPr lang="en-US" sz="2200" dirty="0">
                <a:solidFill>
                  <a:srgbClr val="01447B"/>
                </a:solidFill>
                <a:latin typeface="Arial" panose="020B0604020202020204" pitchFamily="34" charset="0"/>
              </a:rPr>
              <a:t>Visit the school playground over the summer​</a:t>
            </a:r>
          </a:p>
          <a:p>
            <a:pPr marL="342900" indent="-342900" algn="l" rtl="0" fontAlgn="base">
              <a:spcBef>
                <a:spcPts val="600"/>
              </a:spcBef>
              <a:spcAft>
                <a:spcPts val="600"/>
              </a:spcAft>
              <a:buFont typeface="Courier New" panose="02070309020205020404" pitchFamily="49" charset="0"/>
              <a:buChar char="o"/>
            </a:pPr>
            <a:r>
              <a:rPr lang="en-US" sz="2200" dirty="0">
                <a:solidFill>
                  <a:srgbClr val="01447B"/>
                </a:solidFill>
                <a:latin typeface="Arial" panose="020B0604020202020204" pitchFamily="34" charset="0"/>
              </a:rPr>
              <a:t>Practice </a:t>
            </a:r>
            <a:r>
              <a:rPr lang="en-US" sz="2200" b="0" i="0" u="none" strike="noStrike" dirty="0">
                <a:solidFill>
                  <a:srgbClr val="01447B"/>
                </a:solidFill>
                <a:effectLst/>
                <a:latin typeface="Arial" panose="020B0604020202020204" pitchFamily="34" charset="0"/>
              </a:rPr>
              <a:t>drop off and pick up procedures</a:t>
            </a:r>
            <a:r>
              <a:rPr lang="en-US" sz="22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245183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30630" y="106310"/>
            <a:ext cx="6755080"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Kindergarten School Supplies </a:t>
            </a:r>
          </a:p>
        </p:txBody>
      </p:sp>
      <p:sp>
        <p:nvSpPr>
          <p:cNvPr id="6" name="TextBox 5">
            <a:extLst>
              <a:ext uri="{FF2B5EF4-FFF2-40B4-BE49-F238E27FC236}">
                <a16:creationId xmlns:a16="http://schemas.microsoft.com/office/drawing/2014/main" id="{587D2735-B69F-4D6B-9C1C-9E93A9535B42}"/>
              </a:ext>
            </a:extLst>
          </p:cNvPr>
          <p:cNvSpPr txBox="1"/>
          <p:nvPr/>
        </p:nvSpPr>
        <p:spPr>
          <a:xfrm>
            <a:off x="130629" y="767623"/>
            <a:ext cx="8782812" cy="1549142"/>
          </a:xfrm>
          <a:prstGeom prst="rect">
            <a:avLst/>
          </a:prstGeom>
          <a:noFill/>
        </p:spPr>
        <p:txBody>
          <a:bodyPr wrap="square" lIns="91440" tIns="45720" rIns="91440" bIns="45720" anchor="t">
            <a:spAutoFit/>
          </a:bodyPr>
          <a:lstStyle/>
          <a:p>
            <a:pPr algn="l" rtl="0" fontAlgn="base">
              <a:spcBef>
                <a:spcPts val="200"/>
              </a:spcBef>
              <a:spcAft>
                <a:spcPts val="200"/>
              </a:spcAft>
            </a:pPr>
            <a:r>
              <a:rPr lang="en-US" sz="2200" b="0" i="0" dirty="0">
                <a:solidFill>
                  <a:srgbClr val="00447C"/>
                </a:solidFill>
                <a:effectLst/>
                <a:latin typeface="Arial"/>
                <a:cs typeface="Arial"/>
              </a:rPr>
              <a:t>Students are </a:t>
            </a:r>
            <a:r>
              <a:rPr lang="en-US" sz="2200" dirty="0">
                <a:solidFill>
                  <a:srgbClr val="00447C"/>
                </a:solidFill>
                <a:latin typeface="Arial"/>
                <a:cs typeface="Arial"/>
              </a:rPr>
              <a:t>asked</a:t>
            </a:r>
            <a:r>
              <a:rPr lang="en-US" sz="2200" b="0" i="0" dirty="0">
                <a:solidFill>
                  <a:srgbClr val="00447C"/>
                </a:solidFill>
                <a:effectLst/>
                <a:latin typeface="Arial"/>
                <a:cs typeface="Arial"/>
              </a:rPr>
              <a:t> to bring the following supplies at the start of school year: </a:t>
            </a:r>
          </a:p>
          <a:p>
            <a:pPr marL="398145" indent="-280670" algn="l" rtl="0" fontAlgn="base">
              <a:spcBef>
                <a:spcPts val="200"/>
              </a:spcBef>
              <a:spcAft>
                <a:spcPts val="200"/>
              </a:spcAft>
              <a:buFont typeface="Courier New" panose="02070309020205020404" pitchFamily="49" charset="0"/>
              <a:buChar char="o"/>
            </a:pPr>
            <a:r>
              <a:rPr lang="en-US" sz="2200" b="0" i="0" dirty="0">
                <a:solidFill>
                  <a:srgbClr val="00447C"/>
                </a:solidFill>
                <a:effectLst/>
                <a:latin typeface="Arial"/>
                <a:cs typeface="Arial"/>
              </a:rPr>
              <a:t>​</a:t>
            </a:r>
          </a:p>
          <a:p>
            <a:pPr marL="398145" indent="-280670" algn="l" rtl="0" fontAlgn="base">
              <a:spcBef>
                <a:spcPts val="200"/>
              </a:spcBef>
              <a:spcAft>
                <a:spcPts val="200"/>
              </a:spcAft>
              <a:buFont typeface="Courier New" panose="02070309020205020404" pitchFamily="49" charset="0"/>
              <a:buChar char="o"/>
            </a:pPr>
            <a:endParaRPr lang="en-US" sz="2200" b="0" i="0" dirty="0">
              <a:solidFill>
                <a:srgbClr val="00447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106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8545" y="54547"/>
            <a:ext cx="8264434"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Everett Ready </a:t>
            </a:r>
            <a:r>
              <a:rPr lang="en-US" sz="2400"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F2BD60AD-61E5-44B8-99EE-CA1173D451F2}"/>
              </a:ext>
            </a:extLst>
          </p:cNvPr>
          <p:cNvSpPr txBox="1"/>
          <p:nvPr/>
        </p:nvSpPr>
        <p:spPr>
          <a:xfrm>
            <a:off x="8545" y="833775"/>
            <a:ext cx="9144000" cy="397032"/>
          </a:xfrm>
          <a:prstGeom prst="rect">
            <a:avLst/>
          </a:prstGeom>
          <a:noFill/>
        </p:spPr>
        <p:txBody>
          <a:bodyPr wrap="square" rtlCol="0">
            <a:spAutoFit/>
          </a:bodyPr>
          <a:lstStyle/>
          <a:p>
            <a:pPr algn="ctr">
              <a:lnSpc>
                <a:spcPct val="90000"/>
              </a:lnSpc>
            </a:pPr>
            <a:endParaRPr lang="en-US" sz="2200" b="1">
              <a:solidFill>
                <a:srgbClr val="00447C"/>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65D68465-4319-6C9A-F58E-DAB1021C2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864" y="1638595"/>
            <a:ext cx="1078495" cy="3459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6606F0-2D0B-DF2D-9834-F01F2F31FA2C}"/>
              </a:ext>
            </a:extLst>
          </p:cNvPr>
          <p:cNvSpPr txBox="1"/>
          <p:nvPr/>
        </p:nvSpPr>
        <p:spPr>
          <a:xfrm>
            <a:off x="8545" y="803803"/>
            <a:ext cx="9126910" cy="369332"/>
          </a:xfrm>
          <a:prstGeom prst="rect">
            <a:avLst/>
          </a:prstGeom>
          <a:solidFill>
            <a:srgbClr val="D9531E"/>
          </a:solidFill>
          <a:ln>
            <a:noFill/>
          </a:ln>
        </p:spPr>
        <p:style>
          <a:lnRef idx="1">
            <a:schemeClr val="accent2"/>
          </a:lnRef>
          <a:fillRef idx="3">
            <a:schemeClr val="accent2"/>
          </a:fillRef>
          <a:effectRef idx="2">
            <a:schemeClr val="accent2"/>
          </a:effectRef>
          <a:fontRef idx="minor">
            <a:schemeClr val="lt1"/>
          </a:fontRef>
        </p:style>
        <p:txBody>
          <a:bodyPr wrap="square" lIns="91440" tIns="45720" rIns="91440" bIns="45720" rtlCol="0" anchor="t">
            <a:spAutoFit/>
          </a:bodyPr>
          <a:lstStyle>
            <a:defPPr>
              <a:defRPr lang="en-US"/>
            </a:defPPr>
            <a:lvl1pPr>
              <a:spcBef>
                <a:spcPts val="200"/>
              </a:spcBef>
              <a:spcAft>
                <a:spcPts val="200"/>
              </a:spcAft>
              <a:buSzPct val="70000"/>
              <a:defRPr sz="1400">
                <a:solidFill>
                  <a:schemeClr val="bg1"/>
                </a:solidFill>
                <a:latin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spcBef>
                <a:spcPts val="300"/>
              </a:spcBef>
              <a:spcAft>
                <a:spcPts val="300"/>
              </a:spcAft>
            </a:pPr>
            <a:r>
              <a:rPr lang="en-US" sz="1800" dirty="0"/>
              <a:t>At EPS, Kindergarten begins with </a:t>
            </a:r>
            <a:r>
              <a:rPr lang="en-US" sz="1800" b="1" dirty="0"/>
              <a:t>Everett Ready </a:t>
            </a:r>
            <a:r>
              <a:rPr lang="en-US" sz="1800" dirty="0"/>
              <a:t>a transition-into-kindergarten program</a:t>
            </a:r>
          </a:p>
        </p:txBody>
      </p:sp>
      <p:sp>
        <p:nvSpPr>
          <p:cNvPr id="20" name="Arrow: Pentagon 19">
            <a:extLst>
              <a:ext uri="{FF2B5EF4-FFF2-40B4-BE49-F238E27FC236}">
                <a16:creationId xmlns:a16="http://schemas.microsoft.com/office/drawing/2014/main" id="{57CA8CF4-9E5D-5A02-5320-A6455996D28B}"/>
              </a:ext>
            </a:extLst>
          </p:cNvPr>
          <p:cNvSpPr/>
          <p:nvPr/>
        </p:nvSpPr>
        <p:spPr>
          <a:xfrm>
            <a:off x="7018308" y="2985959"/>
            <a:ext cx="1893083" cy="1179810"/>
          </a:xfrm>
          <a:prstGeom prst="homePlate">
            <a:avLst>
              <a:gd name="adj" fmla="val 45940"/>
            </a:avLst>
          </a:prstGeom>
          <a:solidFill>
            <a:srgbClr val="FF99FF"/>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spcBef>
                <a:spcPts val="200"/>
              </a:spcBef>
              <a:spcAft>
                <a:spcPts val="200"/>
              </a:spcAft>
              <a:buSzPct val="70000"/>
            </a:pPr>
            <a:endParaRPr lang="en-US" sz="1400" dirty="0">
              <a:solidFill>
                <a:schemeClr val="bg1"/>
              </a:solidFill>
              <a:latin typeface="Arial"/>
              <a:cs typeface="Arial"/>
            </a:endParaRPr>
          </a:p>
          <a:p>
            <a:pPr marL="112713">
              <a:spcBef>
                <a:spcPts val="200"/>
              </a:spcBef>
              <a:spcAft>
                <a:spcPts val="200"/>
              </a:spcAft>
              <a:buSzPct val="70000"/>
            </a:pPr>
            <a:r>
              <a:rPr lang="en-US" dirty="0">
                <a:solidFill>
                  <a:schemeClr val="bg1"/>
                </a:solidFill>
                <a:latin typeface="Arial"/>
                <a:cs typeface="Arial"/>
              </a:rPr>
              <a:t>Feel safe               </a:t>
            </a:r>
            <a:r>
              <a:rPr lang="en-US" sz="1600" dirty="0">
                <a:solidFill>
                  <a:schemeClr val="bg1"/>
                </a:solidFill>
                <a:latin typeface="Arial"/>
                <a:cs typeface="Arial"/>
              </a:rPr>
              <a:t>&amp; </a:t>
            </a:r>
            <a:r>
              <a:rPr lang="en-US" dirty="0">
                <a:solidFill>
                  <a:schemeClr val="bg1"/>
                </a:solidFill>
                <a:latin typeface="Arial"/>
                <a:cs typeface="Arial"/>
              </a:rPr>
              <a:t>confident</a:t>
            </a:r>
          </a:p>
          <a:p>
            <a:pPr>
              <a:spcBef>
                <a:spcPts val="200"/>
              </a:spcBef>
              <a:spcAft>
                <a:spcPts val="200"/>
              </a:spcAft>
              <a:buSzPct val="70000"/>
            </a:pPr>
            <a:endParaRPr lang="en-US" sz="1400" dirty="0">
              <a:solidFill>
                <a:schemeClr val="bg1"/>
              </a:solidFill>
              <a:latin typeface="Arial"/>
              <a:cs typeface="Arial"/>
            </a:endParaRPr>
          </a:p>
        </p:txBody>
      </p:sp>
      <p:sp>
        <p:nvSpPr>
          <p:cNvPr id="19" name="Arrow: Pentagon 18">
            <a:extLst>
              <a:ext uri="{FF2B5EF4-FFF2-40B4-BE49-F238E27FC236}">
                <a16:creationId xmlns:a16="http://schemas.microsoft.com/office/drawing/2014/main" id="{3AA45FA8-2DDE-894C-946B-DC7345EA7B01}"/>
              </a:ext>
            </a:extLst>
          </p:cNvPr>
          <p:cNvSpPr/>
          <p:nvPr/>
        </p:nvSpPr>
        <p:spPr>
          <a:xfrm>
            <a:off x="5355279" y="2991816"/>
            <a:ext cx="1869693" cy="1195199"/>
          </a:xfrm>
          <a:prstGeom prst="homePlate">
            <a:avLst>
              <a:gd name="adj" fmla="val 44681"/>
            </a:avLst>
          </a:prstGeom>
          <a:solidFill>
            <a:srgbClr val="8064A2"/>
          </a:solidFill>
          <a:ln>
            <a:solidFill>
              <a:schemeClr val="bg1"/>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a:spcBef>
                <a:spcPts val="200"/>
              </a:spcBef>
              <a:spcAft>
                <a:spcPts val="200"/>
              </a:spcAft>
              <a:buSzPct val="70000"/>
            </a:pPr>
            <a:endParaRPr lang="en-US" sz="600" dirty="0">
              <a:solidFill>
                <a:schemeClr val="bg1"/>
              </a:solidFill>
              <a:latin typeface="Arial"/>
              <a:cs typeface="Arial"/>
            </a:endParaRPr>
          </a:p>
          <a:p>
            <a:pPr marL="173038">
              <a:spcBef>
                <a:spcPts val="200"/>
              </a:spcBef>
              <a:spcAft>
                <a:spcPts val="200"/>
              </a:spcAft>
              <a:buSzPct val="70000"/>
            </a:pPr>
            <a:r>
              <a:rPr lang="en-US" dirty="0">
                <a:solidFill>
                  <a:schemeClr val="bg1"/>
                </a:solidFill>
                <a:latin typeface="Arial"/>
                <a:cs typeface="Arial"/>
              </a:rPr>
              <a:t>Explore        </a:t>
            </a:r>
            <a:br>
              <a:rPr lang="en-US" dirty="0">
                <a:solidFill>
                  <a:schemeClr val="bg1"/>
                </a:solidFill>
                <a:latin typeface="Arial"/>
                <a:cs typeface="Arial"/>
              </a:rPr>
            </a:br>
            <a:r>
              <a:rPr lang="en-US" dirty="0">
                <a:solidFill>
                  <a:schemeClr val="bg1"/>
                </a:solidFill>
                <a:latin typeface="Arial"/>
                <a:cs typeface="Arial"/>
              </a:rPr>
              <a:t>classroom materials </a:t>
            </a:r>
          </a:p>
          <a:p>
            <a:pPr>
              <a:spcBef>
                <a:spcPts val="200"/>
              </a:spcBef>
              <a:spcAft>
                <a:spcPts val="200"/>
              </a:spcAft>
              <a:buSzPct val="70000"/>
            </a:pPr>
            <a:endParaRPr lang="en-US" sz="500" dirty="0">
              <a:solidFill>
                <a:schemeClr val="bg1"/>
              </a:solidFill>
              <a:latin typeface="Arial"/>
              <a:cs typeface="Arial"/>
            </a:endParaRPr>
          </a:p>
        </p:txBody>
      </p:sp>
      <p:sp>
        <p:nvSpPr>
          <p:cNvPr id="18" name="Arrow: Pentagon 17">
            <a:extLst>
              <a:ext uri="{FF2B5EF4-FFF2-40B4-BE49-F238E27FC236}">
                <a16:creationId xmlns:a16="http://schemas.microsoft.com/office/drawing/2014/main" id="{3A12D9C8-77EC-A915-8080-15FF89F11063}"/>
              </a:ext>
            </a:extLst>
          </p:cNvPr>
          <p:cNvSpPr/>
          <p:nvPr/>
        </p:nvSpPr>
        <p:spPr>
          <a:xfrm>
            <a:off x="3662758" y="2979703"/>
            <a:ext cx="1869692" cy="1241365"/>
          </a:xfrm>
          <a:prstGeom prst="homePlate">
            <a:avLst>
              <a:gd name="adj" fmla="val 40494"/>
            </a:avLst>
          </a:prstGeom>
          <a:solidFill>
            <a:srgbClr val="9BBB59"/>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p>
            <a:pPr>
              <a:spcBef>
                <a:spcPts val="200"/>
              </a:spcBef>
              <a:spcAft>
                <a:spcPts val="200"/>
              </a:spcAft>
              <a:buSzPct val="70000"/>
            </a:pPr>
            <a:endParaRPr lang="en-US" sz="1600" dirty="0">
              <a:solidFill>
                <a:schemeClr val="bg1"/>
              </a:solidFill>
              <a:latin typeface="Arial"/>
              <a:cs typeface="Arial"/>
            </a:endParaRPr>
          </a:p>
          <a:p>
            <a:pPr marL="112713">
              <a:spcBef>
                <a:spcPts val="200"/>
              </a:spcBef>
              <a:spcAft>
                <a:spcPts val="200"/>
              </a:spcAft>
              <a:buSzPct val="70000"/>
            </a:pPr>
            <a:r>
              <a:rPr lang="en-US" dirty="0">
                <a:solidFill>
                  <a:schemeClr val="bg1"/>
                </a:solidFill>
                <a:latin typeface="Arial"/>
                <a:cs typeface="Arial"/>
              </a:rPr>
              <a:t>Learn school routines</a:t>
            </a:r>
          </a:p>
          <a:p>
            <a:pPr>
              <a:spcBef>
                <a:spcPts val="200"/>
              </a:spcBef>
              <a:spcAft>
                <a:spcPts val="200"/>
              </a:spcAft>
              <a:buSzPct val="70000"/>
            </a:pPr>
            <a:endParaRPr lang="en-US" sz="1400" dirty="0">
              <a:solidFill>
                <a:schemeClr val="bg1"/>
              </a:solidFill>
              <a:latin typeface="Arial"/>
              <a:cs typeface="Arial"/>
            </a:endParaRPr>
          </a:p>
        </p:txBody>
      </p:sp>
      <p:sp>
        <p:nvSpPr>
          <p:cNvPr id="17" name="Arrow: Pentagon 16">
            <a:extLst>
              <a:ext uri="{FF2B5EF4-FFF2-40B4-BE49-F238E27FC236}">
                <a16:creationId xmlns:a16="http://schemas.microsoft.com/office/drawing/2014/main" id="{8BA006C8-63DA-9808-15A3-A4BC58E02BAF}"/>
              </a:ext>
            </a:extLst>
          </p:cNvPr>
          <p:cNvSpPr/>
          <p:nvPr/>
        </p:nvSpPr>
        <p:spPr>
          <a:xfrm>
            <a:off x="2019116" y="2999110"/>
            <a:ext cx="1831915" cy="1200329"/>
          </a:xfrm>
          <a:prstGeom prst="homePlate">
            <a:avLst>
              <a:gd name="adj" fmla="val 41785"/>
            </a:avLst>
          </a:prstGeom>
          <a:solidFill>
            <a:srgbClr val="F79646"/>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marL="112713">
              <a:spcBef>
                <a:spcPts val="200"/>
              </a:spcBef>
              <a:spcAft>
                <a:spcPts val="200"/>
              </a:spcAft>
              <a:buSzPct val="70000"/>
            </a:pPr>
            <a:r>
              <a:rPr lang="en-US" dirty="0">
                <a:solidFill>
                  <a:schemeClr val="bg1"/>
                </a:solidFill>
                <a:latin typeface="Arial"/>
                <a:cs typeface="Arial"/>
              </a:rPr>
              <a:t>Become familiar with the school campus</a:t>
            </a:r>
          </a:p>
        </p:txBody>
      </p:sp>
      <p:sp>
        <p:nvSpPr>
          <p:cNvPr id="16" name="Arrow: Pentagon 15">
            <a:extLst>
              <a:ext uri="{FF2B5EF4-FFF2-40B4-BE49-F238E27FC236}">
                <a16:creationId xmlns:a16="http://schemas.microsoft.com/office/drawing/2014/main" id="{5A3456F2-7A5F-D5BF-08F4-8ABD8E5E4B84}"/>
              </a:ext>
            </a:extLst>
          </p:cNvPr>
          <p:cNvSpPr/>
          <p:nvPr/>
        </p:nvSpPr>
        <p:spPr>
          <a:xfrm>
            <a:off x="422285" y="3019328"/>
            <a:ext cx="1774832" cy="1154162"/>
          </a:xfrm>
          <a:prstGeom prst="homePlate">
            <a:avLst>
              <a:gd name="adj" fmla="val 38050"/>
            </a:avLst>
          </a:prstGeom>
          <a:solidFill>
            <a:srgbClr val="4BACC6"/>
          </a:solidFill>
          <a:ln>
            <a:solidFill>
              <a:schemeClr val="bg1"/>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marL="60325" marR="0" indent="-60325" algn="l">
              <a:spcBef>
                <a:spcPts val="200"/>
              </a:spcBef>
              <a:spcAft>
                <a:spcPts val="200"/>
              </a:spcAft>
              <a:buSzPct val="70000"/>
            </a:pPr>
            <a:r>
              <a:rPr lang="en-US" dirty="0">
                <a:solidFill>
                  <a:schemeClr val="bg1"/>
                </a:solidFill>
                <a:latin typeface="Arial"/>
                <a:cs typeface="Arial"/>
              </a:rPr>
              <a:t> </a:t>
            </a:r>
            <a:r>
              <a:rPr lang="en-US" sz="1700" dirty="0">
                <a:solidFill>
                  <a:schemeClr val="bg1"/>
                </a:solidFill>
                <a:latin typeface="Arial"/>
                <a:cs typeface="Arial"/>
              </a:rPr>
              <a:t>Build  relationships with teachers &amp; peers</a:t>
            </a:r>
          </a:p>
        </p:txBody>
      </p:sp>
      <p:sp>
        <p:nvSpPr>
          <p:cNvPr id="3" name="TextBox 2">
            <a:extLst>
              <a:ext uri="{FF2B5EF4-FFF2-40B4-BE49-F238E27FC236}">
                <a16:creationId xmlns:a16="http://schemas.microsoft.com/office/drawing/2014/main" id="{731CB860-2497-05C1-CDFF-6D8D3BEC9F67}"/>
              </a:ext>
            </a:extLst>
          </p:cNvPr>
          <p:cNvSpPr txBox="1"/>
          <p:nvPr/>
        </p:nvSpPr>
        <p:spPr>
          <a:xfrm>
            <a:off x="0" y="4346515"/>
            <a:ext cx="9135455" cy="353943"/>
          </a:xfrm>
          <a:prstGeom prst="rect">
            <a:avLst/>
          </a:prstGeom>
          <a:solidFill>
            <a:srgbClr val="00447C"/>
          </a:solidFill>
        </p:spPr>
        <p:txBody>
          <a:bodyPr wrap="square" rtlCol="0">
            <a:spAutoFit/>
          </a:bodyPr>
          <a:lstStyle/>
          <a:p>
            <a:pPr algn="ctr"/>
            <a:r>
              <a:rPr lang="en-US" sz="1700" dirty="0">
                <a:solidFill>
                  <a:schemeClr val="bg1"/>
                </a:solidFill>
                <a:latin typeface="Arial" panose="020B0604020202020204" pitchFamily="34" charset="0"/>
                <a:cs typeface="Arial" panose="020B0604020202020204" pitchFamily="34" charset="0"/>
              </a:rPr>
              <a:t>For more information:   </a:t>
            </a:r>
            <a:r>
              <a:rPr lang="en-US" sz="17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www.everettsd.org/</a:t>
            </a:r>
            <a:r>
              <a:rPr lang="en-US" sz="17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everettready</a:t>
            </a:r>
            <a:endParaRPr lang="en-US" sz="17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C28EA0E-0887-5BAF-3210-347D318EA4E0}"/>
              </a:ext>
            </a:extLst>
          </p:cNvPr>
          <p:cNvSpPr txBox="1"/>
          <p:nvPr/>
        </p:nvSpPr>
        <p:spPr>
          <a:xfrm>
            <a:off x="144355" y="1230108"/>
            <a:ext cx="7538104" cy="1631216"/>
          </a:xfrm>
          <a:prstGeom prst="rect">
            <a:avLst/>
          </a:prstGeom>
          <a:noFill/>
        </p:spPr>
        <p:txBody>
          <a:bodyPr wrap="square" rtlCol="0">
            <a:spAutoFit/>
          </a:bodyPr>
          <a:lstStyle/>
          <a:p>
            <a:pPr marL="285750" indent="-285750">
              <a:spcBef>
                <a:spcPts val="200"/>
              </a:spcBef>
              <a:spcAft>
                <a:spcPts val="200"/>
              </a:spcAft>
              <a:buFont typeface="Courier New" panose="02070309020205020404" pitchFamily="49" charset="0"/>
              <a:buChar char="o"/>
            </a:pPr>
            <a:r>
              <a:rPr lang="en-US" b="1" dirty="0">
                <a:solidFill>
                  <a:srgbClr val="00447C"/>
                </a:solidFill>
                <a:latin typeface="Arial" panose="020B0604020202020204" pitchFamily="34" charset="0"/>
                <a:cs typeface="Arial" panose="020B0604020202020204" pitchFamily="34" charset="0"/>
              </a:rPr>
              <a:t>Monday, August 18 </a:t>
            </a:r>
            <a:r>
              <a:rPr lang="en-US" dirty="0">
                <a:solidFill>
                  <a:srgbClr val="00447C"/>
                </a:solidFill>
                <a:latin typeface="Arial" panose="020B0604020202020204" pitchFamily="34" charset="0"/>
                <a:cs typeface="Arial" panose="020B0604020202020204" pitchFamily="34" charset="0"/>
              </a:rPr>
              <a:t>to</a:t>
            </a:r>
            <a:r>
              <a:rPr lang="en-US" b="1" dirty="0">
                <a:solidFill>
                  <a:srgbClr val="00447C"/>
                </a:solidFill>
                <a:latin typeface="Arial" panose="020B0604020202020204" pitchFamily="34" charset="0"/>
                <a:cs typeface="Arial" panose="020B0604020202020204" pitchFamily="34" charset="0"/>
              </a:rPr>
              <a:t> Thursday, August 21</a:t>
            </a:r>
            <a:endParaRPr lang="en-US" dirty="0">
              <a:solidFill>
                <a:srgbClr val="00447C"/>
              </a:solidFill>
              <a:latin typeface="Arial" panose="020B0604020202020204" pitchFamily="34" charset="0"/>
              <a:cs typeface="Arial" panose="020B0604020202020204" pitchFamily="34" charset="0"/>
            </a:endParaRPr>
          </a:p>
          <a:p>
            <a:pPr marL="285750" indent="-285750">
              <a:spcBef>
                <a:spcPts val="200"/>
              </a:spcBef>
              <a:spcAft>
                <a:spcPts val="200"/>
              </a:spcAft>
              <a:buFont typeface="Courier New" panose="02070309020205020404" pitchFamily="49" charset="0"/>
              <a:buChar char="o"/>
            </a:pPr>
            <a:r>
              <a:rPr lang="en-US" dirty="0">
                <a:solidFill>
                  <a:srgbClr val="00447C"/>
                </a:solidFill>
                <a:latin typeface="Arial" panose="020B0604020202020204" pitchFamily="34" charset="0"/>
                <a:cs typeface="Arial" panose="020B0604020202020204" pitchFamily="34" charset="0"/>
              </a:rPr>
              <a:t>Half-day: </a:t>
            </a:r>
            <a:r>
              <a:rPr lang="en-US" b="1" dirty="0">
                <a:solidFill>
                  <a:srgbClr val="00447C"/>
                </a:solidFill>
                <a:latin typeface="Arial" panose="020B0604020202020204" pitchFamily="34" charset="0"/>
                <a:cs typeface="Arial" panose="020B0604020202020204" pitchFamily="34" charset="0"/>
              </a:rPr>
              <a:t>3 hours / day </a:t>
            </a:r>
            <a:r>
              <a:rPr lang="en-US" dirty="0">
                <a:solidFill>
                  <a:srgbClr val="00447C"/>
                </a:solidFill>
                <a:latin typeface="Arial" panose="020B0604020202020204" pitchFamily="34" charset="0"/>
                <a:cs typeface="Arial" panose="020B0604020202020204" pitchFamily="34" charset="0"/>
              </a:rPr>
              <a:t>-  xx am to xx am/pm</a:t>
            </a:r>
          </a:p>
          <a:p>
            <a:pPr marL="285750" indent="-285750">
              <a:spcBef>
                <a:spcPts val="200"/>
              </a:spcBef>
              <a:buFont typeface="Courier New" panose="02070309020205020404" pitchFamily="49" charset="0"/>
              <a:buChar char="o"/>
            </a:pPr>
            <a:r>
              <a:rPr lang="en-US" dirty="0">
                <a:solidFill>
                  <a:srgbClr val="00447C"/>
                </a:solidFill>
                <a:latin typeface="Arial" panose="020B0604020202020204" pitchFamily="34" charset="0"/>
                <a:cs typeface="Arial" panose="020B0604020202020204" pitchFamily="34" charset="0"/>
              </a:rPr>
              <a:t>Transportation provided for qualified students</a:t>
            </a:r>
          </a:p>
          <a:p>
            <a:pPr>
              <a:spcAft>
                <a:spcPts val="200"/>
              </a:spcAft>
              <a:tabLst>
                <a:tab pos="288925" algn="l"/>
              </a:tabLst>
            </a:pPr>
            <a:r>
              <a:rPr lang="en-US" dirty="0">
                <a:solidFill>
                  <a:srgbClr val="00447C"/>
                </a:solidFill>
                <a:latin typeface="Arial" panose="020B0604020202020204" pitchFamily="34" charset="0"/>
                <a:cs typeface="Arial" panose="020B0604020202020204" pitchFamily="34" charset="0"/>
              </a:rPr>
              <a:t>	</a:t>
            </a:r>
            <a:r>
              <a:rPr lang="en-US" sz="1600" dirty="0">
                <a:solidFill>
                  <a:srgbClr val="00447C"/>
                </a:solidFill>
                <a:latin typeface="Arial" panose="020B0604020202020204" pitchFamily="34" charset="0"/>
                <a:cs typeface="Arial" panose="020B0604020202020204" pitchFamily="34" charset="0"/>
              </a:rPr>
              <a:t>(If student is enrolled and </a:t>
            </a:r>
            <a:r>
              <a:rPr lang="en-US" sz="1600" b="1" dirty="0">
                <a:solidFill>
                  <a:srgbClr val="00447C"/>
                </a:solidFill>
                <a:latin typeface="Arial" panose="020B0604020202020204" pitchFamily="34" charset="0"/>
                <a:cs typeface="Arial" panose="020B0604020202020204" pitchFamily="34" charset="0"/>
              </a:rPr>
              <a:t>registered</a:t>
            </a:r>
            <a:r>
              <a:rPr lang="en-US" sz="1600" dirty="0">
                <a:solidFill>
                  <a:srgbClr val="00447C"/>
                </a:solidFill>
                <a:latin typeface="Arial" panose="020B0604020202020204" pitchFamily="34" charset="0"/>
                <a:cs typeface="Arial" panose="020B0604020202020204" pitchFamily="34" charset="0"/>
              </a:rPr>
              <a:t> to attend Everett Ready by </a:t>
            </a:r>
            <a:r>
              <a:rPr lang="en-US" sz="1600" dirty="0">
                <a:solidFill>
                  <a:srgbClr val="00447C"/>
                </a:solidFill>
                <a:highlight>
                  <a:srgbClr val="FFFF00"/>
                </a:highlight>
                <a:latin typeface="Arial" panose="020B0604020202020204" pitchFamily="34" charset="0"/>
                <a:cs typeface="Arial" panose="020B0604020202020204" pitchFamily="34" charset="0"/>
              </a:rPr>
              <a:t>August 1</a:t>
            </a:r>
            <a:r>
              <a:rPr lang="en-US" sz="1600" dirty="0">
                <a:solidFill>
                  <a:srgbClr val="00447C"/>
                </a:solidFill>
                <a:latin typeface="Arial" panose="020B0604020202020204" pitchFamily="34" charset="0"/>
                <a:cs typeface="Arial" panose="020B0604020202020204" pitchFamily="34" charset="0"/>
              </a:rPr>
              <a:t>)</a:t>
            </a:r>
          </a:p>
          <a:p>
            <a:pPr marL="285750" indent="-285750">
              <a:spcBef>
                <a:spcPts val="200"/>
              </a:spcBef>
              <a:spcAft>
                <a:spcPts val="200"/>
              </a:spcAft>
              <a:buFont typeface="Courier New" panose="02070309020205020404" pitchFamily="49" charset="0"/>
              <a:buChar char="o"/>
            </a:pPr>
            <a:r>
              <a:rPr lang="en-US" dirty="0">
                <a:solidFill>
                  <a:srgbClr val="00447C"/>
                </a:solidFill>
                <a:latin typeface="Arial" panose="020B0604020202020204" pitchFamily="34" charset="0"/>
                <a:cs typeface="Arial" panose="020B0604020202020204" pitchFamily="34" charset="0"/>
              </a:rPr>
              <a:t>Family meeting on August xx from xx to xx am/pm</a:t>
            </a:r>
          </a:p>
        </p:txBody>
      </p:sp>
      <p:pic>
        <p:nvPicPr>
          <p:cNvPr id="11" name="Picture 10">
            <a:extLst>
              <a:ext uri="{FF2B5EF4-FFF2-40B4-BE49-F238E27FC236}">
                <a16:creationId xmlns:a16="http://schemas.microsoft.com/office/drawing/2014/main" id="{E1A79366-FFC1-0C17-5D6D-06FF7634D888}"/>
              </a:ext>
            </a:extLst>
          </p:cNvPr>
          <p:cNvPicPr>
            <a:picLocks noChangeAspect="1"/>
          </p:cNvPicPr>
          <p:nvPr/>
        </p:nvPicPr>
        <p:blipFill>
          <a:blip r:embed="rId6"/>
          <a:stretch>
            <a:fillRect/>
          </a:stretch>
        </p:blipFill>
        <p:spPr>
          <a:xfrm>
            <a:off x="5906124" y="1402808"/>
            <a:ext cx="3153481" cy="181663"/>
          </a:xfrm>
          <a:prstGeom prst="rect">
            <a:avLst/>
          </a:prstGeom>
        </p:spPr>
      </p:pic>
    </p:spTree>
    <p:custDataLst>
      <p:tags r:id="rId1"/>
    </p:custDataLst>
    <p:extLst>
      <p:ext uri="{BB962C8B-B14F-4D97-AF65-F5344CB8AC3E}">
        <p14:creationId xmlns:p14="http://schemas.microsoft.com/office/powerpoint/2010/main" val="3696264319"/>
      </p:ext>
    </p:extLst>
  </p:cSld>
  <p:clrMapOvr>
    <a:masterClrMapping/>
  </p:clrMapOvr>
  <mc:AlternateContent xmlns:mc="http://schemas.openxmlformats.org/markup-compatibility/2006" xmlns:p14="http://schemas.microsoft.com/office/powerpoint/2010/main">
    <mc:Choice Requires="p14">
      <p:transition spd="slow" p14:dur="2000" advTm="82119"/>
    </mc:Choice>
    <mc:Fallback xmlns="">
      <p:transition spd="slow" advTm="8211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290944" y="106310"/>
            <a:ext cx="6594765"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Additional Support</a:t>
            </a:r>
          </a:p>
        </p:txBody>
      </p:sp>
      <p:sp>
        <p:nvSpPr>
          <p:cNvPr id="6" name="TextBox 5">
            <a:extLst>
              <a:ext uri="{FF2B5EF4-FFF2-40B4-BE49-F238E27FC236}">
                <a16:creationId xmlns:a16="http://schemas.microsoft.com/office/drawing/2014/main" id="{587D2735-B69F-4D6B-9C1C-9E93A9535B42}"/>
              </a:ext>
            </a:extLst>
          </p:cNvPr>
          <p:cNvSpPr txBox="1"/>
          <p:nvPr/>
        </p:nvSpPr>
        <p:spPr>
          <a:xfrm>
            <a:off x="290944" y="1357476"/>
            <a:ext cx="7817557" cy="1831271"/>
          </a:xfrm>
          <a:prstGeom prst="rect">
            <a:avLst/>
          </a:prstGeom>
          <a:noFill/>
        </p:spPr>
        <p:txBody>
          <a:bodyPr wrap="square">
            <a:spAutoFit/>
          </a:bodyPr>
          <a:lstStyle/>
          <a:p>
            <a:pPr algn="l" rtl="0" fontAlgn="base"/>
            <a:r>
              <a:rPr lang="en-US" sz="2400" b="0" i="0" u="none" strike="noStrike">
                <a:solidFill>
                  <a:srgbClr val="01447B"/>
                </a:solidFill>
                <a:effectLst/>
                <a:latin typeface="Arial" panose="020B0604020202020204" pitchFamily="34" charset="0"/>
              </a:rPr>
              <a:t>If you have concerns about your child’s development or readiness for kindergarten, please contact:</a:t>
            </a:r>
            <a:r>
              <a:rPr lang="en-US" sz="2400" b="0" i="0">
                <a:solidFill>
                  <a:srgbClr val="000000"/>
                </a:solidFill>
                <a:effectLst/>
                <a:latin typeface="Arial" panose="020B0604020202020204" pitchFamily="34" charset="0"/>
              </a:rPr>
              <a:t>​</a:t>
            </a:r>
          </a:p>
          <a:p>
            <a:pPr marL="342900" indent="-228600" algn="l" rtl="0" fontAlgn="base">
              <a:spcBef>
                <a:spcPts val="1200"/>
              </a:spcBef>
              <a:buFont typeface="Arial" panose="020B0604020202020204" pitchFamily="34" charset="0"/>
              <a:buChar char="•"/>
            </a:pPr>
            <a:r>
              <a:rPr lang="en-US" sz="2400" b="0" i="0" u="none" strike="noStrike">
                <a:solidFill>
                  <a:srgbClr val="01447B"/>
                </a:solidFill>
                <a:effectLst/>
                <a:latin typeface="Arial" panose="020B0604020202020204" pitchFamily="34" charset="0"/>
              </a:rPr>
              <a:t>Your School Principal</a:t>
            </a:r>
            <a:r>
              <a:rPr lang="en-US" sz="2400" b="0" i="0">
                <a:solidFill>
                  <a:srgbClr val="000000"/>
                </a:solidFill>
                <a:effectLst/>
                <a:latin typeface="Arial" panose="020B0604020202020204" pitchFamily="34" charset="0"/>
              </a:rPr>
              <a:t>​  (NAME?)</a:t>
            </a:r>
          </a:p>
          <a:p>
            <a:pPr marL="114300" algn="l" rtl="0" fontAlgn="base"/>
            <a:endParaRPr lang="en-US" sz="700" b="0" i="0">
              <a:solidFill>
                <a:srgbClr val="000000"/>
              </a:solidFill>
              <a:effectLst/>
              <a:latin typeface="Arial" panose="020B0604020202020204" pitchFamily="34" charset="0"/>
            </a:endParaRPr>
          </a:p>
          <a:p>
            <a:pPr marL="342900" indent="-228600" algn="l" rtl="0" fontAlgn="base">
              <a:buFont typeface="Arial" panose="020B0604020202020204" pitchFamily="34" charset="0"/>
              <a:buChar char="•"/>
            </a:pPr>
            <a:r>
              <a:rPr lang="en-US" sz="2400" b="0" i="0" u="none" strike="noStrike">
                <a:solidFill>
                  <a:srgbClr val="01447B"/>
                </a:solidFill>
                <a:effectLst/>
                <a:latin typeface="Arial" panose="020B0604020202020204" pitchFamily="34" charset="0"/>
              </a:rPr>
              <a:t>Special Services</a:t>
            </a:r>
            <a:r>
              <a:rPr lang="en-US" sz="2400" b="0" i="0">
                <a:solidFill>
                  <a:srgbClr val="000000"/>
                </a:solidFill>
                <a:effectLst/>
                <a:latin typeface="Arial" panose="020B0604020202020204" pitchFamily="34" charset="0"/>
              </a:rPr>
              <a:t>​  -  </a:t>
            </a:r>
            <a:r>
              <a:rPr lang="en-US" sz="2400" b="0" i="0" u="none" strike="noStrike">
                <a:solidFill>
                  <a:srgbClr val="01447B"/>
                </a:solidFill>
                <a:effectLst/>
                <a:latin typeface="Arial" panose="020B0604020202020204" pitchFamily="34" charset="0"/>
              </a:rPr>
              <a:t>425-385-5250</a:t>
            </a:r>
            <a:r>
              <a:rPr lang="en-US" sz="2400" b="0" i="0">
                <a:solidFill>
                  <a:srgbClr val="000000"/>
                </a:solidFill>
                <a:effectLst/>
                <a:latin typeface="Arial" panose="020B0604020202020204" pitchFamily="34" charset="0"/>
              </a:rPr>
              <a:t>​</a:t>
            </a:r>
          </a:p>
        </p:txBody>
      </p:sp>
      <p:pic>
        <p:nvPicPr>
          <p:cNvPr id="4098" name="Picture 2">
            <a:extLst>
              <a:ext uri="{FF2B5EF4-FFF2-40B4-BE49-F238E27FC236}">
                <a16:creationId xmlns:a16="http://schemas.microsoft.com/office/drawing/2014/main" id="{251CED59-884A-4427-8840-7F1242A2B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4" y="3188747"/>
            <a:ext cx="249701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75007EDF-EFAF-C84D-BC26-47720741060F}"/>
              </a:ext>
            </a:extLst>
          </p:cNvPr>
          <p:cNvCxnSpPr>
            <a:cxnSpLocks/>
          </p:cNvCxnSpPr>
          <p:nvPr/>
        </p:nvCxnSpPr>
        <p:spPr>
          <a:xfrm flipH="1">
            <a:off x="2162260" y="2396866"/>
            <a:ext cx="5625044" cy="0"/>
          </a:xfrm>
          <a:prstGeom prst="line">
            <a:avLst/>
          </a:prstGeom>
          <a:ln w="25400">
            <a:solidFill>
              <a:srgbClr val="BBC9D5"/>
            </a:solidFill>
          </a:ln>
        </p:spPr>
        <p:style>
          <a:lnRef idx="1">
            <a:schemeClr val="accent6"/>
          </a:lnRef>
          <a:fillRef idx="0">
            <a:schemeClr val="accent6"/>
          </a:fillRef>
          <a:effectRef idx="0">
            <a:schemeClr val="accent6"/>
          </a:effectRef>
          <a:fontRef idx="minor">
            <a:schemeClr val="tx1"/>
          </a:fontRef>
        </p:style>
      </p:cxnSp>
      <p:cxnSp>
        <p:nvCxnSpPr>
          <p:cNvPr id="48" name="Straight Connector 47">
            <a:extLst>
              <a:ext uri="{FF2B5EF4-FFF2-40B4-BE49-F238E27FC236}">
                <a16:creationId xmlns:a16="http://schemas.microsoft.com/office/drawing/2014/main" id="{A87A06CB-0726-144D-B593-D10F7668F682}"/>
              </a:ext>
            </a:extLst>
          </p:cNvPr>
          <p:cNvCxnSpPr>
            <a:cxnSpLocks/>
          </p:cNvCxnSpPr>
          <p:nvPr/>
        </p:nvCxnSpPr>
        <p:spPr>
          <a:xfrm flipH="1">
            <a:off x="2990319" y="3515436"/>
            <a:ext cx="5625044" cy="0"/>
          </a:xfrm>
          <a:prstGeom prst="line">
            <a:avLst/>
          </a:prstGeom>
          <a:ln w="25400">
            <a:solidFill>
              <a:srgbClr val="BBC9D5"/>
            </a:solidFill>
          </a:ln>
        </p:spPr>
        <p:style>
          <a:lnRef idx="1">
            <a:schemeClr val="accent6"/>
          </a:lnRef>
          <a:fillRef idx="0">
            <a:schemeClr val="accent6"/>
          </a:fillRef>
          <a:effectRef idx="0">
            <a:schemeClr val="accent6"/>
          </a:effectRef>
          <a:fontRef idx="minor">
            <a:schemeClr val="tx1"/>
          </a:fontRef>
        </p:style>
      </p:cxnSp>
      <p:cxnSp>
        <p:nvCxnSpPr>
          <p:cNvPr id="56" name="Straight Connector 55">
            <a:extLst>
              <a:ext uri="{FF2B5EF4-FFF2-40B4-BE49-F238E27FC236}">
                <a16:creationId xmlns:a16="http://schemas.microsoft.com/office/drawing/2014/main" id="{E0BC71DD-8FF4-954E-8B65-7D4504B4AC38}"/>
              </a:ext>
            </a:extLst>
          </p:cNvPr>
          <p:cNvCxnSpPr>
            <a:cxnSpLocks/>
          </p:cNvCxnSpPr>
          <p:nvPr/>
        </p:nvCxnSpPr>
        <p:spPr>
          <a:xfrm flipH="1">
            <a:off x="2990319" y="4586159"/>
            <a:ext cx="5625044" cy="0"/>
          </a:xfrm>
          <a:prstGeom prst="line">
            <a:avLst/>
          </a:prstGeom>
          <a:ln w="25400">
            <a:solidFill>
              <a:srgbClr val="BBC9D5"/>
            </a:solidFill>
          </a:ln>
        </p:spPr>
        <p:style>
          <a:lnRef idx="1">
            <a:schemeClr val="accent6"/>
          </a:lnRef>
          <a:fillRef idx="0">
            <a:schemeClr val="accent6"/>
          </a:fillRef>
          <a:effectRef idx="0">
            <a:schemeClr val="accent6"/>
          </a:effectRef>
          <a:fontRef idx="minor">
            <a:schemeClr val="tx1"/>
          </a:fontRef>
        </p:style>
      </p:cxnSp>
      <p:sp>
        <p:nvSpPr>
          <p:cNvPr id="59" name="TextBox 58">
            <a:extLst>
              <a:ext uri="{FF2B5EF4-FFF2-40B4-BE49-F238E27FC236}">
                <a16:creationId xmlns:a16="http://schemas.microsoft.com/office/drawing/2014/main" id="{1C7F6694-7AA7-D741-B20B-70804BE72388}"/>
              </a:ext>
            </a:extLst>
          </p:cNvPr>
          <p:cNvSpPr txBox="1"/>
          <p:nvPr/>
        </p:nvSpPr>
        <p:spPr>
          <a:xfrm>
            <a:off x="2958353" y="3719013"/>
            <a:ext cx="4910213" cy="769441"/>
          </a:xfrm>
          <a:prstGeom prst="rect">
            <a:avLst/>
          </a:prstGeom>
          <a:noFill/>
        </p:spPr>
        <p:txBody>
          <a:bodyPr wrap="square" lIns="91440" tIns="45720" rIns="91440" bIns="45720" rtlCol="0" anchor="t">
            <a:spAutoFit/>
          </a:bodyPr>
          <a:lstStyle/>
          <a:p>
            <a:r>
              <a:rPr lang="en-US" sz="1100" b="1" dirty="0">
                <a:solidFill>
                  <a:schemeClr val="tx2"/>
                </a:solidFill>
                <a:latin typeface="Arial"/>
                <a:cs typeface="Arial"/>
              </a:rPr>
              <a:t>Social media </a:t>
            </a:r>
            <a:r>
              <a:rPr lang="en-US" sz="1100" dirty="0">
                <a:solidFill>
                  <a:schemeClr val="tx2"/>
                </a:solidFill>
                <a:latin typeface="Arial"/>
                <a:cs typeface="Arial"/>
              </a:rPr>
              <a:t>is a great way to keep informed about school and district events and happenings. The district and schools have various social media accounts. Visit our social media directory on the website to find the ones you want to follow. (Departments/Communication/Social Media Directory)</a:t>
            </a:r>
            <a:endParaRPr lang="en-US" sz="1100" dirty="0">
              <a:solidFill>
                <a:schemeClr val="tx2"/>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6CE9722A-C657-2749-AF67-EEEB3410A36B}"/>
              </a:ext>
            </a:extLst>
          </p:cNvPr>
          <p:cNvSpPr/>
          <p:nvPr/>
        </p:nvSpPr>
        <p:spPr>
          <a:xfrm>
            <a:off x="290944" y="106310"/>
            <a:ext cx="6594765" cy="461665"/>
          </a:xfrm>
          <a:prstGeom prst="rect">
            <a:avLst/>
          </a:prstGeom>
        </p:spPr>
        <p:txBody>
          <a:bodyPr wrap="square" lIns="91440" tIns="45720" rIns="91440" bIns="45720" anchor="t">
            <a:spAutoFit/>
          </a:bodyPr>
          <a:lstStyle/>
          <a:p>
            <a:r>
              <a:rPr lang="en-US" sz="2400" b="1">
                <a:solidFill>
                  <a:schemeClr val="bg1"/>
                </a:solidFill>
                <a:latin typeface="Arial"/>
                <a:cs typeface="Arial"/>
              </a:rPr>
              <a:t>Communications</a:t>
            </a:r>
            <a:endParaRPr lang="en-US" sz="2400">
              <a:solidFill>
                <a:schemeClr val="bg1"/>
              </a:solidFill>
              <a:cs typeface="Calibri"/>
            </a:endParaRPr>
          </a:p>
        </p:txBody>
      </p:sp>
      <p:pic>
        <p:nvPicPr>
          <p:cNvPr id="2" name="Picture 2" descr="A picture containing text, clipart&#10;&#10;Description automatically generated">
            <a:extLst>
              <a:ext uri="{FF2B5EF4-FFF2-40B4-BE49-F238E27FC236}">
                <a16:creationId xmlns:a16="http://schemas.microsoft.com/office/drawing/2014/main" id="{5AAD29C6-0F42-4B79-AC0A-1772C18C6A42}"/>
              </a:ext>
            </a:extLst>
          </p:cNvPr>
          <p:cNvPicPr>
            <a:picLocks noChangeAspect="1"/>
          </p:cNvPicPr>
          <p:nvPr/>
        </p:nvPicPr>
        <p:blipFill>
          <a:blip r:embed="rId3"/>
          <a:stretch>
            <a:fillRect/>
          </a:stretch>
        </p:blipFill>
        <p:spPr>
          <a:xfrm>
            <a:off x="290944" y="797145"/>
            <a:ext cx="2743200" cy="351971"/>
          </a:xfrm>
          <a:prstGeom prst="rect">
            <a:avLst/>
          </a:prstGeom>
        </p:spPr>
      </p:pic>
      <p:pic>
        <p:nvPicPr>
          <p:cNvPr id="3" name="Picture 3" descr="Logo, icon&#10;&#10;Description automatically generated">
            <a:extLst>
              <a:ext uri="{FF2B5EF4-FFF2-40B4-BE49-F238E27FC236}">
                <a16:creationId xmlns:a16="http://schemas.microsoft.com/office/drawing/2014/main" id="{491F7819-2B65-4692-8C7A-5EE281D5E802}"/>
              </a:ext>
            </a:extLst>
          </p:cNvPr>
          <p:cNvPicPr>
            <a:picLocks noChangeAspect="1"/>
          </p:cNvPicPr>
          <p:nvPr/>
        </p:nvPicPr>
        <p:blipFill>
          <a:blip r:embed="rId4"/>
          <a:stretch>
            <a:fillRect/>
          </a:stretch>
        </p:blipFill>
        <p:spPr>
          <a:xfrm>
            <a:off x="7868566" y="3605844"/>
            <a:ext cx="882556" cy="838681"/>
          </a:xfrm>
          <a:prstGeom prst="rect">
            <a:avLst/>
          </a:prstGeom>
        </p:spPr>
      </p:pic>
      <p:pic>
        <p:nvPicPr>
          <p:cNvPr id="11" name="Picture 11" descr="A picture containing text, sign, vector graphics, clipart&#10;&#10;Description automatically generated">
            <a:extLst>
              <a:ext uri="{FF2B5EF4-FFF2-40B4-BE49-F238E27FC236}">
                <a16:creationId xmlns:a16="http://schemas.microsoft.com/office/drawing/2014/main" id="{CECCA4D1-9DFD-4FC1-9EB0-AFE9F6153548}"/>
              </a:ext>
            </a:extLst>
          </p:cNvPr>
          <p:cNvPicPr>
            <a:picLocks noChangeAspect="1"/>
          </p:cNvPicPr>
          <p:nvPr/>
        </p:nvPicPr>
        <p:blipFill>
          <a:blip r:embed="rId5"/>
          <a:stretch>
            <a:fillRect/>
          </a:stretch>
        </p:blipFill>
        <p:spPr>
          <a:xfrm>
            <a:off x="427257" y="2571750"/>
            <a:ext cx="1367708" cy="1164060"/>
          </a:xfrm>
          <a:prstGeom prst="rect">
            <a:avLst/>
          </a:prstGeom>
        </p:spPr>
      </p:pic>
      <p:pic>
        <p:nvPicPr>
          <p:cNvPr id="2050" name="Picture 2" descr="A logo for a company&#10;&#10;AI-generated content may be incorrect.">
            <a:extLst>
              <a:ext uri="{FF2B5EF4-FFF2-40B4-BE49-F238E27FC236}">
                <a16:creationId xmlns:a16="http://schemas.microsoft.com/office/drawing/2014/main" id="{B008E045-22FD-F8D2-16C9-C4F43AF925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26" t="6541" r="6871" b="26385"/>
          <a:stretch/>
        </p:blipFill>
        <p:spPr bwMode="auto">
          <a:xfrm>
            <a:off x="396777" y="1229118"/>
            <a:ext cx="1526905" cy="11754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6">
            <a:extLst>
              <a:ext uri="{FF2B5EF4-FFF2-40B4-BE49-F238E27FC236}">
                <a16:creationId xmlns:a16="http://schemas.microsoft.com/office/drawing/2014/main" id="{45390CD6-EB5A-644D-9BE9-ACAFC1D34909}"/>
              </a:ext>
            </a:extLst>
          </p:cNvPr>
          <p:cNvSpPr txBox="1"/>
          <p:nvPr/>
        </p:nvSpPr>
        <p:spPr>
          <a:xfrm>
            <a:off x="2080998" y="1401562"/>
            <a:ext cx="5787568" cy="93871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dirty="0" err="1">
                <a:solidFill>
                  <a:schemeClr val="tx2"/>
                </a:solidFill>
                <a:latin typeface="Arial"/>
                <a:cs typeface="Arial"/>
              </a:rPr>
              <a:t>ParentSquare</a:t>
            </a:r>
            <a:r>
              <a:rPr lang="en-US" sz="1100" b="1" dirty="0">
                <a:solidFill>
                  <a:schemeClr val="tx2"/>
                </a:solidFill>
                <a:latin typeface="Arial"/>
                <a:cs typeface="Arial"/>
              </a:rPr>
              <a:t> </a:t>
            </a:r>
            <a:r>
              <a:rPr lang="en-US" sz="1100" dirty="0">
                <a:solidFill>
                  <a:schemeClr val="tx2"/>
                </a:solidFill>
                <a:latin typeface="Arial"/>
                <a:cs typeface="Arial"/>
              </a:rPr>
              <a:t>keeps you updated through an app, text, email, and voice messages. You will receive an email in August from </a:t>
            </a:r>
            <a:r>
              <a:rPr lang="en-US" sz="1100" dirty="0" err="1">
                <a:solidFill>
                  <a:schemeClr val="tx2"/>
                </a:solidFill>
                <a:latin typeface="Arial"/>
                <a:cs typeface="Arial"/>
              </a:rPr>
              <a:t>ParentSquare</a:t>
            </a:r>
            <a:r>
              <a:rPr lang="en-US" sz="1100" dirty="0">
                <a:solidFill>
                  <a:schemeClr val="tx2"/>
                </a:solidFill>
                <a:latin typeface="Arial"/>
                <a:cs typeface="Arial"/>
              </a:rPr>
              <a:t> to activate your account. We encourage you to also download the app. This is the best way to stay engaged with your student's teacher and school. This is how you will receive emergency messages, absences, school and district information, and more.</a:t>
            </a:r>
            <a:endParaRPr lang="en-US" sz="11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005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E9722A-C657-2749-AF67-EEEB3410A36B}"/>
              </a:ext>
            </a:extLst>
          </p:cNvPr>
          <p:cNvSpPr/>
          <p:nvPr/>
        </p:nvSpPr>
        <p:spPr>
          <a:xfrm>
            <a:off x="290944" y="106310"/>
            <a:ext cx="6594765" cy="461665"/>
          </a:xfrm>
          <a:prstGeom prst="rect">
            <a:avLst/>
          </a:prstGeom>
        </p:spPr>
        <p:txBody>
          <a:bodyPr wrap="square" lIns="91440" tIns="45720" rIns="91440" bIns="45720" anchor="t">
            <a:spAutoFit/>
          </a:bodyPr>
          <a:lstStyle/>
          <a:p>
            <a:r>
              <a:rPr lang="en-US" sz="2400" b="1" dirty="0">
                <a:solidFill>
                  <a:schemeClr val="bg1"/>
                </a:solidFill>
                <a:latin typeface="Arial"/>
                <a:cs typeface="Arial"/>
              </a:rPr>
              <a:t>PTA / Natural Leaders </a:t>
            </a:r>
            <a:endParaRPr lang="en-US" sz="2400" dirty="0">
              <a:solidFill>
                <a:schemeClr val="bg1"/>
              </a:solidFill>
              <a:cs typeface="Calibri"/>
            </a:endParaRPr>
          </a:p>
        </p:txBody>
      </p:sp>
    </p:spTree>
    <p:extLst>
      <p:ext uri="{BB962C8B-B14F-4D97-AF65-F5344CB8AC3E}">
        <p14:creationId xmlns:p14="http://schemas.microsoft.com/office/powerpoint/2010/main" val="1425477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31172" y="106310"/>
            <a:ext cx="8349673" cy="400110"/>
          </a:xfrm>
          <a:prstGeom prst="rect">
            <a:avLst/>
          </a:prstGeom>
        </p:spPr>
        <p:txBody>
          <a:bodyPr wrap="square" lIns="91440" tIns="45720" rIns="91440" bIns="45720" anchor="t">
            <a:spAutoFit/>
          </a:bodyPr>
          <a:lstStyle/>
          <a:p>
            <a:r>
              <a:rPr lang="en-US" sz="2000" b="1" dirty="0">
                <a:solidFill>
                  <a:schemeClr val="bg1"/>
                </a:solidFill>
                <a:latin typeface="Arial"/>
                <a:cs typeface="Arial"/>
              </a:rPr>
              <a:t>ECEAP – Early Learning Programs for your Younger Child</a:t>
            </a:r>
            <a:endParaRPr lang="en-US" sz="20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FA86560-8CC7-479C-B069-C2FB18A10C94}"/>
              </a:ext>
            </a:extLst>
          </p:cNvPr>
          <p:cNvSpPr txBox="1"/>
          <p:nvPr/>
        </p:nvSpPr>
        <p:spPr>
          <a:xfrm>
            <a:off x="31172" y="730688"/>
            <a:ext cx="9066362" cy="5039969"/>
          </a:xfrm>
          <a:prstGeom prst="rect">
            <a:avLst/>
          </a:prstGeom>
          <a:noFill/>
        </p:spPr>
        <p:txBody>
          <a:bodyPr wrap="square" lIns="91440" tIns="45720" rIns="91440" bIns="45720" rtlCol="0" anchor="t">
            <a:spAutoFit/>
          </a:bodyPr>
          <a:lstStyle/>
          <a:p>
            <a:pPr>
              <a:lnSpc>
                <a:spcPct val="110000"/>
              </a:lnSpc>
              <a:spcAft>
                <a:spcPts val="600"/>
              </a:spcAft>
            </a:pPr>
            <a:r>
              <a:rPr lang="en-US" sz="2000" kern="1400" dirty="0">
                <a:ln>
                  <a:noFill/>
                </a:ln>
                <a:solidFill>
                  <a:srgbClr val="00447C"/>
                </a:solidFill>
                <a:effectLst/>
                <a:latin typeface="Arial"/>
                <a:cs typeface="Arial"/>
              </a:rPr>
              <a:t>Early Childhood Education &amp; Assistance Program (ECEAP)                                     is a FREE preschool program serving 3 and 4 year old                               students and located at seven </a:t>
            </a:r>
            <a:r>
              <a:rPr lang="en-US" sz="2000" kern="1400" dirty="0">
                <a:solidFill>
                  <a:srgbClr val="00447C"/>
                </a:solidFill>
                <a:latin typeface="Arial"/>
                <a:cs typeface="Arial"/>
              </a:rPr>
              <a:t>locations</a:t>
            </a:r>
            <a:r>
              <a:rPr lang="en-US" sz="2000" kern="1400" dirty="0">
                <a:ln>
                  <a:noFill/>
                </a:ln>
                <a:solidFill>
                  <a:srgbClr val="00447C"/>
                </a:solidFill>
                <a:effectLst/>
                <a:latin typeface="Arial"/>
                <a:cs typeface="Arial"/>
              </a:rPr>
              <a:t> across EPS:                                 Cedar Wood, Jackson, Hawthorne, Lowell, Madison, Silver Lake and </a:t>
            </a:r>
            <a:r>
              <a:rPr lang="en-US" sz="2000" kern="1400" dirty="0">
                <a:solidFill>
                  <a:srgbClr val="00447C"/>
                </a:solidFill>
                <a:latin typeface="Arial"/>
                <a:cs typeface="Arial"/>
              </a:rPr>
              <a:t>Silver Firs Elementary Schools</a:t>
            </a:r>
            <a:r>
              <a:rPr lang="en-US" sz="2000" kern="1400" dirty="0">
                <a:ln>
                  <a:noFill/>
                </a:ln>
                <a:solidFill>
                  <a:srgbClr val="00447C"/>
                </a:solidFill>
                <a:effectLst/>
                <a:latin typeface="Arial"/>
                <a:cs typeface="Arial"/>
              </a:rPr>
              <a:t>. </a:t>
            </a:r>
          </a:p>
          <a:p>
            <a:pPr marL="0" marR="0" indent="0" algn="l">
              <a:lnSpc>
                <a:spcPct val="119000"/>
              </a:lnSpc>
              <a:spcBef>
                <a:spcPts val="600"/>
              </a:spcBef>
              <a:spcAft>
                <a:spcPts val="600"/>
              </a:spcAft>
            </a:pPr>
            <a:r>
              <a:rPr lang="en-US" sz="2000" kern="1400" dirty="0">
                <a:ln>
                  <a:noFill/>
                </a:ln>
                <a:solidFill>
                  <a:srgbClr val="00447C"/>
                </a:solidFill>
                <a:effectLst/>
                <a:latin typeface="Arial" panose="020B0604020202020204" pitchFamily="34" charset="0"/>
                <a:cs typeface="Arial" panose="020B0604020202020204" pitchFamily="34" charset="0"/>
              </a:rPr>
              <a:t>ECEAP supports student learning and the whole family through these services: </a:t>
            </a:r>
          </a:p>
          <a:p>
            <a:pPr marL="397510" marR="0" indent="-342900" algn="l">
              <a:lnSpc>
                <a:spcPct val="119000"/>
              </a:lnSpc>
              <a:spcBef>
                <a:spcPts val="300"/>
              </a:spcBef>
              <a:spcAft>
                <a:spcPts val="100"/>
              </a:spcAft>
              <a:buFont typeface="Courier New" panose="02070309020205020404" pitchFamily="49" charset="0"/>
              <a:buChar char="o"/>
            </a:pPr>
            <a:r>
              <a:rPr lang="en-US" sz="2000" kern="1400" dirty="0">
                <a:ln>
                  <a:noFill/>
                </a:ln>
                <a:solidFill>
                  <a:srgbClr val="00447C"/>
                </a:solidFill>
                <a:effectLst/>
                <a:latin typeface="Arial" panose="020B0604020202020204" pitchFamily="34" charset="0"/>
                <a:cs typeface="Arial" panose="020B0604020202020204" pitchFamily="34" charset="0"/>
              </a:rPr>
              <a:t>Preschool education</a:t>
            </a:r>
          </a:p>
          <a:p>
            <a:pPr marL="397510" marR="0" indent="-342900" algn="l">
              <a:lnSpc>
                <a:spcPct val="119000"/>
              </a:lnSpc>
              <a:spcBef>
                <a:spcPts val="300"/>
              </a:spcBef>
              <a:spcAft>
                <a:spcPts val="100"/>
              </a:spcAft>
              <a:buFont typeface="Courier New" panose="02070309020205020404" pitchFamily="49" charset="0"/>
              <a:buChar char="o"/>
            </a:pPr>
            <a:r>
              <a:rPr lang="en-US" sz="2000" kern="1400" dirty="0">
                <a:ln>
                  <a:noFill/>
                </a:ln>
                <a:solidFill>
                  <a:srgbClr val="00447C"/>
                </a:solidFill>
                <a:effectLst/>
                <a:latin typeface="Arial" panose="020B0604020202020204" pitchFamily="34" charset="0"/>
                <a:cs typeface="Arial" panose="020B0604020202020204" pitchFamily="34" charset="0"/>
              </a:rPr>
              <a:t>Family services</a:t>
            </a:r>
          </a:p>
          <a:p>
            <a:pPr marL="397510" marR="0" indent="-342900" algn="l">
              <a:lnSpc>
                <a:spcPct val="119000"/>
              </a:lnSpc>
              <a:spcBef>
                <a:spcPts val="300"/>
              </a:spcBef>
              <a:spcAft>
                <a:spcPts val="100"/>
              </a:spcAft>
              <a:buFont typeface="Courier New" panose="02070309020205020404" pitchFamily="49" charset="0"/>
              <a:buChar char="o"/>
            </a:pPr>
            <a:r>
              <a:rPr lang="en-US" sz="2000" kern="1400" dirty="0">
                <a:ln>
                  <a:noFill/>
                </a:ln>
                <a:solidFill>
                  <a:srgbClr val="00447C"/>
                </a:solidFill>
                <a:effectLst/>
                <a:latin typeface="Arial" panose="020B0604020202020204" pitchFamily="34" charset="0"/>
                <a:cs typeface="Arial" panose="020B0604020202020204" pitchFamily="34" charset="0"/>
              </a:rPr>
              <a:t>Health &amp; nutrition services</a:t>
            </a:r>
            <a:endParaRPr lang="en-US" sz="1600" kern="1400" dirty="0">
              <a:solidFill>
                <a:srgbClr val="000000"/>
              </a:solidFill>
              <a:latin typeface="Arial" panose="020B0604020202020204" pitchFamily="34" charset="0"/>
              <a:cs typeface="Arial" panose="020B0604020202020204" pitchFamily="34" charset="0"/>
            </a:endParaRPr>
          </a:p>
          <a:p>
            <a:pPr marL="225425" marR="0" indent="-170180" algn="l">
              <a:lnSpc>
                <a:spcPct val="119000"/>
              </a:lnSpc>
              <a:spcBef>
                <a:spcPts val="0"/>
              </a:spcBef>
              <a:spcAft>
                <a:spcPts val="100"/>
              </a:spcAft>
            </a:pPr>
            <a:r>
              <a:rPr lang="en-US" sz="2000" kern="1400" dirty="0">
                <a:ln>
                  <a:noFill/>
                </a:ln>
                <a:solidFill>
                  <a:srgbClr val="000000"/>
                </a:solidFill>
                <a:effectLst/>
                <a:latin typeface="Arial" panose="020B0604020202020204" pitchFamily="34" charset="0"/>
                <a:cs typeface="Arial" panose="020B0604020202020204" pitchFamily="34" charset="0"/>
                <a:hlinkClick r:id="rId4"/>
              </a:rPr>
              <a:t>www.everettsd.org/eceap</a:t>
            </a:r>
            <a:endParaRPr lang="en-US" sz="2000" kern="1400" dirty="0">
              <a:ln>
                <a:noFill/>
              </a:ln>
              <a:solidFill>
                <a:srgbClr val="000000"/>
              </a:solidFill>
              <a:effectLst/>
              <a:latin typeface="Arial" panose="020B0604020202020204" pitchFamily="34" charset="0"/>
              <a:cs typeface="Arial" panose="020B0604020202020204" pitchFamily="34" charset="0"/>
            </a:endParaRPr>
          </a:p>
          <a:p>
            <a:pPr marL="225425" marR="0" indent="-170180" algn="l">
              <a:lnSpc>
                <a:spcPct val="119000"/>
              </a:lnSpc>
              <a:spcBef>
                <a:spcPts val="0"/>
              </a:spcBef>
              <a:spcAft>
                <a:spcPts val="100"/>
              </a:spcAft>
            </a:pPr>
            <a:endParaRPr lang="en-US" sz="1800" kern="140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a:p>
            <a:endParaRPr lang="en-US" dirty="0"/>
          </a:p>
        </p:txBody>
      </p:sp>
      <p:pic>
        <p:nvPicPr>
          <p:cNvPr id="1028" name="Picture 4" descr="See the source image">
            <a:extLst>
              <a:ext uri="{FF2B5EF4-FFF2-40B4-BE49-F238E27FC236}">
                <a16:creationId xmlns:a16="http://schemas.microsoft.com/office/drawing/2014/main" id="{7C9125A6-32FE-400E-A000-24AF203A4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804" y="3140705"/>
            <a:ext cx="2510548" cy="13368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CEAP Preschool, 58% OFF | siemreaptourismclub.com">
            <a:extLst>
              <a:ext uri="{FF2B5EF4-FFF2-40B4-BE49-F238E27FC236}">
                <a16:creationId xmlns:a16="http://schemas.microsoft.com/office/drawing/2014/main" id="{AF73F2E5-6D93-A33B-E0C1-7EF50BF93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30" t="14680" r="8434" b="6112"/>
          <a:stretch/>
        </p:blipFill>
        <p:spPr bwMode="auto">
          <a:xfrm rot="470200">
            <a:off x="7326030" y="1020308"/>
            <a:ext cx="1703554" cy="65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95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49738-88A3-463A-AB73-35650F40A665}"/>
              </a:ext>
            </a:extLst>
          </p:cNvPr>
          <p:cNvSpPr/>
          <p:nvPr/>
        </p:nvSpPr>
        <p:spPr>
          <a:xfrm>
            <a:off x="53371" y="106310"/>
            <a:ext cx="8078355" cy="400110"/>
          </a:xfrm>
          <a:prstGeom prst="rect">
            <a:avLst/>
          </a:prstGeom>
        </p:spPr>
        <p:txBody>
          <a:bodyPr wrap="square" lIns="91440" tIns="45720" rIns="91440" bIns="45720" anchor="t">
            <a:spAutoFit/>
          </a:bodyPr>
          <a:lstStyle/>
          <a:p>
            <a:r>
              <a:rPr lang="en-US" sz="2000" b="1" dirty="0">
                <a:solidFill>
                  <a:schemeClr val="bg1"/>
                </a:solidFill>
                <a:latin typeface="Arial"/>
                <a:cs typeface="Arial"/>
              </a:rPr>
              <a:t>Play &amp; Learn – Early Learning Programs for your Younger Child</a:t>
            </a:r>
            <a:endParaRPr lang="en-US" sz="2000"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701E52B-0F79-4EF1-9B07-39F62ED260C9}"/>
              </a:ext>
            </a:extLst>
          </p:cNvPr>
          <p:cNvSpPr txBox="1"/>
          <p:nvPr/>
        </p:nvSpPr>
        <p:spPr>
          <a:xfrm>
            <a:off x="134189" y="858500"/>
            <a:ext cx="8835640" cy="2975173"/>
          </a:xfrm>
          <a:prstGeom prst="rect">
            <a:avLst/>
          </a:prstGeom>
          <a:noFill/>
        </p:spPr>
        <p:txBody>
          <a:bodyPr wrap="square" lIns="91440" tIns="45720" rIns="91440" bIns="45720" rtlCol="0" anchor="t">
            <a:spAutoFit/>
          </a:bodyPr>
          <a:lstStyle/>
          <a:p>
            <a:pPr>
              <a:lnSpc>
                <a:spcPct val="110000"/>
              </a:lnSpc>
              <a:spcBef>
                <a:spcPts val="100"/>
              </a:spcBef>
              <a:spcAft>
                <a:spcPts val="100"/>
              </a:spcAft>
            </a:pPr>
            <a:r>
              <a:rPr lang="en-US" sz="2000" b="1" kern="1400" dirty="0">
                <a:ln>
                  <a:noFill/>
                </a:ln>
                <a:solidFill>
                  <a:srgbClr val="00447C"/>
                </a:solidFill>
                <a:effectLst/>
                <a:latin typeface="Arial"/>
                <a:cs typeface="Arial"/>
              </a:rPr>
              <a:t>Play and Learn </a:t>
            </a:r>
            <a:r>
              <a:rPr lang="en-US" sz="2000" kern="1400" dirty="0">
                <a:ln>
                  <a:noFill/>
                </a:ln>
                <a:solidFill>
                  <a:srgbClr val="00447C"/>
                </a:solidFill>
                <a:effectLst/>
                <a:latin typeface="Arial"/>
                <a:cs typeface="Arial"/>
              </a:rPr>
              <a:t>is a school-year program for children birth through 5 years and their parents or caregivers. Together they engage in play-based learning that</a:t>
            </a:r>
            <a:r>
              <a:rPr lang="en-US" sz="2000" kern="1400" dirty="0">
                <a:solidFill>
                  <a:srgbClr val="00447C"/>
                </a:solidFill>
                <a:latin typeface="Arial"/>
                <a:cs typeface="Arial"/>
              </a:rPr>
              <a:t> </a:t>
            </a:r>
            <a:r>
              <a:rPr lang="en-US" sz="2000" kern="1400" dirty="0">
                <a:ln>
                  <a:noFill/>
                </a:ln>
                <a:solidFill>
                  <a:srgbClr val="00447C"/>
                </a:solidFill>
                <a:effectLst/>
                <a:latin typeface="Arial"/>
                <a:cs typeface="Arial"/>
              </a:rPr>
              <a:t> enhances brain development and supports school readiness. </a:t>
            </a:r>
            <a:r>
              <a:rPr lang="en-US" sz="2000" kern="1400" dirty="0">
                <a:solidFill>
                  <a:srgbClr val="00447C"/>
                </a:solidFill>
                <a:latin typeface="Arial"/>
                <a:cs typeface="Arial"/>
              </a:rPr>
              <a:t> </a:t>
            </a:r>
            <a:endParaRPr lang="en-US" sz="2000" kern="1400" dirty="0">
              <a:ln>
                <a:noFill/>
              </a:ln>
              <a:solidFill>
                <a:srgbClr val="00447C"/>
              </a:solidFill>
              <a:effectLst/>
              <a:latin typeface="Arial" panose="020B0604020202020204" pitchFamily="34" charset="0"/>
              <a:cs typeface="Arial" panose="020B0604020202020204" pitchFamily="34" charset="0"/>
            </a:endParaRPr>
          </a:p>
          <a:p>
            <a:pPr>
              <a:lnSpc>
                <a:spcPct val="110000"/>
              </a:lnSpc>
              <a:spcBef>
                <a:spcPts val="100"/>
              </a:spcBef>
              <a:spcAft>
                <a:spcPts val="100"/>
              </a:spcAft>
            </a:pPr>
            <a:r>
              <a:rPr lang="en-US" sz="2000" kern="1400" dirty="0">
                <a:ln>
                  <a:noFill/>
                </a:ln>
                <a:solidFill>
                  <a:srgbClr val="00447C"/>
                </a:solidFill>
                <a:effectLst/>
                <a:latin typeface="Arial"/>
                <a:cs typeface="Arial"/>
              </a:rPr>
              <a:t>Play and learn is currently serving families Monday </a:t>
            </a:r>
            <a:r>
              <a:rPr lang="en-US" sz="2000" kern="1400" dirty="0">
                <a:solidFill>
                  <a:srgbClr val="00447C"/>
                </a:solidFill>
                <a:latin typeface="Arial"/>
                <a:cs typeface="Arial"/>
              </a:rPr>
              <a:t>through Friday from 10:30 to 12:00  </a:t>
            </a:r>
            <a:r>
              <a:rPr lang="en-US" sz="2000" kern="1400" dirty="0">
                <a:ln>
                  <a:noFill/>
                </a:ln>
                <a:solidFill>
                  <a:srgbClr val="00447C"/>
                </a:solidFill>
                <a:effectLst/>
                <a:latin typeface="Arial"/>
                <a:cs typeface="Arial"/>
              </a:rPr>
              <a:t>at Mill Creek City Hall North, </a:t>
            </a:r>
            <a:r>
              <a:rPr lang="en-US" sz="2000" kern="1400" dirty="0">
                <a:solidFill>
                  <a:srgbClr val="00447C"/>
                </a:solidFill>
                <a:latin typeface="Arial"/>
                <a:cs typeface="Arial"/>
              </a:rPr>
              <a:t>Evergreen Branch of the Everett </a:t>
            </a:r>
            <a:r>
              <a:rPr lang="en-US" sz="2000" kern="1400" dirty="0">
                <a:ln>
                  <a:noFill/>
                </a:ln>
                <a:solidFill>
                  <a:srgbClr val="00447C"/>
                </a:solidFill>
                <a:effectLst/>
                <a:latin typeface="Arial"/>
                <a:cs typeface="Arial"/>
              </a:rPr>
              <a:t>Public Library, Sequoia High School</a:t>
            </a:r>
            <a:r>
              <a:rPr lang="en-US" sz="2000" kern="1400" dirty="0">
                <a:solidFill>
                  <a:srgbClr val="00447C"/>
                </a:solidFill>
                <a:latin typeface="Arial"/>
                <a:cs typeface="Arial"/>
              </a:rPr>
              <a:t> Gym and Lively Environmental Center. </a:t>
            </a:r>
            <a:endParaRPr lang="en-US" kern="1400" dirty="0">
              <a:ln>
                <a:noFill/>
              </a:ln>
              <a:solidFill>
                <a:srgbClr val="00447C"/>
              </a:solidFill>
              <a:effectLst/>
              <a:latin typeface="Arial" panose="020B0604020202020204" pitchFamily="34" charset="0"/>
              <a:cs typeface="Arial" panose="020B0604020202020204" pitchFamily="34" charset="0"/>
            </a:endParaRPr>
          </a:p>
          <a:p>
            <a:pPr>
              <a:lnSpc>
                <a:spcPct val="110000"/>
              </a:lnSpc>
              <a:spcBef>
                <a:spcPts val="1200"/>
              </a:spcBef>
              <a:spcAft>
                <a:spcPts val="100"/>
              </a:spcAft>
            </a:pPr>
            <a:r>
              <a:rPr lang="en-US" sz="2000" kern="1400" dirty="0">
                <a:ln>
                  <a:noFill/>
                </a:ln>
                <a:solidFill>
                  <a:srgbClr val="00447C"/>
                </a:solidFill>
                <a:effectLst/>
                <a:latin typeface="Arial"/>
                <a:cs typeface="Arial"/>
              </a:rPr>
              <a:t>Visit website </a:t>
            </a:r>
            <a:r>
              <a:rPr lang="en-US" sz="2000" u="sng" kern="1400" dirty="0">
                <a:solidFill>
                  <a:srgbClr val="00447C"/>
                </a:solidFill>
                <a:latin typeface="Arial"/>
                <a:cs typeface="Arial"/>
                <a:hlinkClick r:id="rId3">
                  <a:extLst>
                    <a:ext uri="{A12FA001-AC4F-418D-AE19-62706E023703}">
                      <ahyp:hlinkClr xmlns:ahyp="http://schemas.microsoft.com/office/drawing/2018/hyperlinkcolor" val="tx"/>
                    </a:ext>
                  </a:extLst>
                </a:hlinkClick>
              </a:rPr>
              <a:t>www.everettsd.org/playandlearn</a:t>
            </a:r>
            <a:r>
              <a:rPr lang="en-US" sz="2000" kern="1400" dirty="0">
                <a:solidFill>
                  <a:srgbClr val="00447C"/>
                </a:solidFill>
                <a:latin typeface="Arial"/>
                <a:cs typeface="Arial"/>
              </a:rPr>
              <a:t> for </a:t>
            </a:r>
            <a:r>
              <a:rPr lang="en-US" sz="2000" kern="1400" dirty="0">
                <a:ln>
                  <a:noFill/>
                </a:ln>
                <a:solidFill>
                  <a:srgbClr val="00447C"/>
                </a:solidFill>
                <a:effectLst/>
                <a:latin typeface="Arial"/>
                <a:cs typeface="Arial"/>
              </a:rPr>
              <a:t>more information.</a:t>
            </a:r>
          </a:p>
          <a:p>
            <a:endParaRPr lang="en-US" sz="2000"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BB1E1C33-9BD1-4BA4-9BDE-9CF46DFAD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9" t="5490" r="8139" b="15558"/>
          <a:stretch>
            <a:fillRect/>
          </a:stretch>
        </p:blipFill>
        <p:spPr bwMode="auto">
          <a:xfrm>
            <a:off x="270553" y="3747592"/>
            <a:ext cx="1729503" cy="6037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descr="Home - City of Mill Creek, Wa">
            <a:extLst>
              <a:ext uri="{FF2B5EF4-FFF2-40B4-BE49-F238E27FC236}">
                <a16:creationId xmlns:a16="http://schemas.microsoft.com/office/drawing/2014/main" id="{0185FD84-A579-4F6D-BDC4-589ED315C7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871"/>
          <a:stretch/>
        </p:blipFill>
        <p:spPr bwMode="auto">
          <a:xfrm>
            <a:off x="2834846" y="3739278"/>
            <a:ext cx="783834" cy="7064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9638E715-78AA-4F97-AE53-6E7AC1CB06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8531" y="3427739"/>
            <a:ext cx="2621280" cy="12059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verett Library, WA | Official Website">
            <a:extLst>
              <a:ext uri="{FF2B5EF4-FFF2-40B4-BE49-F238E27FC236}">
                <a16:creationId xmlns:a16="http://schemas.microsoft.com/office/drawing/2014/main" id="{B523F3FD-586A-457C-F52E-49F7231F0F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779" y="3782342"/>
            <a:ext cx="719650" cy="734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equoia High School Graduation - YouTube">
            <a:extLst>
              <a:ext uri="{FF2B5EF4-FFF2-40B4-BE49-F238E27FC236}">
                <a16:creationId xmlns:a16="http://schemas.microsoft.com/office/drawing/2014/main" id="{C0642D97-BD01-082D-056D-459C7CA693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447" r="26640"/>
          <a:stretch/>
        </p:blipFill>
        <p:spPr bwMode="auto">
          <a:xfrm>
            <a:off x="5156528" y="3688271"/>
            <a:ext cx="740077" cy="86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97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489764-34E5-4FFB-AFB7-13CF0993F1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25" t="2290" b="7974"/>
          <a:stretch/>
        </p:blipFill>
        <p:spPr bwMode="auto">
          <a:xfrm>
            <a:off x="4361573" y="710005"/>
            <a:ext cx="4782427" cy="402336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a:extLst>
              <a:ext uri="{FF2B5EF4-FFF2-40B4-BE49-F238E27FC236}">
                <a16:creationId xmlns:a16="http://schemas.microsoft.com/office/drawing/2014/main" id="{B7C52E3F-EDDE-184E-91AB-70579A25ABDC}"/>
              </a:ext>
            </a:extLst>
          </p:cNvPr>
          <p:cNvSpPr/>
          <p:nvPr/>
        </p:nvSpPr>
        <p:spPr>
          <a:xfrm flipH="1">
            <a:off x="-4" y="0"/>
            <a:ext cx="5683911" cy="4733364"/>
          </a:xfrm>
          <a:custGeom>
            <a:avLst/>
            <a:gdLst>
              <a:gd name="connsiteX0" fmla="*/ 0 w 5288889"/>
              <a:gd name="connsiteY0" fmla="*/ 5142586 h 5157216"/>
              <a:gd name="connsiteX1" fmla="*/ 1221638 w 5288889"/>
              <a:gd name="connsiteY1" fmla="*/ 0 h 5157216"/>
              <a:gd name="connsiteX2" fmla="*/ 5281574 w 5288889"/>
              <a:gd name="connsiteY2" fmla="*/ 7315 h 5157216"/>
              <a:gd name="connsiteX3" fmla="*/ 5288889 w 5288889"/>
              <a:gd name="connsiteY3" fmla="*/ 5157216 h 5157216"/>
              <a:gd name="connsiteX4" fmla="*/ 0 w 5288889"/>
              <a:gd name="connsiteY4" fmla="*/ 5142586 h 515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889" h="5157216">
                <a:moveTo>
                  <a:pt x="0" y="5142586"/>
                </a:moveTo>
                <a:lnTo>
                  <a:pt x="1221638" y="0"/>
                </a:lnTo>
                <a:lnTo>
                  <a:pt x="5281574" y="7315"/>
                </a:lnTo>
                <a:cubicBezTo>
                  <a:pt x="5284012" y="1723949"/>
                  <a:pt x="5286451" y="3440582"/>
                  <a:pt x="5288889" y="5157216"/>
                </a:cubicBezTo>
                <a:lnTo>
                  <a:pt x="0" y="5142586"/>
                </a:lnTo>
                <a:close/>
              </a:path>
            </a:pathLst>
          </a:custGeom>
          <a:solidFill>
            <a:srgbClr val="0A4E7F">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19411C-0751-004B-B212-A7835E3A0934}"/>
              </a:ext>
            </a:extLst>
          </p:cNvPr>
          <p:cNvSpPr/>
          <p:nvPr/>
        </p:nvSpPr>
        <p:spPr>
          <a:xfrm>
            <a:off x="-3" y="1"/>
            <a:ext cx="5486400" cy="4733363"/>
          </a:xfrm>
          <a:custGeom>
            <a:avLst/>
            <a:gdLst>
              <a:gd name="connsiteX0" fmla="*/ 4209393 w 5486400"/>
              <a:gd name="connsiteY0" fmla="*/ 0 h 4753303"/>
              <a:gd name="connsiteX1" fmla="*/ 0 w 5486400"/>
              <a:gd name="connsiteY1" fmla="*/ 0 h 4753303"/>
              <a:gd name="connsiteX2" fmla="*/ 0 w 5486400"/>
              <a:gd name="connsiteY2" fmla="*/ 4753303 h 4753303"/>
              <a:gd name="connsiteX3" fmla="*/ 197069 w 5486400"/>
              <a:gd name="connsiteY3" fmla="*/ 4753303 h 4753303"/>
              <a:gd name="connsiteX4" fmla="*/ 5486400 w 5486400"/>
              <a:gd name="connsiteY4" fmla="*/ 4753303 h 4753303"/>
              <a:gd name="connsiteX5" fmla="*/ 4209393 w 5486400"/>
              <a:gd name="connsiteY5" fmla="*/ 0 h 475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0" h="4753303">
                <a:moveTo>
                  <a:pt x="4209393" y="0"/>
                </a:moveTo>
                <a:lnTo>
                  <a:pt x="0" y="0"/>
                </a:lnTo>
                <a:lnTo>
                  <a:pt x="0" y="4753303"/>
                </a:lnTo>
                <a:lnTo>
                  <a:pt x="197069" y="4753303"/>
                </a:lnTo>
                <a:lnTo>
                  <a:pt x="5486400" y="4753303"/>
                </a:lnTo>
                <a:lnTo>
                  <a:pt x="4209393" y="0"/>
                </a:lnTo>
                <a:close/>
              </a:path>
            </a:pathLst>
          </a:cu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9875A6-9B94-C747-ADC2-91F6D12986DD}"/>
              </a:ext>
            </a:extLst>
          </p:cNvPr>
          <p:cNvSpPr txBox="1"/>
          <p:nvPr/>
        </p:nvSpPr>
        <p:spPr>
          <a:xfrm>
            <a:off x="438209" y="919343"/>
            <a:ext cx="3738770" cy="2142125"/>
          </a:xfrm>
          <a:prstGeom prst="rect">
            <a:avLst/>
          </a:prstGeom>
          <a:noFill/>
        </p:spPr>
        <p:txBody>
          <a:bodyPr wrap="square" lIns="91440" tIns="45720" rIns="91440" bIns="45720" rtlCol="0" anchor="t">
            <a:spAutoFit/>
          </a:bodyPr>
          <a:lstStyle/>
          <a:p>
            <a:pPr>
              <a:lnSpc>
                <a:spcPct val="90000"/>
              </a:lnSpc>
            </a:pPr>
            <a:r>
              <a:rPr lang="en-US" sz="6400" b="1" dirty="0">
                <a:solidFill>
                  <a:srgbClr val="F39034"/>
                </a:solidFill>
                <a:latin typeface="Arial"/>
                <a:cs typeface="Arial"/>
              </a:rPr>
              <a:t>THANK </a:t>
            </a:r>
            <a:endParaRPr lang="en-US" sz="6400" b="1" dirty="0">
              <a:solidFill>
                <a:srgbClr val="F39034"/>
              </a:solidFill>
              <a:latin typeface="Arial" panose="020B0604020202020204" pitchFamily="34" charset="0"/>
              <a:cs typeface="Arial" panose="020B0604020202020204" pitchFamily="34" charset="0"/>
            </a:endParaRPr>
          </a:p>
          <a:p>
            <a:pPr>
              <a:lnSpc>
                <a:spcPct val="90000"/>
              </a:lnSpc>
            </a:pPr>
            <a:r>
              <a:rPr lang="en-US" sz="6400" b="1">
                <a:solidFill>
                  <a:schemeClr val="bg1"/>
                </a:solidFill>
                <a:latin typeface="Arial"/>
                <a:cs typeface="Arial"/>
              </a:rPr>
              <a:t>YOU!</a:t>
            </a:r>
          </a:p>
          <a:p>
            <a:r>
              <a:rPr lang="en-US" dirty="0">
                <a:solidFill>
                  <a:schemeClr val="bg1"/>
                </a:solidFill>
                <a:latin typeface="Arial"/>
                <a:cs typeface="Arial"/>
              </a:rPr>
              <a:t>.</a:t>
            </a:r>
            <a:endParaRPr lang="en-US" dirty="0">
              <a:solidFill>
                <a:schemeClr val="bg1"/>
              </a:solidFill>
              <a:latin typeface="Arial" panose="020B0604020202020204" pitchFamily="34" charset="0"/>
              <a:cs typeface="Arial" panose="020B0604020202020204" pitchFamily="34" charset="0"/>
            </a:endParaRPr>
          </a:p>
        </p:txBody>
      </p:sp>
      <p:pic>
        <p:nvPicPr>
          <p:cNvPr id="17" name="Picture 16" descr="Logo&#10;&#10;Description automatically generated">
            <a:extLst>
              <a:ext uri="{FF2B5EF4-FFF2-40B4-BE49-F238E27FC236}">
                <a16:creationId xmlns:a16="http://schemas.microsoft.com/office/drawing/2014/main" id="{179513AA-7A09-1B46-B1C4-86158B5F6A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6119" y="3499945"/>
            <a:ext cx="1091761" cy="1091761"/>
          </a:xfrm>
          <a:prstGeom prst="rect">
            <a:avLst/>
          </a:prstGeom>
        </p:spPr>
      </p:pic>
    </p:spTree>
    <p:extLst>
      <p:ext uri="{BB962C8B-B14F-4D97-AF65-F5344CB8AC3E}">
        <p14:creationId xmlns:p14="http://schemas.microsoft.com/office/powerpoint/2010/main" val="3207590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624413-64A2-4B86-84C7-5C7C12E22F9E}"/>
              </a:ext>
            </a:extLst>
          </p:cNvPr>
          <p:cNvSpPr txBox="1"/>
          <p:nvPr/>
        </p:nvSpPr>
        <p:spPr>
          <a:xfrm>
            <a:off x="577516" y="778235"/>
            <a:ext cx="8541317" cy="3838871"/>
          </a:xfrm>
          <a:prstGeom prst="rect">
            <a:avLst/>
          </a:prstGeom>
          <a:noFill/>
        </p:spPr>
        <p:txBody>
          <a:bodyPr wrap="square" lIns="91440" tIns="45720" rIns="91440" bIns="45720" anchor="t">
            <a:spAutoFit/>
          </a:bodyPr>
          <a:lstStyle/>
          <a:p>
            <a:pPr>
              <a:lnSpc>
                <a:spcPct val="105000"/>
              </a:lnSpc>
            </a:pPr>
            <a:r>
              <a:rPr lang="en-US" b="1" dirty="0">
                <a:solidFill>
                  <a:schemeClr val="tx2"/>
                </a:solidFill>
                <a:latin typeface="Arial"/>
                <a:cs typeface="Arial"/>
              </a:rPr>
              <a:t>Family Connection Meeting </a:t>
            </a:r>
            <a:endParaRPr lang="en-US" dirty="0">
              <a:solidFill>
                <a:schemeClr val="tx2"/>
              </a:solidFill>
              <a:latin typeface="Arial"/>
              <a:cs typeface="Arial"/>
            </a:endParaRPr>
          </a:p>
          <a:p>
            <a:pPr marL="344488" indent="-227013">
              <a:lnSpc>
                <a:spcPct val="105000"/>
              </a:lnSpc>
              <a:spcBef>
                <a:spcPts val="300"/>
              </a:spcBef>
              <a:buFont typeface="Courier New" panose="02070309020205020404" pitchFamily="49" charset="0"/>
              <a:buChar char="o"/>
            </a:pPr>
            <a:r>
              <a:rPr lang="en-US" sz="1500" dirty="0">
                <a:solidFill>
                  <a:schemeClr val="tx2"/>
                </a:solidFill>
                <a:latin typeface="Arial"/>
                <a:cs typeface="Arial"/>
              </a:rPr>
              <a:t>Welcomes you into the Washington K-12 system as partners in your child’s education through a family conference with your child’s teacher.</a:t>
            </a:r>
          </a:p>
          <a:p>
            <a:pPr marL="344488" indent="-227013">
              <a:lnSpc>
                <a:spcPct val="105000"/>
              </a:lnSpc>
              <a:spcBef>
                <a:spcPts val="300"/>
              </a:spcBef>
              <a:buFont typeface="Courier New" panose="02070309020205020404" pitchFamily="49" charset="0"/>
              <a:buChar char="o"/>
            </a:pPr>
            <a:r>
              <a:rPr lang="en-US" sz="1500" dirty="0">
                <a:solidFill>
                  <a:schemeClr val="tx2"/>
                </a:solidFill>
                <a:latin typeface="Arial"/>
                <a:cs typeface="Arial"/>
              </a:rPr>
              <a:t>The meetings take place during the first 3 school days when grades 1-12 students are starting school. </a:t>
            </a:r>
          </a:p>
          <a:p>
            <a:pPr marL="344488" indent="-227013">
              <a:lnSpc>
                <a:spcPct val="105000"/>
              </a:lnSpc>
              <a:spcBef>
                <a:spcPts val="300"/>
              </a:spcBef>
              <a:buFont typeface="Courier New" panose="02070309020205020404" pitchFamily="49" charset="0"/>
              <a:buChar char="o"/>
            </a:pPr>
            <a:r>
              <a:rPr lang="en-US" sz="1500" dirty="0">
                <a:solidFill>
                  <a:schemeClr val="tx2"/>
                </a:solidFill>
                <a:latin typeface="Arial"/>
                <a:cs typeface="Arial"/>
              </a:rPr>
              <a:t>This is an opportunity for you to get to know your child’s teacher, share information about your child, and ask questions</a:t>
            </a:r>
            <a:r>
              <a:rPr lang="en-US" sz="1600" dirty="0">
                <a:solidFill>
                  <a:schemeClr val="tx2"/>
                </a:solidFill>
                <a:latin typeface="Arial"/>
                <a:cs typeface="Arial"/>
              </a:rPr>
              <a:t>.  </a:t>
            </a:r>
          </a:p>
          <a:p>
            <a:pPr marL="285750" indent="-285750">
              <a:lnSpc>
                <a:spcPct val="105000"/>
              </a:lnSpc>
              <a:buFont typeface="Arial" panose="020B0604020202020204" pitchFamily="34" charset="0"/>
              <a:buChar char="•"/>
            </a:pPr>
            <a:endParaRPr lang="en-US" sz="800" dirty="0">
              <a:solidFill>
                <a:schemeClr val="tx2"/>
              </a:solidFill>
              <a:latin typeface="Arial" panose="020B0604020202020204" pitchFamily="34" charset="0"/>
              <a:cs typeface="Arial" panose="020B0604020202020204" pitchFamily="34" charset="0"/>
            </a:endParaRPr>
          </a:p>
          <a:p>
            <a:pPr>
              <a:lnSpc>
                <a:spcPct val="105000"/>
              </a:lnSpc>
            </a:pPr>
            <a:r>
              <a:rPr lang="en-US" b="1" dirty="0">
                <a:solidFill>
                  <a:schemeClr val="tx2"/>
                </a:solidFill>
                <a:latin typeface="Arial"/>
                <a:cs typeface="Arial"/>
              </a:rPr>
              <a:t>Whole-Child Assessment</a:t>
            </a:r>
          </a:p>
          <a:p>
            <a:pPr>
              <a:lnSpc>
                <a:spcPct val="105000"/>
              </a:lnSpc>
              <a:spcBef>
                <a:spcPts val="300"/>
              </a:spcBef>
            </a:pPr>
            <a:r>
              <a:rPr lang="en-US" sz="1500" dirty="0">
                <a:solidFill>
                  <a:schemeClr val="tx2"/>
                </a:solidFill>
                <a:latin typeface="Arial"/>
                <a:cs typeface="Arial"/>
              </a:rPr>
              <a:t>Helps kindergarten teachers learn about the skills and strengths of the children in their classrooms so they can meet the needs of each child.</a:t>
            </a:r>
          </a:p>
          <a:p>
            <a:pPr marL="285750" indent="-285750">
              <a:lnSpc>
                <a:spcPct val="105000"/>
              </a:lnSpc>
              <a:buFont typeface="Arial" panose="020B0604020202020204" pitchFamily="34" charset="0"/>
              <a:buChar char="•"/>
            </a:pPr>
            <a:endParaRPr lang="en-US" sz="800" b="1" dirty="0">
              <a:solidFill>
                <a:schemeClr val="tx2"/>
              </a:solidFill>
              <a:latin typeface="Arial" panose="020B0604020202020204" pitchFamily="34" charset="0"/>
              <a:cs typeface="Arial" panose="020B0604020202020204" pitchFamily="34" charset="0"/>
            </a:endParaRPr>
          </a:p>
          <a:p>
            <a:pPr>
              <a:lnSpc>
                <a:spcPct val="105000"/>
              </a:lnSpc>
            </a:pPr>
            <a:r>
              <a:rPr lang="en-US" b="1" dirty="0">
                <a:solidFill>
                  <a:schemeClr val="tx2"/>
                </a:solidFill>
                <a:latin typeface="Arial"/>
                <a:cs typeface="Arial"/>
              </a:rPr>
              <a:t>Early Learning Collaboration </a:t>
            </a:r>
          </a:p>
          <a:p>
            <a:pPr>
              <a:lnSpc>
                <a:spcPct val="105000"/>
              </a:lnSpc>
              <a:spcBef>
                <a:spcPts val="300"/>
              </a:spcBef>
            </a:pPr>
            <a:r>
              <a:rPr lang="en-US" sz="1500" dirty="0">
                <a:solidFill>
                  <a:schemeClr val="tx2"/>
                </a:solidFill>
                <a:latin typeface="Arial"/>
                <a:cs typeface="Arial"/>
              </a:rPr>
              <a:t>Aligns practices of early learning professionals and kindergarten teachers to support smooth transitions for children</a:t>
            </a:r>
            <a:r>
              <a:rPr lang="en-US" sz="1400" dirty="0">
                <a:solidFill>
                  <a:schemeClr val="tx2"/>
                </a:solidFill>
                <a:latin typeface="Arial"/>
                <a:cs typeface="Arial"/>
              </a:rPr>
              <a:t>.</a:t>
            </a:r>
            <a:endParaRPr lang="en-US" sz="1600" dirty="0">
              <a:solidFill>
                <a:schemeClr val="tx2"/>
              </a:solidFill>
              <a:latin typeface="Arial"/>
              <a:cs typeface="Arial"/>
            </a:endParaRPr>
          </a:p>
        </p:txBody>
      </p:sp>
      <p:sp>
        <p:nvSpPr>
          <p:cNvPr id="10" name="Rectangle 9">
            <a:extLst>
              <a:ext uri="{FF2B5EF4-FFF2-40B4-BE49-F238E27FC236}">
                <a16:creationId xmlns:a16="http://schemas.microsoft.com/office/drawing/2014/main" id="{F9854A79-F6C3-D04C-9772-4FCDDAAAE930}"/>
              </a:ext>
            </a:extLst>
          </p:cNvPr>
          <p:cNvSpPr/>
          <p:nvPr/>
        </p:nvSpPr>
        <p:spPr>
          <a:xfrm>
            <a:off x="96042" y="40453"/>
            <a:ext cx="8265294" cy="584775"/>
          </a:xfrm>
          <a:prstGeom prst="rect">
            <a:avLst/>
          </a:prstGeom>
        </p:spPr>
        <p:txBody>
          <a:bodyPr wrap="square" lIns="91440" tIns="45720" rIns="91440" bIns="45720" anchor="t">
            <a:spAutoFit/>
          </a:bodyPr>
          <a:lstStyle/>
          <a:p>
            <a:r>
              <a:rPr lang="en-US" sz="3200" b="1" dirty="0">
                <a:solidFill>
                  <a:schemeClr val="bg1"/>
                </a:solidFill>
                <a:latin typeface="Arial"/>
                <a:cs typeface="Arial"/>
              </a:rPr>
              <a:t>WaKIDS - </a:t>
            </a:r>
            <a:r>
              <a:rPr lang="en-US" b="1" dirty="0">
                <a:solidFill>
                  <a:schemeClr val="bg1"/>
                </a:solidFill>
                <a:latin typeface="Arial"/>
                <a:cs typeface="Arial"/>
              </a:rPr>
              <a:t>Washington Kindergarten Inventory of Developing Skills</a:t>
            </a:r>
            <a:endParaRPr lang="en-US" sz="1600" b="1" dirty="0">
              <a:solidFill>
                <a:schemeClr val="bg1"/>
              </a:solidFill>
              <a:latin typeface="Arial"/>
              <a:cs typeface="Arial"/>
            </a:endParaRPr>
          </a:p>
        </p:txBody>
      </p:sp>
      <p:pic>
        <p:nvPicPr>
          <p:cNvPr id="5124" name="Picture 4" descr="Characteristics of Children Entering Kindergarten">
            <a:extLst>
              <a:ext uri="{FF2B5EF4-FFF2-40B4-BE49-F238E27FC236}">
                <a16:creationId xmlns:a16="http://schemas.microsoft.com/office/drawing/2014/main" id="{8AFE63D1-690F-49A2-A303-0A1FED6A8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809" y="4548926"/>
            <a:ext cx="2078666" cy="389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19D2E0-D268-4B57-B73D-1216226C5E12}"/>
              </a:ext>
            </a:extLst>
          </p:cNvPr>
          <p:cNvSpPr txBox="1"/>
          <p:nvPr/>
        </p:nvSpPr>
        <p:spPr>
          <a:xfrm>
            <a:off x="25167" y="766971"/>
            <a:ext cx="523220" cy="3949408"/>
          </a:xfrm>
          <a:prstGeom prst="rect">
            <a:avLst/>
          </a:prstGeom>
          <a:solidFill>
            <a:srgbClr val="D9531E"/>
          </a:solidFill>
          <a:ln>
            <a:noFill/>
          </a:ln>
        </p:spPr>
        <p:txBody>
          <a:bodyPr vert="vert270" wrap="square" rtlCol="0" anchor="ctr">
            <a:spAutoFit/>
          </a:bodyPr>
          <a:lstStyle/>
          <a:p>
            <a:pPr algn="ctr"/>
            <a:r>
              <a:rPr lang="en-US" sz="2200" b="1" dirty="0">
                <a:solidFill>
                  <a:schemeClr val="bg1"/>
                </a:solidFill>
                <a:latin typeface="Arial" panose="020B0604020202020204" pitchFamily="34" charset="0"/>
                <a:cs typeface="Arial" panose="020B0604020202020204" pitchFamily="34" charset="0"/>
              </a:rPr>
              <a:t>WaKIDS’ Three Components</a:t>
            </a:r>
          </a:p>
        </p:txBody>
      </p:sp>
    </p:spTree>
    <p:extLst>
      <p:ext uri="{BB962C8B-B14F-4D97-AF65-F5344CB8AC3E}">
        <p14:creationId xmlns:p14="http://schemas.microsoft.com/office/powerpoint/2010/main" val="1929377569"/>
      </p:ext>
    </p:extLst>
  </p:cSld>
  <p:clrMapOvr>
    <a:masterClrMapping/>
  </p:clrMapOvr>
  <mc:AlternateContent xmlns:mc="http://schemas.openxmlformats.org/markup-compatibility/2006" xmlns:p14="http://schemas.microsoft.com/office/powerpoint/2010/main">
    <mc:Choice Requires="p14">
      <p:transition spd="slow" p14:dur="2000" advTm="47031"/>
    </mc:Choice>
    <mc:Fallback xmlns="">
      <p:transition spd="slow" advTm="4703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290944" y="71176"/>
            <a:ext cx="7216761" cy="523220"/>
          </a:xfrm>
          <a:prstGeom prst="rect">
            <a:avLst/>
          </a:prstGeom>
        </p:spPr>
        <p:txBody>
          <a:bodyPr wrap="square" lIns="91440" tIns="45720" rIns="91440" bIns="45720" anchor="t">
            <a:spAutoFit/>
          </a:bodyPr>
          <a:lstStyle/>
          <a:p>
            <a:r>
              <a:rPr lang="en-US" sz="2800" b="1" err="1">
                <a:solidFill>
                  <a:schemeClr val="bg1"/>
                </a:solidFill>
                <a:latin typeface="Arial"/>
                <a:cs typeface="Arial"/>
              </a:rPr>
              <a:t>WaKIDS</a:t>
            </a:r>
            <a:endParaRPr lang="en-US" sz="2800" b="1">
              <a:solidFill>
                <a:schemeClr val="bg1"/>
              </a:solidFill>
              <a:latin typeface="Arial"/>
              <a:cs typeface="Arial"/>
            </a:endParaRPr>
          </a:p>
        </p:txBody>
      </p:sp>
      <p:pic>
        <p:nvPicPr>
          <p:cNvPr id="5124" name="Picture 4" descr="Characteristics of Children Entering Kindergarten">
            <a:extLst>
              <a:ext uri="{FF2B5EF4-FFF2-40B4-BE49-F238E27FC236}">
                <a16:creationId xmlns:a16="http://schemas.microsoft.com/office/drawing/2014/main" id="{8AFE63D1-690F-49A2-A303-0A1FED6A8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861" y="4199026"/>
            <a:ext cx="2501612" cy="468448"/>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elcome to WaKIDS">
            <a:hlinkClick r:id="" action="ppaction://media"/>
            <a:extLst>
              <a:ext uri="{FF2B5EF4-FFF2-40B4-BE49-F238E27FC236}">
                <a16:creationId xmlns:a16="http://schemas.microsoft.com/office/drawing/2014/main" id="{E739B6E5-9BC6-45E0-986B-E3BDF98B1710}"/>
              </a:ext>
            </a:extLst>
          </p:cNvPr>
          <p:cNvPicPr>
            <a:picLocks noRot="1" noChangeAspect="1"/>
          </p:cNvPicPr>
          <p:nvPr>
            <a:videoFile r:link="rId1"/>
          </p:nvPr>
        </p:nvPicPr>
        <p:blipFill>
          <a:blip r:embed="rId6"/>
          <a:stretch>
            <a:fillRect/>
          </a:stretch>
        </p:blipFill>
        <p:spPr>
          <a:xfrm>
            <a:off x="1716003" y="995401"/>
            <a:ext cx="5387340" cy="3043847"/>
          </a:xfrm>
          <a:prstGeom prst="rect">
            <a:avLst/>
          </a:prstGeom>
        </p:spPr>
      </p:pic>
    </p:spTree>
    <p:extLst>
      <p:ext uri="{BB962C8B-B14F-4D97-AF65-F5344CB8AC3E}">
        <p14:creationId xmlns:p14="http://schemas.microsoft.com/office/powerpoint/2010/main" val="353037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95513" y="69793"/>
            <a:ext cx="6594765" cy="523220"/>
          </a:xfrm>
          <a:prstGeom prst="rect">
            <a:avLst/>
          </a:prstGeom>
        </p:spPr>
        <p:txBody>
          <a:bodyPr wrap="square" lIns="91440" tIns="45720" rIns="91440" bIns="45720" anchor="t">
            <a:spAutoFit/>
          </a:bodyPr>
          <a:lstStyle/>
          <a:p>
            <a:r>
              <a:rPr lang="en-US" sz="2800" b="1">
                <a:solidFill>
                  <a:schemeClr val="bg1"/>
                </a:solidFill>
                <a:latin typeface="Arial"/>
                <a:cs typeface="Arial"/>
              </a:rPr>
              <a:t>Welcome to Kindergarten </a:t>
            </a:r>
            <a:endParaRPr lang="en-US"/>
          </a:p>
        </p:txBody>
      </p:sp>
      <p:sp>
        <p:nvSpPr>
          <p:cNvPr id="3" name="TextBox 2">
            <a:extLst>
              <a:ext uri="{FF2B5EF4-FFF2-40B4-BE49-F238E27FC236}">
                <a16:creationId xmlns:a16="http://schemas.microsoft.com/office/drawing/2014/main" id="{C32D8C77-F6DE-0806-DC33-FF72CA913D02}"/>
              </a:ext>
            </a:extLst>
          </p:cNvPr>
          <p:cNvSpPr txBox="1"/>
          <p:nvPr/>
        </p:nvSpPr>
        <p:spPr>
          <a:xfrm>
            <a:off x="76732" y="3160196"/>
            <a:ext cx="7090647" cy="1113125"/>
          </a:xfrm>
          <a:prstGeom prst="rect">
            <a:avLst/>
          </a:prstGeom>
          <a:solidFill>
            <a:srgbClr val="F8971D"/>
          </a:solidFill>
          <a:ln>
            <a:no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defPPr>
              <a:defRPr lang="en-US"/>
            </a:defPPr>
            <a:lvl1pPr marR="0">
              <a:spcBef>
                <a:spcPts val="200"/>
              </a:spcBef>
              <a:spcAft>
                <a:spcPts val="200"/>
              </a:spcAft>
              <a:buSzPct val="70000"/>
              <a:defRPr>
                <a:solidFill>
                  <a:schemeClr val="bg1"/>
                </a:solidFill>
                <a:latin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dirty="0"/>
              <a:t>First day </a:t>
            </a:r>
            <a:r>
              <a:rPr lang="en-US" sz="2000" dirty="0"/>
              <a:t>of</a:t>
            </a:r>
            <a:r>
              <a:rPr lang="en-US" sz="2800" dirty="0"/>
              <a:t> attendance </a:t>
            </a:r>
            <a:r>
              <a:rPr lang="en-US" sz="2000" dirty="0"/>
              <a:t>for</a:t>
            </a:r>
            <a:r>
              <a:rPr lang="en-US" sz="2800" dirty="0"/>
              <a:t> kindergarteners</a:t>
            </a:r>
          </a:p>
          <a:p>
            <a:r>
              <a:rPr lang="en-US" sz="3500" b="1" dirty="0"/>
              <a:t>Tuesday, September 2, 2025 </a:t>
            </a:r>
          </a:p>
        </p:txBody>
      </p:sp>
      <p:pic>
        <p:nvPicPr>
          <p:cNvPr id="4" name="Picture 3">
            <a:extLst>
              <a:ext uri="{FF2B5EF4-FFF2-40B4-BE49-F238E27FC236}">
                <a16:creationId xmlns:a16="http://schemas.microsoft.com/office/drawing/2014/main" id="{39A6AC24-F2A7-92B4-43FE-EB5CB08A9CFE}"/>
              </a:ext>
            </a:extLst>
          </p:cNvPr>
          <p:cNvPicPr>
            <a:picLocks noChangeAspect="1"/>
          </p:cNvPicPr>
          <p:nvPr/>
        </p:nvPicPr>
        <p:blipFill>
          <a:blip r:embed="rId4"/>
          <a:stretch>
            <a:fillRect/>
          </a:stretch>
        </p:blipFill>
        <p:spPr>
          <a:xfrm>
            <a:off x="9590936" y="1327106"/>
            <a:ext cx="2357227" cy="1683418"/>
          </a:xfrm>
          <a:prstGeom prst="rect">
            <a:avLst/>
          </a:prstGeom>
          <a:ln w="12700" cap="sq">
            <a:noFill/>
            <a:prstDash val="solid"/>
            <a:miter lim="800000"/>
          </a:ln>
          <a:effectLst>
            <a:outerShdw blurRad="50800" dist="38100" dir="2700000" algn="tl" rotWithShape="0">
              <a:srgbClr val="000000">
                <a:alpha val="43000"/>
              </a:srgbClr>
            </a:outerShdw>
            <a:reflection stA="45000" endPos="65000" dir="5400000" sy="-100000" algn="bl" rotWithShape="0"/>
          </a:effectLst>
        </p:spPr>
      </p:pic>
      <p:sp>
        <p:nvSpPr>
          <p:cNvPr id="5" name="TextBox 4">
            <a:extLst>
              <a:ext uri="{FF2B5EF4-FFF2-40B4-BE49-F238E27FC236}">
                <a16:creationId xmlns:a16="http://schemas.microsoft.com/office/drawing/2014/main" id="{5F23B81F-E11C-9C1E-963F-763C05A5188A}"/>
              </a:ext>
            </a:extLst>
          </p:cNvPr>
          <p:cNvSpPr txBox="1"/>
          <p:nvPr/>
        </p:nvSpPr>
        <p:spPr>
          <a:xfrm>
            <a:off x="1456006" y="1400530"/>
            <a:ext cx="7604118" cy="1369606"/>
          </a:xfrm>
          <a:prstGeom prst="rect">
            <a:avLst/>
          </a:prstGeom>
          <a:solidFill>
            <a:srgbClr val="D9531E"/>
          </a:solidFill>
          <a:ln>
            <a:no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a:spcBef>
                <a:spcPts val="200"/>
              </a:spcBef>
              <a:spcAft>
                <a:spcPts val="200"/>
              </a:spcAft>
              <a:buSzPct val="70000"/>
              <a:defRPr sz="1600">
                <a:solidFill>
                  <a:schemeClr val="bg1"/>
                </a:solidFill>
                <a:latin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dirty="0"/>
              <a:t>Family Connection Meetings for K Families</a:t>
            </a:r>
          </a:p>
          <a:p>
            <a:r>
              <a:rPr lang="en-US" sz="2200" b="1" dirty="0"/>
              <a:t>Wednesday, August 27 </a:t>
            </a:r>
            <a:r>
              <a:rPr lang="en-US" sz="1800" dirty="0"/>
              <a:t>to</a:t>
            </a:r>
            <a:r>
              <a:rPr lang="en-US" sz="2200" dirty="0"/>
              <a:t> </a:t>
            </a:r>
            <a:r>
              <a:rPr lang="en-US" sz="2200" b="1" dirty="0"/>
              <a:t>Friday, August 29, 2025</a:t>
            </a:r>
          </a:p>
          <a:p>
            <a:pPr>
              <a:spcBef>
                <a:spcPts val="0"/>
              </a:spcBef>
              <a:spcAft>
                <a:spcPts val="0"/>
              </a:spcAft>
            </a:pPr>
            <a:r>
              <a:rPr lang="en-US" dirty="0">
                <a:ln>
                  <a:solidFill>
                    <a:schemeClr val="bg1"/>
                  </a:solidFill>
                </a:ln>
              </a:rPr>
              <a:t>Your student’s teacher will contact you to schedule your family meeting</a:t>
            </a:r>
            <a:r>
              <a:rPr lang="en-US" sz="2800" b="1" dirty="0">
                <a:ln>
                  <a:solidFill>
                    <a:schemeClr val="bg1"/>
                  </a:solidFill>
                </a:ln>
              </a:rPr>
              <a:t> </a:t>
            </a:r>
            <a:endParaRPr lang="en-US" sz="2800" b="1" dirty="0">
              <a:ln>
                <a:solidFill>
                  <a:prstClr val="white"/>
                </a:solidFill>
              </a:ln>
            </a:endParaRPr>
          </a:p>
        </p:txBody>
      </p:sp>
      <p:pic>
        <p:nvPicPr>
          <p:cNvPr id="1028" name="Picture 4" descr="Happy first day of school card design kids going Vector Image">
            <a:extLst>
              <a:ext uri="{FF2B5EF4-FFF2-40B4-BE49-F238E27FC236}">
                <a16:creationId xmlns:a16="http://schemas.microsoft.com/office/drawing/2014/main" id="{CE2B0F29-7A1C-C1F7-3D00-1A3B478E6F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8" t="2936" r="2399" b="12241"/>
          <a:stretch/>
        </p:blipFill>
        <p:spPr bwMode="auto">
          <a:xfrm>
            <a:off x="7481896" y="2877506"/>
            <a:ext cx="1433504" cy="1429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arent Teacher Conference Clipart, Download Free Parent Teacher  Conference Clipart png images, Free ClipArts on Clipart Library">
            <a:extLst>
              <a:ext uri="{FF2B5EF4-FFF2-40B4-BE49-F238E27FC236}">
                <a16:creationId xmlns:a16="http://schemas.microsoft.com/office/drawing/2014/main" id="{93CCBBE3-A1C7-2D7E-6B07-C6857A64B4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2" y="1400530"/>
            <a:ext cx="1244862" cy="1406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6329E9-77ED-7989-D78C-5CF00C09E13A}"/>
              </a:ext>
            </a:extLst>
          </p:cNvPr>
          <p:cNvSpPr txBox="1"/>
          <p:nvPr/>
        </p:nvSpPr>
        <p:spPr>
          <a:xfrm>
            <a:off x="-22613" y="755706"/>
            <a:ext cx="9144000" cy="461665"/>
          </a:xfrm>
          <a:prstGeom prst="rect">
            <a:avLst/>
          </a:prstGeom>
          <a:noFill/>
        </p:spPr>
        <p:txBody>
          <a:bodyPr wrap="square" rtlCol="0">
            <a:spAutoFit/>
          </a:bodyPr>
          <a:lstStyle/>
          <a:p>
            <a:r>
              <a:rPr lang="en-US" sz="2400" dirty="0">
                <a:solidFill>
                  <a:srgbClr val="00447C"/>
                </a:solidFill>
                <a:latin typeface="Arial" panose="020B0604020202020204" pitchFamily="34" charset="0"/>
                <a:cs typeface="Arial" panose="020B0604020202020204" pitchFamily="34" charset="0"/>
              </a:rPr>
              <a:t>First day </a:t>
            </a:r>
            <a:r>
              <a:rPr lang="en-US" dirty="0">
                <a:solidFill>
                  <a:srgbClr val="00447C"/>
                </a:solidFill>
                <a:latin typeface="Arial" panose="020B0604020202020204" pitchFamily="34" charset="0"/>
                <a:cs typeface="Arial" panose="020B0604020202020204" pitchFamily="34" charset="0"/>
              </a:rPr>
              <a:t>of</a:t>
            </a:r>
            <a:r>
              <a:rPr lang="en-US" sz="2400" dirty="0">
                <a:solidFill>
                  <a:srgbClr val="00447C"/>
                </a:solidFill>
                <a:latin typeface="Arial" panose="020B0604020202020204" pitchFamily="34" charset="0"/>
                <a:cs typeface="Arial" panose="020B0604020202020204" pitchFamily="34" charset="0"/>
              </a:rPr>
              <a:t> school </a:t>
            </a:r>
            <a:r>
              <a:rPr lang="en-US" dirty="0">
                <a:solidFill>
                  <a:srgbClr val="00447C"/>
                </a:solidFill>
                <a:latin typeface="Arial" panose="020B0604020202020204" pitchFamily="34" charset="0"/>
                <a:cs typeface="Arial" panose="020B0604020202020204" pitchFamily="34" charset="0"/>
              </a:rPr>
              <a:t>(grades 1 </a:t>
            </a:r>
            <a:r>
              <a:rPr lang="en-US" sz="1400" dirty="0">
                <a:solidFill>
                  <a:srgbClr val="00447C"/>
                </a:solidFill>
                <a:latin typeface="Arial" panose="020B0604020202020204" pitchFamily="34" charset="0"/>
                <a:cs typeface="Arial" panose="020B0604020202020204" pitchFamily="34" charset="0"/>
              </a:rPr>
              <a:t>to</a:t>
            </a:r>
            <a:r>
              <a:rPr lang="en-US" dirty="0">
                <a:solidFill>
                  <a:srgbClr val="00447C"/>
                </a:solidFill>
                <a:latin typeface="Arial" panose="020B0604020202020204" pitchFamily="34" charset="0"/>
                <a:cs typeface="Arial" panose="020B0604020202020204" pitchFamily="34" charset="0"/>
              </a:rPr>
              <a:t> 12) </a:t>
            </a:r>
            <a:r>
              <a:rPr lang="en-US" sz="2400" dirty="0">
                <a:solidFill>
                  <a:srgbClr val="00447C"/>
                </a:solidFill>
                <a:latin typeface="Arial" panose="020B0604020202020204" pitchFamily="34" charset="0"/>
                <a:cs typeface="Arial" panose="020B0604020202020204" pitchFamily="34" charset="0"/>
              </a:rPr>
              <a:t>– Wednesday, August 27, 2025</a:t>
            </a:r>
          </a:p>
        </p:txBody>
      </p:sp>
      <p:sp>
        <p:nvSpPr>
          <p:cNvPr id="6" name="TextBox 5">
            <a:extLst>
              <a:ext uri="{FF2B5EF4-FFF2-40B4-BE49-F238E27FC236}">
                <a16:creationId xmlns:a16="http://schemas.microsoft.com/office/drawing/2014/main" id="{AE6F70EB-085E-813A-AA65-7C2A441888A5}"/>
              </a:ext>
            </a:extLst>
          </p:cNvPr>
          <p:cNvSpPr txBox="1"/>
          <p:nvPr/>
        </p:nvSpPr>
        <p:spPr>
          <a:xfrm>
            <a:off x="-14068" y="4341117"/>
            <a:ext cx="9135455" cy="369332"/>
          </a:xfrm>
          <a:prstGeom prst="rect">
            <a:avLst/>
          </a:prstGeom>
          <a:solidFill>
            <a:srgbClr val="00447C"/>
          </a:solidFill>
        </p:spPr>
        <p:txBody>
          <a:bodyPr wrap="square" rtlCol="0">
            <a:spAutoFit/>
          </a:bodyPr>
          <a:lstStyle/>
          <a:p>
            <a:pPr algn="ctr"/>
            <a:r>
              <a:rPr lang="en-US" i="1" dirty="0">
                <a:solidFill>
                  <a:srgbClr val="D9531E"/>
                </a:solidFill>
                <a:latin typeface="Arial" panose="020B0604020202020204" pitchFamily="34" charset="0"/>
                <a:cs typeface="Arial" panose="020B0604020202020204" pitchFamily="34" charset="0"/>
              </a:rPr>
              <a:t> </a:t>
            </a:r>
            <a:r>
              <a:rPr lang="en-US" sz="1700" dirty="0">
                <a:solidFill>
                  <a:schemeClr val="bg1"/>
                </a:solidFill>
                <a:latin typeface="Arial" panose="020B0604020202020204" pitchFamily="34" charset="0"/>
                <a:cs typeface="Arial" panose="020B0604020202020204" pitchFamily="34" charset="0"/>
              </a:rPr>
              <a:t>visit </a:t>
            </a:r>
            <a:r>
              <a:rPr lang="en-US" sz="17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www.everettsd.org</a:t>
            </a:r>
            <a:r>
              <a:rPr lang="en-US" sz="1700" dirty="0">
                <a:solidFill>
                  <a:schemeClr val="bg1"/>
                </a:solidFill>
                <a:latin typeface="Arial" panose="020B0604020202020204" pitchFamily="34" charset="0"/>
                <a:cs typeface="Arial" panose="020B0604020202020204" pitchFamily="34" charset="0"/>
              </a:rPr>
              <a:t> to view 2024-2025 calendar</a:t>
            </a:r>
          </a:p>
        </p:txBody>
      </p:sp>
    </p:spTree>
    <p:extLst>
      <p:ext uri="{BB962C8B-B14F-4D97-AF65-F5344CB8AC3E}">
        <p14:creationId xmlns:p14="http://schemas.microsoft.com/office/powerpoint/2010/main" val="31369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54A79-F6C3-D04C-9772-4FCDDAAAE930}"/>
              </a:ext>
            </a:extLst>
          </p:cNvPr>
          <p:cNvSpPr/>
          <p:nvPr/>
        </p:nvSpPr>
        <p:spPr>
          <a:xfrm>
            <a:off x="290944" y="106310"/>
            <a:ext cx="7216761" cy="523220"/>
          </a:xfrm>
          <a:prstGeom prst="rect">
            <a:avLst/>
          </a:prstGeom>
        </p:spPr>
        <p:txBody>
          <a:bodyPr wrap="square">
            <a:spAutoFit/>
          </a:bodyPr>
          <a:lstStyle/>
          <a:p>
            <a:r>
              <a:rPr lang="en-US" sz="2800" b="1">
                <a:solidFill>
                  <a:schemeClr val="bg1"/>
                </a:solidFill>
                <a:latin typeface="Arial" panose="020B0604020202020204" pitchFamily="34" charset="0"/>
                <a:cs typeface="Arial" panose="020B0604020202020204" pitchFamily="34" charset="0"/>
              </a:rPr>
              <a:t>21</a:t>
            </a:r>
            <a:r>
              <a:rPr lang="en-US" sz="2800" b="1" baseline="30000">
                <a:solidFill>
                  <a:schemeClr val="bg1"/>
                </a:solidFill>
                <a:latin typeface="Arial" panose="020B0604020202020204" pitchFamily="34" charset="0"/>
                <a:cs typeface="Arial" panose="020B0604020202020204" pitchFamily="34" charset="0"/>
              </a:rPr>
              <a:t>st</a:t>
            </a:r>
            <a:r>
              <a:rPr lang="en-US" sz="2800" b="1">
                <a:solidFill>
                  <a:schemeClr val="bg1"/>
                </a:solidFill>
                <a:latin typeface="Arial" panose="020B0604020202020204" pitchFamily="34" charset="0"/>
                <a:cs typeface="Arial" panose="020B0604020202020204" pitchFamily="34" charset="0"/>
              </a:rPr>
              <a:t> Century Skills </a:t>
            </a:r>
          </a:p>
        </p:txBody>
      </p:sp>
      <p:pic>
        <p:nvPicPr>
          <p:cNvPr id="1026" name="Picture 2">
            <a:extLst>
              <a:ext uri="{FF2B5EF4-FFF2-40B4-BE49-F238E27FC236}">
                <a16:creationId xmlns:a16="http://schemas.microsoft.com/office/drawing/2014/main" id="{8F8027B7-7CD6-431A-947E-58B4945D55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803"/>
          <a:stretch/>
        </p:blipFill>
        <p:spPr bwMode="auto">
          <a:xfrm>
            <a:off x="6437718" y="839599"/>
            <a:ext cx="1493240" cy="18630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94F3F2E-6FF5-ECD1-99BB-0258F6A0A641}"/>
              </a:ext>
            </a:extLst>
          </p:cNvPr>
          <p:cNvPicPr>
            <a:picLocks noChangeAspect="1"/>
          </p:cNvPicPr>
          <p:nvPr/>
        </p:nvPicPr>
        <p:blipFill>
          <a:blip r:embed="rId4"/>
          <a:stretch>
            <a:fillRect/>
          </a:stretch>
        </p:blipFill>
        <p:spPr>
          <a:xfrm>
            <a:off x="689497" y="775447"/>
            <a:ext cx="4530803" cy="3925740"/>
          </a:xfrm>
          <a:prstGeom prst="rect">
            <a:avLst/>
          </a:prstGeom>
        </p:spPr>
      </p:pic>
      <p:pic>
        <p:nvPicPr>
          <p:cNvPr id="30" name="Picture 29">
            <a:extLst>
              <a:ext uri="{FF2B5EF4-FFF2-40B4-BE49-F238E27FC236}">
                <a16:creationId xmlns:a16="http://schemas.microsoft.com/office/drawing/2014/main" id="{ACBA0006-7BFE-9767-92AB-BC2B35B95A17}"/>
              </a:ext>
            </a:extLst>
          </p:cNvPr>
          <p:cNvPicPr>
            <a:picLocks noChangeAspect="1"/>
          </p:cNvPicPr>
          <p:nvPr/>
        </p:nvPicPr>
        <p:blipFill>
          <a:blip r:embed="rId5"/>
          <a:stretch>
            <a:fillRect/>
          </a:stretch>
        </p:blipFill>
        <p:spPr>
          <a:xfrm>
            <a:off x="6254217" y="2912719"/>
            <a:ext cx="1860243" cy="1640776"/>
          </a:xfrm>
          <a:prstGeom prst="rect">
            <a:avLst/>
          </a:prstGeom>
        </p:spPr>
      </p:pic>
      <p:pic>
        <p:nvPicPr>
          <p:cNvPr id="5" name="Picture 4">
            <a:extLst>
              <a:ext uri="{FF2B5EF4-FFF2-40B4-BE49-F238E27FC236}">
                <a16:creationId xmlns:a16="http://schemas.microsoft.com/office/drawing/2014/main" id="{465200D3-CB25-0BD8-0866-CFD9E16004D6}"/>
              </a:ext>
            </a:extLst>
          </p:cNvPr>
          <p:cNvPicPr>
            <a:picLocks noChangeAspect="1"/>
          </p:cNvPicPr>
          <p:nvPr/>
        </p:nvPicPr>
        <p:blipFill>
          <a:blip r:embed="rId6"/>
          <a:stretch>
            <a:fillRect/>
          </a:stretch>
        </p:blipFill>
        <p:spPr>
          <a:xfrm>
            <a:off x="590069" y="775447"/>
            <a:ext cx="4630231" cy="3925741"/>
          </a:xfrm>
          <a:prstGeom prst="rect">
            <a:avLst/>
          </a:prstGeom>
        </p:spPr>
      </p:pic>
    </p:spTree>
    <p:extLst>
      <p:ext uri="{BB962C8B-B14F-4D97-AF65-F5344CB8AC3E}">
        <p14:creationId xmlns:p14="http://schemas.microsoft.com/office/powerpoint/2010/main" val="1183323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171022" y="59496"/>
            <a:ext cx="7216761"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A Day in Kindergarten </a:t>
            </a:r>
          </a:p>
        </p:txBody>
      </p:sp>
      <p:pic>
        <p:nvPicPr>
          <p:cNvPr id="7" name="Picture Placeholder 4">
            <a:extLst>
              <a:ext uri="{FF2B5EF4-FFF2-40B4-BE49-F238E27FC236}">
                <a16:creationId xmlns:a16="http://schemas.microsoft.com/office/drawing/2014/main" id="{DBE2BA09-02B3-4047-90F6-A031208F4272}"/>
              </a:ext>
            </a:extLst>
          </p:cNvPr>
          <p:cNvPicPr>
            <a:picLocks noChangeAspect="1"/>
          </p:cNvPicPr>
          <p:nvPr/>
        </p:nvPicPr>
        <p:blipFill>
          <a:blip r:embed="rId4">
            <a:extLst>
              <a:ext uri="{837473B0-CC2E-450A-ABE3-18F120FF3D39}">
                <a1611:picAttrSrcUrl xmlns:a1611="http://schemas.microsoft.com/office/drawing/2016/11/main" r:id="rId5"/>
              </a:ext>
            </a:extLst>
          </a:blip>
          <a:srcRect l="5064" r="5064"/>
          <a:stretch>
            <a:fillRect/>
          </a:stretch>
        </p:blipFill>
        <p:spPr>
          <a:xfrm>
            <a:off x="4973362" y="1231208"/>
            <a:ext cx="2768513" cy="1845676"/>
          </a:xfrm>
          <a:prstGeom prst="rect">
            <a:avLst/>
          </a:prstGeom>
          <a:ln w="19050">
            <a:noFill/>
          </a:ln>
        </p:spPr>
      </p:pic>
      <p:sp>
        <p:nvSpPr>
          <p:cNvPr id="5" name="TextBox 4">
            <a:extLst>
              <a:ext uri="{FF2B5EF4-FFF2-40B4-BE49-F238E27FC236}">
                <a16:creationId xmlns:a16="http://schemas.microsoft.com/office/drawing/2014/main" id="{580A8A74-3E10-480B-81A4-30E3CF879AA6}"/>
              </a:ext>
            </a:extLst>
          </p:cNvPr>
          <p:cNvSpPr txBox="1"/>
          <p:nvPr/>
        </p:nvSpPr>
        <p:spPr>
          <a:xfrm>
            <a:off x="3649220" y="3278093"/>
            <a:ext cx="5416795"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2"/>
                </a:solidFill>
                <a:latin typeface="Arial"/>
                <a:cs typeface="Calibri"/>
              </a:rPr>
              <a:t>Specialists may include: </a:t>
            </a:r>
            <a:endParaRPr lang="en-US" sz="1600" dirty="0">
              <a:solidFill>
                <a:schemeClr val="tx2"/>
              </a:solidFill>
              <a:cs typeface="Calibri"/>
            </a:endParaRPr>
          </a:p>
          <a:p>
            <a:pPr algn="ctr"/>
            <a:r>
              <a:rPr lang="en-US" sz="1600" dirty="0">
                <a:solidFill>
                  <a:schemeClr val="tx2"/>
                </a:solidFill>
                <a:latin typeface="Arial"/>
                <a:cs typeface="Calibri"/>
              </a:rPr>
              <a:t>Physical Education, Library, Music, Art, or</a:t>
            </a:r>
            <a:r>
              <a:rPr lang="en-US" dirty="0">
                <a:solidFill>
                  <a:schemeClr val="tx2"/>
                </a:solidFill>
                <a:latin typeface="Arial"/>
                <a:cs typeface="Calibri"/>
              </a:rPr>
              <a:t> </a:t>
            </a:r>
            <a:r>
              <a:rPr lang="en-US" sz="1600" dirty="0">
                <a:solidFill>
                  <a:schemeClr val="tx2"/>
                </a:solidFill>
                <a:latin typeface="Arial"/>
                <a:cs typeface="Calibri"/>
              </a:rPr>
              <a:t>STEM</a:t>
            </a:r>
            <a:r>
              <a:rPr lang="en-US" sz="1400" dirty="0">
                <a:solidFill>
                  <a:schemeClr val="tx2"/>
                </a:solidFill>
                <a:latin typeface="Arial"/>
                <a:cs typeface="Calibri"/>
              </a:rPr>
              <a:t> </a:t>
            </a:r>
            <a:endParaRPr lang="en-US" sz="1400" dirty="0">
              <a:solidFill>
                <a:schemeClr val="tx2"/>
              </a:solidFill>
              <a:latin typeface="Calibri"/>
              <a:cs typeface="Calibri"/>
            </a:endParaRPr>
          </a:p>
          <a:p>
            <a:pPr algn="ctr"/>
            <a:r>
              <a:rPr lang="en-US" sz="1300" dirty="0">
                <a:solidFill>
                  <a:schemeClr val="tx2"/>
                </a:solidFill>
                <a:latin typeface="Arial"/>
                <a:cs typeface="Calibri"/>
              </a:rPr>
              <a:t>(Science, Technology, Engineering, &amp; Math)</a:t>
            </a:r>
            <a:endParaRPr lang="en-US" sz="1300" dirty="0">
              <a:solidFill>
                <a:schemeClr val="tx2"/>
              </a:solidFill>
              <a:cs typeface="Calibri"/>
            </a:endParaRPr>
          </a:p>
        </p:txBody>
      </p:sp>
      <p:sp>
        <p:nvSpPr>
          <p:cNvPr id="6" name="AutoShape 2">
            <a:extLst>
              <a:ext uri="{FF2B5EF4-FFF2-40B4-BE49-F238E27FC236}">
                <a16:creationId xmlns:a16="http://schemas.microsoft.com/office/drawing/2014/main" id="{53A31A0B-9829-FB0E-444E-B722B89F84B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a:extLst>
              <a:ext uri="{FF2B5EF4-FFF2-40B4-BE49-F238E27FC236}">
                <a16:creationId xmlns:a16="http://schemas.microsoft.com/office/drawing/2014/main" id="{75FEB743-D850-4307-C502-041DAE7FF686}"/>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9512CD6F-AEC6-471E-3007-886AD0AC6E59}"/>
              </a:ext>
            </a:extLst>
          </p:cNvPr>
          <p:cNvPicPr>
            <a:picLocks noChangeAspect="1"/>
          </p:cNvPicPr>
          <p:nvPr/>
        </p:nvPicPr>
        <p:blipFill>
          <a:blip r:embed="rId6"/>
          <a:stretch>
            <a:fillRect/>
          </a:stretch>
        </p:blipFill>
        <p:spPr>
          <a:xfrm>
            <a:off x="28431" y="750083"/>
            <a:ext cx="3938658" cy="3962201"/>
          </a:xfrm>
          <a:prstGeom prst="rect">
            <a:avLst/>
          </a:prstGeom>
        </p:spPr>
      </p:pic>
    </p:spTree>
    <p:extLst>
      <p:ext uri="{BB962C8B-B14F-4D97-AF65-F5344CB8AC3E}">
        <p14:creationId xmlns:p14="http://schemas.microsoft.com/office/powerpoint/2010/main" val="2810201566"/>
      </p:ext>
    </p:extLst>
  </p:cSld>
  <p:clrMapOvr>
    <a:masterClrMapping/>
  </p:clrMapOvr>
  <mc:AlternateContent xmlns:mc="http://schemas.openxmlformats.org/markup-compatibility/2006" xmlns:p14="http://schemas.microsoft.com/office/powerpoint/2010/main">
    <mc:Choice Requires="p14">
      <p:transition spd="slow" p14:dur="2000" advTm="31471"/>
    </mc:Choice>
    <mc:Fallback xmlns="">
      <p:transition spd="slow" advTm="314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con&#10;&#10;Description automatically generated">
            <a:extLst>
              <a:ext uri="{FF2B5EF4-FFF2-40B4-BE49-F238E27FC236}">
                <a16:creationId xmlns:a16="http://schemas.microsoft.com/office/drawing/2014/main" id="{92BDB22D-945D-A542-8351-CB9250DEF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6003" y="2790387"/>
            <a:ext cx="995900" cy="796720"/>
          </a:xfrm>
          <a:prstGeom prst="rect">
            <a:avLst/>
          </a:prstGeom>
        </p:spPr>
      </p:pic>
      <p:pic>
        <p:nvPicPr>
          <p:cNvPr id="26" name="Picture 25" descr="Icon&#10;&#10;Description automatically generated">
            <a:extLst>
              <a:ext uri="{FF2B5EF4-FFF2-40B4-BE49-F238E27FC236}">
                <a16:creationId xmlns:a16="http://schemas.microsoft.com/office/drawing/2014/main" id="{04FBBE00-93EB-9341-A34C-AB669458F1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8987" y="1941597"/>
            <a:ext cx="995900" cy="796720"/>
          </a:xfrm>
          <a:prstGeom prst="rect">
            <a:avLst/>
          </a:prstGeom>
        </p:spPr>
      </p:pic>
      <p:sp>
        <p:nvSpPr>
          <p:cNvPr id="10" name="Rectangle 9">
            <a:extLst>
              <a:ext uri="{FF2B5EF4-FFF2-40B4-BE49-F238E27FC236}">
                <a16:creationId xmlns:a16="http://schemas.microsoft.com/office/drawing/2014/main" id="{F9854A79-F6C3-D04C-9772-4FCDDAAAE930}"/>
              </a:ext>
            </a:extLst>
          </p:cNvPr>
          <p:cNvSpPr/>
          <p:nvPr/>
        </p:nvSpPr>
        <p:spPr>
          <a:xfrm>
            <a:off x="97656" y="97673"/>
            <a:ext cx="7216761"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Plan – Do – Reflect </a:t>
            </a:r>
            <a:r>
              <a:rPr lang="en-US" sz="2800" b="1" dirty="0">
                <a:solidFill>
                  <a:schemeClr val="bg1"/>
                </a:solidFill>
                <a:latin typeface="Arial" panose="020B0604020202020204" pitchFamily="34" charset="0"/>
                <a:cs typeface="Arial" panose="020B0604020202020204" pitchFamily="34" charset="0"/>
              </a:rPr>
              <a:t>(PDR) </a:t>
            </a:r>
            <a:endParaRPr lang="en-US" sz="3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2BD60AD-61E5-44B8-99EE-CA1173D451F2}"/>
              </a:ext>
            </a:extLst>
          </p:cNvPr>
          <p:cNvSpPr txBox="1"/>
          <p:nvPr/>
        </p:nvSpPr>
        <p:spPr>
          <a:xfrm>
            <a:off x="49319" y="853885"/>
            <a:ext cx="4577391" cy="397032"/>
          </a:xfrm>
          <a:prstGeom prst="rect">
            <a:avLst/>
          </a:prstGeom>
          <a:noFill/>
        </p:spPr>
        <p:txBody>
          <a:bodyPr wrap="square" rtlCol="0">
            <a:spAutoFit/>
          </a:bodyPr>
          <a:lstStyle/>
          <a:p>
            <a:pPr>
              <a:lnSpc>
                <a:spcPct val="90000"/>
              </a:lnSpc>
            </a:pPr>
            <a:r>
              <a:rPr lang="en-US" sz="2200" b="1">
                <a:solidFill>
                  <a:schemeClr val="tx2"/>
                </a:solidFill>
                <a:latin typeface="Arial" panose="020B0604020202020204" pitchFamily="34" charset="0"/>
                <a:cs typeface="Arial" panose="020B0604020202020204" pitchFamily="34" charset="0"/>
              </a:rPr>
              <a:t>A model of play-based learning</a:t>
            </a:r>
          </a:p>
        </p:txBody>
      </p:sp>
      <p:sp>
        <p:nvSpPr>
          <p:cNvPr id="3" name="TextBox 2">
            <a:extLst>
              <a:ext uri="{FF2B5EF4-FFF2-40B4-BE49-F238E27FC236}">
                <a16:creationId xmlns:a16="http://schemas.microsoft.com/office/drawing/2014/main" id="{34B947F6-76B0-4A34-A606-C5EB6C0DA840}"/>
              </a:ext>
            </a:extLst>
          </p:cNvPr>
          <p:cNvSpPr txBox="1"/>
          <p:nvPr/>
        </p:nvSpPr>
        <p:spPr>
          <a:xfrm>
            <a:off x="97654" y="2382870"/>
            <a:ext cx="8948691" cy="2318583"/>
          </a:xfrm>
          <a:prstGeom prst="rect">
            <a:avLst/>
          </a:prstGeom>
          <a:solidFill>
            <a:srgbClr val="00447C"/>
          </a:solidFill>
          <a:ln>
            <a:noFill/>
          </a:ln>
        </p:spPr>
        <p:style>
          <a:lnRef idx="1">
            <a:schemeClr val="accent2"/>
          </a:lnRef>
          <a:fillRef idx="3">
            <a:schemeClr val="accent2"/>
          </a:fillRef>
          <a:effectRef idx="2">
            <a:schemeClr val="accent2"/>
          </a:effectRef>
          <a:fontRef idx="minor">
            <a:schemeClr val="lt1"/>
          </a:fontRef>
        </p:style>
        <p:txBody>
          <a:bodyPr wrap="square" lIns="91440" tIns="45720" rIns="91440" bIns="45720" rtlCol="0" anchor="t">
            <a:spAutoFit/>
          </a:bodyPr>
          <a:lstStyle>
            <a:defPPr>
              <a:defRPr lang="en-US"/>
            </a:defPPr>
            <a:lvl1pPr algn="ctr">
              <a:spcBef>
                <a:spcPts val="300"/>
              </a:spcBef>
              <a:spcAft>
                <a:spcPts val="300"/>
              </a:spcAft>
              <a:buSzPct val="70000"/>
              <a:defRPr sz="2400">
                <a:solidFill>
                  <a:schemeClr val="bg1"/>
                </a:solidFill>
                <a:latin typeface="Arial"/>
                <a:cs typeface="Arial"/>
              </a:defRPr>
            </a:lvl1pPr>
          </a:lstStyle>
          <a:p>
            <a:pPr algn="l"/>
            <a:endParaRPr lang="en-US" sz="1600" dirty="0"/>
          </a:p>
          <a:p>
            <a:pPr algn="l"/>
            <a:endParaRPr lang="en-US" sz="1600" dirty="0"/>
          </a:p>
          <a:p>
            <a:pPr marL="285750" indent="-285750">
              <a:spcBef>
                <a:spcPts val="100"/>
              </a:spcBef>
              <a:spcAft>
                <a:spcPts val="100"/>
              </a:spcAft>
              <a:buSzPct val="85000"/>
              <a:buFont typeface="Courier New" panose="02070309020205020404" pitchFamily="49" charset="0"/>
              <a:buChar char="o"/>
            </a:pPr>
            <a:r>
              <a:rPr lang="en-US" sz="1600" dirty="0"/>
              <a:t>Enhances creativity, critical thinking &amp; problem-solving</a:t>
            </a:r>
          </a:p>
          <a:p>
            <a:pPr marL="285750" indent="-285750">
              <a:spcBef>
                <a:spcPts val="100"/>
              </a:spcBef>
              <a:spcAft>
                <a:spcPts val="100"/>
              </a:spcAft>
              <a:buSzPct val="85000"/>
              <a:buFont typeface="Courier New" panose="02070309020205020404" pitchFamily="49" charset="0"/>
              <a:buChar char="o"/>
            </a:pPr>
            <a:r>
              <a:rPr lang="en-US" sz="1600" dirty="0"/>
              <a:t>Contributes to the development of self-regulation &amp; social skills</a:t>
            </a:r>
          </a:p>
          <a:p>
            <a:pPr marL="285750" indent="-285750">
              <a:spcBef>
                <a:spcPts val="100"/>
              </a:spcBef>
              <a:spcAft>
                <a:spcPts val="100"/>
              </a:spcAft>
              <a:buSzPct val="85000"/>
              <a:buFont typeface="Courier New" panose="02070309020205020404" pitchFamily="49" charset="0"/>
              <a:buChar char="o"/>
            </a:pPr>
            <a:r>
              <a:rPr lang="en-US" sz="1600" dirty="0"/>
              <a:t>Promotes physical well-being &amp; coordination</a:t>
            </a:r>
          </a:p>
          <a:p>
            <a:pPr marL="285750" indent="-285750">
              <a:spcBef>
                <a:spcPts val="100"/>
              </a:spcBef>
              <a:spcAft>
                <a:spcPts val="100"/>
              </a:spcAft>
              <a:buSzPct val="85000"/>
              <a:buFont typeface="Courier New" panose="02070309020205020404" pitchFamily="49" charset="0"/>
              <a:buChar char="o"/>
            </a:pPr>
            <a:r>
              <a:rPr lang="en-US" sz="1600" dirty="0"/>
              <a:t>Encourages reading &amp; writing</a:t>
            </a:r>
          </a:p>
          <a:p>
            <a:pPr marL="285750" indent="-285750">
              <a:spcBef>
                <a:spcPts val="100"/>
              </a:spcBef>
              <a:spcAft>
                <a:spcPts val="100"/>
              </a:spcAft>
              <a:buSzPct val="85000"/>
              <a:buFont typeface="Courier New" panose="02070309020205020404" pitchFamily="49" charset="0"/>
              <a:buChar char="o"/>
            </a:pPr>
            <a:r>
              <a:rPr lang="en-US" sz="1600" dirty="0"/>
              <a:t>Enhances communication &amp; collaboration</a:t>
            </a:r>
          </a:p>
          <a:p>
            <a:pPr marL="285750" indent="-285750">
              <a:spcBef>
                <a:spcPts val="100"/>
              </a:spcBef>
              <a:spcAft>
                <a:spcPts val="100"/>
              </a:spcAft>
              <a:buSzPct val="85000"/>
              <a:buFont typeface="Courier New" panose="02070309020205020404" pitchFamily="49" charset="0"/>
              <a:buChar char="o"/>
            </a:pPr>
            <a:r>
              <a:rPr lang="en-US" sz="1600" dirty="0"/>
              <a:t>Develops character &amp; citizenship</a:t>
            </a:r>
          </a:p>
        </p:txBody>
      </p:sp>
      <p:sp>
        <p:nvSpPr>
          <p:cNvPr id="4" name="Arrow: Pentagon 3">
            <a:extLst>
              <a:ext uri="{FF2B5EF4-FFF2-40B4-BE49-F238E27FC236}">
                <a16:creationId xmlns:a16="http://schemas.microsoft.com/office/drawing/2014/main" id="{DB5F0BEC-0C59-823D-50E0-1D56E45A0CC7}"/>
              </a:ext>
            </a:extLst>
          </p:cNvPr>
          <p:cNvSpPr/>
          <p:nvPr/>
        </p:nvSpPr>
        <p:spPr>
          <a:xfrm rot="5400000">
            <a:off x="6693591" y="715121"/>
            <a:ext cx="1809036" cy="2898057"/>
          </a:xfrm>
          <a:prstGeom prst="homePlate">
            <a:avLst>
              <a:gd name="adj" fmla="val 40494"/>
            </a:avLst>
          </a:prstGeom>
          <a:solidFill>
            <a:schemeClr val="bg1"/>
          </a:solidFill>
          <a:ln w="9525">
            <a:solidFill>
              <a:srgbClr val="D8531E"/>
            </a:solidFill>
          </a:ln>
          <a:effectLst>
            <a:outerShdw blurRad="50800" dist="76200" dir="2700000" algn="tl" rotWithShape="0">
              <a:srgbClr val="B9C7D4">
                <a:alpha val="40000"/>
              </a:srgbClr>
            </a:outerShdw>
          </a:effectLst>
        </p:spPr>
        <p:style>
          <a:lnRef idx="2">
            <a:schemeClr val="accent3"/>
          </a:lnRef>
          <a:fillRef idx="1">
            <a:schemeClr val="lt1"/>
          </a:fillRef>
          <a:effectRef idx="0">
            <a:schemeClr val="accent3"/>
          </a:effectRef>
          <a:fontRef idx="minor">
            <a:schemeClr val="dk1"/>
          </a:fontRef>
        </p:style>
        <p:txBody>
          <a:bodyPr vert="vert270" wrap="square" lIns="91440" tIns="45720" rIns="91440" bIns="45720" rtlCol="0" anchor="t">
            <a:spAutoFit/>
          </a:bodyPr>
          <a:lstStyle/>
          <a:p>
            <a:pPr marL="112713" algn="ctr">
              <a:spcBef>
                <a:spcPts val="200"/>
              </a:spcBef>
              <a:spcAft>
                <a:spcPts val="200"/>
              </a:spcAft>
              <a:buSzPct val="70000"/>
            </a:pPr>
            <a:r>
              <a:rPr lang="en-US" sz="2400" b="1" dirty="0">
                <a:ln>
                  <a:solidFill>
                    <a:schemeClr val="bg1"/>
                  </a:solidFill>
                </a:ln>
                <a:solidFill>
                  <a:srgbClr val="D8531E"/>
                </a:solidFill>
                <a:latin typeface="Arial Black" panose="020B0A04020102020204" pitchFamily="34" charset="0"/>
                <a:cs typeface="Arial"/>
              </a:rPr>
              <a:t>REFLECT</a:t>
            </a:r>
          </a:p>
          <a:p>
            <a:pPr marL="112713" algn="ctr">
              <a:spcBef>
                <a:spcPts val="200"/>
              </a:spcBef>
              <a:spcAft>
                <a:spcPts val="200"/>
              </a:spcAft>
              <a:buSzPct val="70000"/>
            </a:pPr>
            <a:r>
              <a:rPr lang="en-US" dirty="0">
                <a:solidFill>
                  <a:srgbClr val="00447C"/>
                </a:solidFill>
                <a:latin typeface="Arial"/>
                <a:cs typeface="Arial"/>
              </a:rPr>
              <a:t>Remembering &amp; reflecting with analysis</a:t>
            </a:r>
          </a:p>
          <a:p>
            <a:pPr>
              <a:spcBef>
                <a:spcPts val="200"/>
              </a:spcBef>
              <a:spcAft>
                <a:spcPts val="200"/>
              </a:spcAft>
              <a:buSzPct val="70000"/>
            </a:pPr>
            <a:endParaRPr lang="en-US" sz="1600" dirty="0">
              <a:solidFill>
                <a:schemeClr val="bg1"/>
              </a:solidFill>
              <a:latin typeface="Arial"/>
              <a:cs typeface="Arial"/>
            </a:endParaRPr>
          </a:p>
        </p:txBody>
      </p:sp>
      <p:sp>
        <p:nvSpPr>
          <p:cNvPr id="5" name="Arrow: Pentagon 4">
            <a:extLst>
              <a:ext uri="{FF2B5EF4-FFF2-40B4-BE49-F238E27FC236}">
                <a16:creationId xmlns:a16="http://schemas.microsoft.com/office/drawing/2014/main" id="{20AA4E18-A0D6-FD71-CE94-C4243BF7768E}"/>
              </a:ext>
            </a:extLst>
          </p:cNvPr>
          <p:cNvSpPr/>
          <p:nvPr/>
        </p:nvSpPr>
        <p:spPr>
          <a:xfrm rot="5400000">
            <a:off x="3680343" y="720472"/>
            <a:ext cx="1811338" cy="2898056"/>
          </a:xfrm>
          <a:prstGeom prst="homePlate">
            <a:avLst>
              <a:gd name="adj" fmla="val 41785"/>
            </a:avLst>
          </a:prstGeom>
          <a:solidFill>
            <a:schemeClr val="bg1"/>
          </a:solidFill>
          <a:ln w="9525">
            <a:solidFill>
              <a:srgbClr val="D8531E"/>
            </a:solidFill>
          </a:ln>
          <a:effectLst>
            <a:outerShdw blurRad="50800" dist="76200" dir="2700000" algn="tl" rotWithShape="0">
              <a:srgbClr val="B9C7D4">
                <a:alpha val="40000"/>
              </a:srgbClr>
            </a:outerShdw>
          </a:effectLst>
        </p:spPr>
        <p:style>
          <a:lnRef idx="2">
            <a:schemeClr val="accent4"/>
          </a:lnRef>
          <a:fillRef idx="1">
            <a:schemeClr val="lt1"/>
          </a:fillRef>
          <a:effectRef idx="0">
            <a:schemeClr val="accent4"/>
          </a:effectRef>
          <a:fontRef idx="minor">
            <a:schemeClr val="dk1"/>
          </a:fontRef>
        </p:style>
        <p:txBody>
          <a:bodyPr vert="vert270" wrap="square" lIns="91440" tIns="45720" rIns="91440" bIns="45720" rtlCol="0" anchor="t">
            <a:spAutoFit/>
          </a:bodyPr>
          <a:lstStyle/>
          <a:p>
            <a:pPr marL="60325" indent="-60325" algn="ctr">
              <a:spcBef>
                <a:spcPts val="200"/>
              </a:spcBef>
              <a:spcAft>
                <a:spcPts val="200"/>
              </a:spcAft>
              <a:buSzPct val="70000"/>
            </a:pPr>
            <a:r>
              <a:rPr lang="en-US" sz="2400" b="1" dirty="0">
                <a:ln>
                  <a:solidFill>
                    <a:schemeClr val="bg1"/>
                  </a:solidFill>
                </a:ln>
                <a:solidFill>
                  <a:srgbClr val="D8531E"/>
                </a:solidFill>
                <a:latin typeface="Arial Black" panose="020B0A04020102020204" pitchFamily="34" charset="0"/>
                <a:cs typeface="Arial"/>
              </a:rPr>
              <a:t>DO</a:t>
            </a:r>
          </a:p>
          <a:p>
            <a:pPr algn="ctr">
              <a:spcBef>
                <a:spcPts val="200"/>
              </a:spcBef>
              <a:spcAft>
                <a:spcPts val="200"/>
              </a:spcAft>
              <a:buSzPct val="70000"/>
            </a:pPr>
            <a:r>
              <a:rPr lang="en-US" dirty="0">
                <a:solidFill>
                  <a:srgbClr val="00447C"/>
                </a:solidFill>
                <a:latin typeface="Arial"/>
                <a:cs typeface="Arial"/>
              </a:rPr>
              <a:t>Develops competent thinkers, decision makers, &amp; problem solvers</a:t>
            </a:r>
          </a:p>
        </p:txBody>
      </p:sp>
      <p:sp>
        <p:nvSpPr>
          <p:cNvPr id="8" name="TextBox 7">
            <a:extLst>
              <a:ext uri="{FF2B5EF4-FFF2-40B4-BE49-F238E27FC236}">
                <a16:creationId xmlns:a16="http://schemas.microsoft.com/office/drawing/2014/main" id="{6F5C29BC-EAA8-BC07-F6B7-B128096128E9}"/>
              </a:ext>
            </a:extLst>
          </p:cNvPr>
          <p:cNvSpPr txBox="1"/>
          <p:nvPr/>
        </p:nvSpPr>
        <p:spPr>
          <a:xfrm>
            <a:off x="97654" y="766235"/>
            <a:ext cx="8976087" cy="461665"/>
          </a:xfrm>
          <a:prstGeom prst="rect">
            <a:avLst/>
          </a:prstGeom>
          <a:solidFill>
            <a:srgbClr val="D8531E"/>
          </a:solidFill>
          <a:ln>
            <a:noFill/>
          </a:ln>
        </p:spPr>
        <p:style>
          <a:lnRef idx="1">
            <a:schemeClr val="accent2"/>
          </a:lnRef>
          <a:fillRef idx="3">
            <a:schemeClr val="accent2"/>
          </a:fillRef>
          <a:effectRef idx="2">
            <a:schemeClr val="accent2"/>
          </a:effectRef>
          <a:fontRef idx="minor">
            <a:schemeClr val="lt1"/>
          </a:fontRef>
        </p:style>
        <p:txBody>
          <a:bodyPr wrap="square" lIns="91440" tIns="45720" rIns="91440" bIns="45720" rtlCol="0" anchor="t">
            <a:spAutoFit/>
          </a:bodyPr>
          <a:lstStyle>
            <a:defPPr>
              <a:defRPr lang="en-US"/>
            </a:defPPr>
            <a:lvl1pPr algn="ctr">
              <a:spcBef>
                <a:spcPts val="300"/>
              </a:spcBef>
              <a:spcAft>
                <a:spcPts val="300"/>
              </a:spcAft>
              <a:buSzPct val="70000"/>
              <a:defRPr>
                <a:solidFill>
                  <a:schemeClr val="bg1"/>
                </a:solidFill>
                <a:latin typeface="Arial"/>
                <a:cs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2400" dirty="0"/>
              <a:t>A model of play-based learning</a:t>
            </a:r>
          </a:p>
        </p:txBody>
      </p:sp>
      <p:pic>
        <p:nvPicPr>
          <p:cNvPr id="9" name="Picture 2" descr="Children's Center | Loma Linda Academy | TK-12 &amp; Children's Center">
            <a:extLst>
              <a:ext uri="{FF2B5EF4-FFF2-40B4-BE49-F238E27FC236}">
                <a16:creationId xmlns:a16="http://schemas.microsoft.com/office/drawing/2014/main" id="{7F05E61B-B235-37B7-7D24-B0926DA9F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704" y="53446"/>
            <a:ext cx="1567325" cy="1049243"/>
          </a:xfrm>
          <a:prstGeom prst="rect">
            <a:avLst/>
          </a:prstGeom>
          <a:solidFill>
            <a:srgbClr val="F8971D"/>
          </a:solidFill>
          <a:ln w="19050" cap="sq">
            <a:noFill/>
            <a:prstDash val="solid"/>
            <a:miter lim="800000"/>
          </a:ln>
          <a:effectLst>
            <a:outerShdw blurRad="50800" dist="165100" dir="2700000" algn="tl" rotWithShape="0">
              <a:schemeClr val="tx2">
                <a:lumMod val="40000"/>
                <a:lumOff val="60000"/>
                <a:alpha val="40000"/>
              </a:schemeClr>
            </a:outerShdw>
          </a:effectLst>
        </p:spPr>
      </p:pic>
      <p:sp>
        <p:nvSpPr>
          <p:cNvPr id="6" name="Arrow: Pentagon 5">
            <a:extLst>
              <a:ext uri="{FF2B5EF4-FFF2-40B4-BE49-F238E27FC236}">
                <a16:creationId xmlns:a16="http://schemas.microsoft.com/office/drawing/2014/main" id="{C69E5324-5E24-09C9-B537-23E4ABF3834B}"/>
              </a:ext>
            </a:extLst>
          </p:cNvPr>
          <p:cNvSpPr/>
          <p:nvPr/>
        </p:nvSpPr>
        <p:spPr>
          <a:xfrm rot="5400000">
            <a:off x="664035" y="721020"/>
            <a:ext cx="1810286" cy="2898057"/>
          </a:xfrm>
          <a:prstGeom prst="homePlate">
            <a:avLst>
              <a:gd name="adj" fmla="val 40917"/>
            </a:avLst>
          </a:prstGeom>
          <a:solidFill>
            <a:schemeClr val="bg1"/>
          </a:solidFill>
          <a:ln w="9525">
            <a:solidFill>
              <a:srgbClr val="D8531E"/>
            </a:solidFill>
          </a:ln>
          <a:effectLst>
            <a:outerShdw blurRad="50800" dist="76200" dir="2700000" algn="tl" rotWithShape="0">
              <a:srgbClr val="B9C7D4">
                <a:alpha val="40000"/>
              </a:srgbClr>
            </a:outerShdw>
          </a:effectLst>
        </p:spPr>
        <p:style>
          <a:lnRef idx="2">
            <a:schemeClr val="accent5"/>
          </a:lnRef>
          <a:fillRef idx="1">
            <a:schemeClr val="lt1"/>
          </a:fillRef>
          <a:effectRef idx="0">
            <a:schemeClr val="accent5"/>
          </a:effectRef>
          <a:fontRef idx="minor">
            <a:schemeClr val="dk1"/>
          </a:fontRef>
        </p:style>
        <p:txBody>
          <a:bodyPr vert="vert270" wrap="square" lIns="91440" tIns="45720" rIns="91440" bIns="45720" rtlCol="0" anchor="t">
            <a:spAutoFit/>
          </a:bodyPr>
          <a:lstStyle/>
          <a:p>
            <a:pPr marL="60325" marR="0" indent="-60325" algn="ctr">
              <a:spcBef>
                <a:spcPts val="200"/>
              </a:spcBef>
              <a:spcAft>
                <a:spcPts val="200"/>
              </a:spcAft>
              <a:buSzPct val="70000"/>
            </a:pPr>
            <a:r>
              <a:rPr lang="en-US" sz="2400" b="1" dirty="0">
                <a:ln>
                  <a:solidFill>
                    <a:schemeClr val="bg1"/>
                  </a:solidFill>
                </a:ln>
                <a:solidFill>
                  <a:srgbClr val="D8531E"/>
                </a:solidFill>
                <a:latin typeface="Arial Black" panose="020B0A04020102020204" pitchFamily="34" charset="0"/>
                <a:cs typeface="Arial"/>
              </a:rPr>
              <a:t>PLAN</a:t>
            </a:r>
          </a:p>
          <a:p>
            <a:pPr marL="60325" marR="0" indent="-60325" algn="ctr">
              <a:spcBef>
                <a:spcPts val="200"/>
              </a:spcBef>
              <a:spcAft>
                <a:spcPts val="200"/>
              </a:spcAft>
              <a:buSzPct val="70000"/>
            </a:pPr>
            <a:r>
              <a:rPr lang="en-US" dirty="0">
                <a:solidFill>
                  <a:srgbClr val="00447C"/>
                </a:solidFill>
                <a:latin typeface="Arial"/>
                <a:cs typeface="Arial"/>
              </a:rPr>
              <a:t>Choice with intention</a:t>
            </a:r>
          </a:p>
          <a:p>
            <a:pPr marL="60325" marR="0" indent="-60325" algn="ctr">
              <a:spcBef>
                <a:spcPts val="200"/>
              </a:spcBef>
              <a:spcAft>
                <a:spcPts val="200"/>
              </a:spcAft>
              <a:buSzPct val="70000"/>
            </a:pPr>
            <a:endParaRPr lang="en-US" sz="1600" dirty="0">
              <a:solidFill>
                <a:srgbClr val="00447C"/>
              </a:solidFill>
              <a:latin typeface="Arial"/>
              <a:cs typeface="Arial"/>
            </a:endParaRPr>
          </a:p>
          <a:p>
            <a:pPr marL="60325" marR="0" indent="-60325" algn="ctr">
              <a:spcBef>
                <a:spcPts val="200"/>
              </a:spcBef>
              <a:spcAft>
                <a:spcPts val="200"/>
              </a:spcAft>
              <a:buSzPct val="70000"/>
            </a:pPr>
            <a:endParaRPr lang="en-US" sz="1400" dirty="0">
              <a:solidFill>
                <a:srgbClr val="00447C"/>
              </a:solidFill>
              <a:latin typeface="Arial"/>
              <a:cs typeface="Arial"/>
            </a:endParaRPr>
          </a:p>
        </p:txBody>
      </p:sp>
    </p:spTree>
    <p:custDataLst>
      <p:tags r:id="rId1"/>
    </p:custDataLst>
    <p:extLst>
      <p:ext uri="{BB962C8B-B14F-4D97-AF65-F5344CB8AC3E}">
        <p14:creationId xmlns:p14="http://schemas.microsoft.com/office/powerpoint/2010/main" val="89967871"/>
      </p:ext>
    </p:extLst>
  </p:cSld>
  <p:clrMapOvr>
    <a:masterClrMapping/>
  </p:clrMapOvr>
  <mc:AlternateContent xmlns:mc="http://schemas.openxmlformats.org/markup-compatibility/2006" xmlns:p14="http://schemas.microsoft.com/office/powerpoint/2010/main">
    <mc:Choice Requires="p14">
      <p:transition spd="slow" p14:dur="2000" advTm="82119"/>
    </mc:Choice>
    <mc:Fallback xmlns="">
      <p:transition spd="slow" advTm="8211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4"/>
</p:tagLst>
</file>

<file path=ppt/tags/tag2.xml><?xml version="1.0" encoding="utf-8"?>
<p:tagLst xmlns:a="http://schemas.openxmlformats.org/drawingml/2006/main" xmlns:r="http://schemas.openxmlformats.org/officeDocument/2006/relationships" xmlns:p="http://schemas.openxmlformats.org/presentationml/2006/main">
  <p:tag name="TIMING" val="|31.4"/>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904</TotalTime>
  <Words>3686</Words>
  <Application>Microsoft Office PowerPoint</Application>
  <PresentationFormat>On-screen Show (16:9)</PresentationFormat>
  <Paragraphs>376</Paragraphs>
  <Slides>35</Slides>
  <Notes>35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 Black</vt:lpstr>
      <vt:lpstr>Arial Narrow</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Bachour, Rola</cp:lastModifiedBy>
  <cp:revision>241</cp:revision>
  <cp:lastPrinted>2023-03-23T20:35:53Z</cp:lastPrinted>
  <dcterms:created xsi:type="dcterms:W3CDTF">2016-08-25T16:48:33Z</dcterms:created>
  <dcterms:modified xsi:type="dcterms:W3CDTF">2025-03-27T15:45:12Z</dcterms:modified>
</cp:coreProperties>
</file>