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31.jpg" ContentType="image/jpg"/>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37"/>
  </p:notesMasterIdLst>
  <p:sldIdLst>
    <p:sldId id="256" r:id="rId5"/>
    <p:sldId id="286" r:id="rId6"/>
    <p:sldId id="285" r:id="rId7"/>
    <p:sldId id="346" r:id="rId8"/>
    <p:sldId id="326" r:id="rId9"/>
    <p:sldId id="347" r:id="rId10"/>
    <p:sldId id="333" r:id="rId11"/>
    <p:sldId id="334" r:id="rId12"/>
    <p:sldId id="335" r:id="rId13"/>
    <p:sldId id="336" r:id="rId14"/>
    <p:sldId id="342" r:id="rId15"/>
    <p:sldId id="343" r:id="rId16"/>
    <p:sldId id="341" r:id="rId17"/>
    <p:sldId id="348" r:id="rId18"/>
    <p:sldId id="264" r:id="rId19"/>
    <p:sldId id="344" r:id="rId20"/>
    <p:sldId id="345" r:id="rId21"/>
    <p:sldId id="353" r:id="rId22"/>
    <p:sldId id="352" r:id="rId23"/>
    <p:sldId id="260" r:id="rId24"/>
    <p:sldId id="338" r:id="rId25"/>
    <p:sldId id="306" r:id="rId26"/>
    <p:sldId id="339" r:id="rId27"/>
    <p:sldId id="296" r:id="rId28"/>
    <p:sldId id="297" r:id="rId29"/>
    <p:sldId id="340" r:id="rId30"/>
    <p:sldId id="299" r:id="rId31"/>
    <p:sldId id="292" r:id="rId32"/>
    <p:sldId id="350" r:id="rId33"/>
    <p:sldId id="351" r:id="rId34"/>
    <p:sldId id="288" r:id="rId35"/>
    <p:sldId id="349" r:id="rId3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0C30"/>
    <a:srgbClr val="C00000"/>
    <a:srgbClr val="00B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14" autoAdjust="0"/>
    <p:restoredTop sz="74651" autoAdjust="0"/>
  </p:normalViewPr>
  <p:slideViewPr>
    <p:cSldViewPr snapToGrid="0">
      <p:cViewPr varScale="1">
        <p:scale>
          <a:sx n="116" d="100"/>
          <a:sy n="116" d="100"/>
        </p:scale>
        <p:origin x="114" y="1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5D4AEDE-C9E3-46A2-A0AD-30561ED26A09}" type="datetimeFigureOut">
              <a:rPr lang="en-US" smtClean="0"/>
              <a:t>5/29/2025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D2D148-47D9-4F8E-B337-408F3D75D619}" type="slidenum">
              <a:rPr lang="en-US" smtClean="0"/>
              <a:t>‹#›</a:t>
            </a:fld>
            <a:endParaRPr lang="en-US"/>
          </a:p>
        </p:txBody>
      </p:sp>
    </p:spTree>
    <p:extLst>
      <p:ext uri="{BB962C8B-B14F-4D97-AF65-F5344CB8AC3E}">
        <p14:creationId xmlns:p14="http://schemas.microsoft.com/office/powerpoint/2010/main" val="326881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Introduction – introduce yourself!</a:t>
            </a:r>
          </a:p>
        </p:txBody>
      </p:sp>
      <p:sp>
        <p:nvSpPr>
          <p:cNvPr id="4" name="Slide Number Placeholder 3"/>
          <p:cNvSpPr>
            <a:spLocks noGrp="1"/>
          </p:cNvSpPr>
          <p:nvPr>
            <p:ph type="sldNum" sz="quarter" idx="5"/>
          </p:nvPr>
        </p:nvSpPr>
        <p:spPr/>
        <p:txBody>
          <a:bodyPr/>
          <a:lstStyle/>
          <a:p>
            <a:fld id="{A6D2D148-47D9-4F8E-B337-408F3D75D619}" type="slidenum">
              <a:rPr lang="en-US" smtClean="0"/>
              <a:t>1</a:t>
            </a:fld>
            <a:endParaRPr lang="en-US"/>
          </a:p>
        </p:txBody>
      </p:sp>
    </p:spTree>
    <p:extLst>
      <p:ext uri="{BB962C8B-B14F-4D97-AF65-F5344CB8AC3E}">
        <p14:creationId xmlns:p14="http://schemas.microsoft.com/office/powerpoint/2010/main" val="14435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10</a:t>
            </a:fld>
            <a:endParaRPr lang="en-US"/>
          </a:p>
        </p:txBody>
      </p:sp>
    </p:spTree>
    <p:extLst>
      <p:ext uri="{BB962C8B-B14F-4D97-AF65-F5344CB8AC3E}">
        <p14:creationId xmlns:p14="http://schemas.microsoft.com/office/powerpoint/2010/main" val="3188899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4328183b23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14328183b23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345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4328183b23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14328183b23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392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4328183b23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14328183b23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17</a:t>
            </a:fld>
            <a:endParaRPr lang="en-US"/>
          </a:p>
        </p:txBody>
      </p:sp>
    </p:spTree>
    <p:extLst>
      <p:ext uri="{BB962C8B-B14F-4D97-AF65-F5344CB8AC3E}">
        <p14:creationId xmlns:p14="http://schemas.microsoft.com/office/powerpoint/2010/main" val="163720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18</a:t>
            </a:fld>
            <a:endParaRPr lang="en-US"/>
          </a:p>
        </p:txBody>
      </p:sp>
    </p:spTree>
    <p:extLst>
      <p:ext uri="{BB962C8B-B14F-4D97-AF65-F5344CB8AC3E}">
        <p14:creationId xmlns:p14="http://schemas.microsoft.com/office/powerpoint/2010/main" val="1011426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19</a:t>
            </a:fld>
            <a:endParaRPr lang="en-US"/>
          </a:p>
        </p:txBody>
      </p:sp>
    </p:spTree>
    <p:extLst>
      <p:ext uri="{BB962C8B-B14F-4D97-AF65-F5344CB8AC3E}">
        <p14:creationId xmlns:p14="http://schemas.microsoft.com/office/powerpoint/2010/main" val="601826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t>
            </a:r>
            <a:r>
              <a:rPr lang="en-US" dirty="0" err="1"/>
              <a:t>EvCC</a:t>
            </a:r>
            <a:r>
              <a:rPr lang="en-US" dirty="0"/>
              <a:t>,</a:t>
            </a:r>
            <a:r>
              <a:rPr lang="en-US" baseline="0" dirty="0"/>
              <a:t> we have it all! Amazing academic programs, a plethora of student services, helpful staff, sports, clubs, etc. </a:t>
            </a:r>
          </a:p>
          <a:p>
            <a:endParaRPr lang="en-US" baseline="0" dirty="0"/>
          </a:p>
          <a:p>
            <a:pPr defTabSz="933237">
              <a:defRPr/>
            </a:pPr>
            <a:r>
              <a:rPr lang="en-US" dirty="0"/>
              <a:t>Clubs vary by interests,</a:t>
            </a:r>
            <a:r>
              <a:rPr lang="en-US" baseline="0" dirty="0"/>
              <a:t> whether cultural, academic or hobby related (swing dance, travel abroad, society of physicists, Hawaiian club)</a:t>
            </a:r>
          </a:p>
          <a:p>
            <a:pPr defTabSz="933237">
              <a:defRPr/>
            </a:pPr>
            <a:endParaRPr lang="en-US" baseline="0" dirty="0"/>
          </a:p>
          <a:p>
            <a:pPr defTabSz="933237">
              <a:defRPr/>
            </a:pPr>
            <a:endParaRPr lang="en-US" baseline="0" dirty="0"/>
          </a:p>
          <a:p>
            <a:pPr defTabSz="933237">
              <a:defRPr/>
            </a:pPr>
            <a:endParaRPr lang="en-US" baseline="0" dirty="0"/>
          </a:p>
          <a:p>
            <a:pPr defTabSz="933237">
              <a:defRPr/>
            </a:pPr>
            <a:r>
              <a:rPr lang="en-US" baseline="0" dirty="0"/>
              <a:t>Next Slide: Prize Question</a:t>
            </a:r>
          </a:p>
          <a:p>
            <a:endParaRPr lang="en-US" dirty="0"/>
          </a:p>
        </p:txBody>
      </p:sp>
      <p:sp>
        <p:nvSpPr>
          <p:cNvPr id="4" name="Slide Number Placeholder 3"/>
          <p:cNvSpPr>
            <a:spLocks noGrp="1"/>
          </p:cNvSpPr>
          <p:nvPr>
            <p:ph type="sldNum" sz="quarter" idx="10"/>
          </p:nvPr>
        </p:nvSpPr>
        <p:spPr/>
        <p:txBody>
          <a:bodyPr/>
          <a:lstStyle/>
          <a:p>
            <a:fld id="{BAF044E5-AB8E-4649-82EC-3F3C2188C7BB}" type="slidenum">
              <a:rPr lang="en-US" smtClean="0"/>
              <a:t>20</a:t>
            </a:fld>
            <a:endParaRPr lang="en-US"/>
          </a:p>
        </p:txBody>
      </p:sp>
    </p:spTree>
    <p:extLst>
      <p:ext uri="{BB962C8B-B14F-4D97-AF65-F5344CB8AC3E}">
        <p14:creationId xmlns:p14="http://schemas.microsoft.com/office/powerpoint/2010/main" val="3316945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23</a:t>
            </a:fld>
            <a:endParaRPr lang="en-US"/>
          </a:p>
        </p:txBody>
      </p:sp>
    </p:spTree>
    <p:extLst>
      <p:ext uri="{BB962C8B-B14F-4D97-AF65-F5344CB8AC3E}">
        <p14:creationId xmlns:p14="http://schemas.microsoft.com/office/powerpoint/2010/main" val="2669263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Connect with us!</a:t>
            </a:r>
          </a:p>
        </p:txBody>
      </p:sp>
      <p:sp>
        <p:nvSpPr>
          <p:cNvPr id="4" name="Slide Number Placeholder 3"/>
          <p:cNvSpPr>
            <a:spLocks noGrp="1"/>
          </p:cNvSpPr>
          <p:nvPr>
            <p:ph type="sldNum" sz="quarter" idx="5"/>
          </p:nvPr>
        </p:nvSpPr>
        <p:spPr/>
        <p:txBody>
          <a:bodyPr/>
          <a:lstStyle/>
          <a:p>
            <a:fld id="{A6D2D148-47D9-4F8E-B337-408F3D75D619}" type="slidenum">
              <a:rPr lang="en-US" smtClean="0"/>
              <a:t>31</a:t>
            </a:fld>
            <a:endParaRPr lang="en-US"/>
          </a:p>
        </p:txBody>
      </p:sp>
    </p:spTree>
    <p:extLst>
      <p:ext uri="{BB962C8B-B14F-4D97-AF65-F5344CB8AC3E}">
        <p14:creationId xmlns:p14="http://schemas.microsoft.com/office/powerpoint/2010/main" val="274203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Introduce yourself and the upcoming video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 video: Success in the New Economy</a:t>
            </a:r>
          </a:p>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2</a:t>
            </a:fld>
            <a:endParaRPr lang="en-US"/>
          </a:p>
        </p:txBody>
      </p:sp>
    </p:spTree>
    <p:extLst>
      <p:ext uri="{BB962C8B-B14F-4D97-AF65-F5344CB8AC3E}">
        <p14:creationId xmlns:p14="http://schemas.microsoft.com/office/powerpoint/2010/main" val="12303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Connect with us!</a:t>
            </a:r>
          </a:p>
        </p:txBody>
      </p:sp>
      <p:sp>
        <p:nvSpPr>
          <p:cNvPr id="4" name="Slide Number Placeholder 3"/>
          <p:cNvSpPr>
            <a:spLocks noGrp="1"/>
          </p:cNvSpPr>
          <p:nvPr>
            <p:ph type="sldNum" sz="quarter" idx="5"/>
          </p:nvPr>
        </p:nvSpPr>
        <p:spPr/>
        <p:txBody>
          <a:bodyPr/>
          <a:lstStyle/>
          <a:p>
            <a:fld id="{A6D2D148-47D9-4F8E-B337-408F3D75D619}" type="slidenum">
              <a:rPr lang="en-US" smtClean="0"/>
              <a:t>32</a:t>
            </a:fld>
            <a:endParaRPr lang="en-US"/>
          </a:p>
        </p:txBody>
      </p:sp>
    </p:spTree>
    <p:extLst>
      <p:ext uri="{BB962C8B-B14F-4D97-AF65-F5344CB8AC3E}">
        <p14:creationId xmlns:p14="http://schemas.microsoft.com/office/powerpoint/2010/main" val="274203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Answer a Question; Win a Prize! (Big Prize)</a:t>
            </a:r>
          </a:p>
          <a:p>
            <a:endParaRPr lang="en-US" dirty="0"/>
          </a:p>
          <a:p>
            <a:r>
              <a:rPr lang="en-US" dirty="0"/>
              <a:t>Question: What year was </a:t>
            </a:r>
            <a:r>
              <a:rPr lang="en-US" dirty="0" err="1"/>
              <a:t>EvCC</a:t>
            </a:r>
            <a:r>
              <a:rPr lang="en-US" dirty="0"/>
              <a:t> established?</a:t>
            </a:r>
          </a:p>
          <a:p>
            <a:r>
              <a:rPr lang="en-US" dirty="0"/>
              <a:t>Answer: 1941</a:t>
            </a:r>
          </a:p>
        </p:txBody>
      </p:sp>
      <p:sp>
        <p:nvSpPr>
          <p:cNvPr id="4" name="Slide Number Placeholder 3"/>
          <p:cNvSpPr>
            <a:spLocks noGrp="1"/>
          </p:cNvSpPr>
          <p:nvPr>
            <p:ph type="sldNum" sz="quarter" idx="5"/>
          </p:nvPr>
        </p:nvSpPr>
        <p:spPr/>
        <p:txBody>
          <a:bodyPr/>
          <a:lstStyle/>
          <a:p>
            <a:fld id="{A6D2D148-47D9-4F8E-B337-408F3D75D619}" type="slidenum">
              <a:rPr lang="en-US" smtClean="0"/>
              <a:t>3</a:t>
            </a:fld>
            <a:endParaRPr lang="en-US"/>
          </a:p>
        </p:txBody>
      </p:sp>
    </p:spTree>
    <p:extLst>
      <p:ext uri="{BB962C8B-B14F-4D97-AF65-F5344CB8AC3E}">
        <p14:creationId xmlns:p14="http://schemas.microsoft.com/office/powerpoint/2010/main" val="290446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Everett Community College’s pathways are designed to help you succeed. </a:t>
            </a:r>
          </a:p>
          <a:p>
            <a:pPr fontAlgn="base"/>
            <a:endParaRPr lang="en-US" dirty="0"/>
          </a:p>
          <a:p>
            <a:pPr fontAlgn="base"/>
            <a:r>
              <a:rPr lang="en-US" dirty="0"/>
              <a:t>Pathways are groups of related degrees and certificates. Each pathway has a team of academic advisors who will work with you to create a plan for your education.</a:t>
            </a:r>
          </a:p>
          <a:p>
            <a:pPr fontAlgn="base"/>
            <a:r>
              <a:rPr lang="en-US" dirty="0"/>
              <a:t>Students with a clear path are more likely to achieve their academic goals. Starting Fall 2018, all new students will select a pathway before registering for classes.</a:t>
            </a:r>
          </a:p>
          <a:p>
            <a:pPr fontAlgn="base"/>
            <a:r>
              <a:rPr lang="en-US" dirty="0"/>
              <a:t>Each pathway has a support team who will work with you throughout your educational journey at </a:t>
            </a:r>
            <a:r>
              <a:rPr lang="en-US" dirty="0" err="1"/>
              <a:t>EvCC</a:t>
            </a:r>
            <a:r>
              <a:rPr lang="en-US" dirty="0"/>
              <a:t>. </a:t>
            </a:r>
          </a:p>
          <a:p>
            <a:endParaRPr lang="en-US" dirty="0"/>
          </a:p>
          <a:p>
            <a:endParaRPr lang="en-US" dirty="0"/>
          </a:p>
          <a:p>
            <a:pPr fontAlgn="base"/>
            <a:r>
              <a:rPr lang="en-US" b="1" dirty="0"/>
              <a:t>Not sure where to begin?</a:t>
            </a:r>
          </a:p>
          <a:p>
            <a:pPr fontAlgn="base"/>
            <a:r>
              <a:rPr lang="en-US" dirty="0"/>
              <a:t>Start with the Exploratory pathway. This pathway is designed to help you clarify your interests and life goals during your first quarter. If you are uncertain about which pathway to choose, starting here will give you one quarter to explore your options. You will choose a suitable pathway before you move into your second quarter.</a:t>
            </a:r>
          </a:p>
          <a:p>
            <a:pPr fontAlgn="base"/>
            <a:endParaRPr lang="en-US" dirty="0"/>
          </a:p>
          <a:p>
            <a:pPr fontAlgn="base"/>
            <a:r>
              <a:rPr lang="en-US" dirty="0"/>
              <a:t>Next Slide: Mechatronics Video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E86E5-A71E-4333-AF54-8ED6333DD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21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5</a:t>
            </a:fld>
            <a:endParaRPr lang="en-US"/>
          </a:p>
        </p:txBody>
      </p:sp>
    </p:spTree>
    <p:extLst>
      <p:ext uri="{BB962C8B-B14F-4D97-AF65-F5344CB8AC3E}">
        <p14:creationId xmlns:p14="http://schemas.microsoft.com/office/powerpoint/2010/main" val="390994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6</a:t>
            </a:fld>
            <a:endParaRPr lang="en-US"/>
          </a:p>
        </p:txBody>
      </p:sp>
    </p:spTree>
    <p:extLst>
      <p:ext uri="{BB962C8B-B14F-4D97-AF65-F5344CB8AC3E}">
        <p14:creationId xmlns:p14="http://schemas.microsoft.com/office/powerpoint/2010/main" val="336093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7</a:t>
            </a:fld>
            <a:endParaRPr lang="en-US"/>
          </a:p>
        </p:txBody>
      </p:sp>
    </p:spTree>
    <p:extLst>
      <p:ext uri="{BB962C8B-B14F-4D97-AF65-F5344CB8AC3E}">
        <p14:creationId xmlns:p14="http://schemas.microsoft.com/office/powerpoint/2010/main" val="215364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8</a:t>
            </a:fld>
            <a:endParaRPr lang="en-US"/>
          </a:p>
        </p:txBody>
      </p:sp>
    </p:spTree>
    <p:extLst>
      <p:ext uri="{BB962C8B-B14F-4D97-AF65-F5344CB8AC3E}">
        <p14:creationId xmlns:p14="http://schemas.microsoft.com/office/powerpoint/2010/main" val="243322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2D148-47D9-4F8E-B337-408F3D75D619}" type="slidenum">
              <a:rPr lang="en-US" smtClean="0"/>
              <a:t>9</a:t>
            </a:fld>
            <a:endParaRPr lang="en-US"/>
          </a:p>
        </p:txBody>
      </p:sp>
    </p:spTree>
    <p:extLst>
      <p:ext uri="{BB962C8B-B14F-4D97-AF65-F5344CB8AC3E}">
        <p14:creationId xmlns:p14="http://schemas.microsoft.com/office/powerpoint/2010/main" val="278010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46DF68-4EFA-46CE-AD7F-99299092FD58}"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675762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46DF68-4EFA-46CE-AD7F-99299092FD58}"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85900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C046DF68-4EFA-46CE-AD7F-99299092FD58}"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3116104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C046DF68-4EFA-46CE-AD7F-99299092FD58}"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1639536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6DF68-4EFA-46CE-AD7F-99299092FD58}"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2242517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6DF68-4EFA-46CE-AD7F-99299092FD58}"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829138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1">
  <p:cSld name="Picture with Caption 1">
    <p:spTree>
      <p:nvGrpSpPr>
        <p:cNvPr id="1" name="Shape 234"/>
        <p:cNvGrpSpPr/>
        <p:nvPr/>
      </p:nvGrpSpPr>
      <p:grpSpPr>
        <a:xfrm>
          <a:off x="0" y="0"/>
          <a:ext cx="0" cy="0"/>
          <a:chOff x="0" y="0"/>
          <a:chExt cx="0" cy="0"/>
        </a:xfrm>
      </p:grpSpPr>
      <p:grpSp>
        <p:nvGrpSpPr>
          <p:cNvPr id="235" name="Google Shape;235;g14328183b23_0_121"/>
          <p:cNvGrpSpPr/>
          <p:nvPr/>
        </p:nvGrpSpPr>
        <p:grpSpPr>
          <a:xfrm>
            <a:off x="0" y="6086479"/>
            <a:ext cx="12192000" cy="600900"/>
            <a:chOff x="0" y="6086479"/>
            <a:chExt cx="12192000" cy="600900"/>
          </a:xfrm>
        </p:grpSpPr>
        <p:sp>
          <p:nvSpPr>
            <p:cNvPr id="236" name="Google Shape;236;g14328183b23_0_121"/>
            <p:cNvSpPr/>
            <p:nvPr/>
          </p:nvSpPr>
          <p:spPr>
            <a:xfrm>
              <a:off x="0" y="6355760"/>
              <a:ext cx="12192000" cy="915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g14328183b23_0_121"/>
            <p:cNvSpPr/>
            <p:nvPr/>
          </p:nvSpPr>
          <p:spPr>
            <a:xfrm>
              <a:off x="11091210" y="6086479"/>
              <a:ext cx="600900" cy="600900"/>
            </a:xfrm>
            <a:prstGeom prst="ellipse">
              <a:avLst/>
            </a:prstGeom>
            <a:solidFill>
              <a:srgbClr val="8A434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38" name="Google Shape;238;g14328183b23_0_121"/>
          <p:cNvSpPr txBox="1"/>
          <p:nvPr/>
        </p:nvSpPr>
        <p:spPr>
          <a:xfrm>
            <a:off x="11091210" y="6189345"/>
            <a:ext cx="600900" cy="3951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39" name="Google Shape;239;g14328183b23_0_12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Arial"/>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0" name="Google Shape;240;g14328183b23_0_12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41" name="Google Shape;241;g14328183b23_0_121"/>
          <p:cNvSpPr>
            <a:spLocks noGrp="1"/>
          </p:cNvSpPr>
          <p:nvPr>
            <p:ph type="pic" idx="2"/>
          </p:nvPr>
        </p:nvSpPr>
        <p:spPr>
          <a:xfrm>
            <a:off x="5183188" y="457201"/>
            <a:ext cx="6172200" cy="5403900"/>
          </a:xfrm>
          <a:prstGeom prst="rect">
            <a:avLst/>
          </a:prstGeom>
          <a:noFill/>
          <a:ln>
            <a:noFill/>
          </a:ln>
        </p:spPr>
      </p:sp>
    </p:spTree>
    <p:extLst>
      <p:ext uri="{BB962C8B-B14F-4D97-AF65-F5344CB8AC3E}">
        <p14:creationId xmlns:p14="http://schemas.microsoft.com/office/powerpoint/2010/main" val="112537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46DF68-4EFA-46CE-AD7F-99299092FD58}"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389102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46DF68-4EFA-46CE-AD7F-99299092FD58}"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361033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46DF68-4EFA-46CE-AD7F-99299092FD58}"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325129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46DF68-4EFA-46CE-AD7F-99299092FD58}"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392500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46DF68-4EFA-46CE-AD7F-99299092FD58}"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405479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46DF68-4EFA-46CE-AD7F-99299092FD58}"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871870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46DF68-4EFA-46CE-AD7F-99299092FD58}"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402491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C046DF68-4EFA-46CE-AD7F-99299092FD58}" type="datetimeFigureOut">
              <a:rPr lang="en-US" smtClean="0"/>
              <a:t>5/29/2025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FC129F99-9659-4DB4-9371-D4064CF3CDD2}" type="slidenum">
              <a:rPr lang="en-US" smtClean="0"/>
              <a:t>‹#›</a:t>
            </a:fld>
            <a:endParaRPr lang="en-US"/>
          </a:p>
        </p:txBody>
      </p:sp>
    </p:spTree>
    <p:extLst>
      <p:ext uri="{BB962C8B-B14F-4D97-AF65-F5344CB8AC3E}">
        <p14:creationId xmlns:p14="http://schemas.microsoft.com/office/powerpoint/2010/main" val="339540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046DF68-4EFA-46CE-AD7F-99299092FD58}" type="datetimeFigureOut">
              <a:rPr lang="en-US" smtClean="0"/>
              <a:t>5/29/2025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C129F99-9659-4DB4-9371-D4064CF3CDD2}" type="slidenum">
              <a:rPr lang="en-US" smtClean="0"/>
              <a:t>‹#›</a:t>
            </a:fld>
            <a:endParaRPr lang="en-US"/>
          </a:p>
        </p:txBody>
      </p:sp>
    </p:spTree>
    <p:extLst>
      <p:ext uri="{BB962C8B-B14F-4D97-AF65-F5344CB8AC3E}">
        <p14:creationId xmlns:p14="http://schemas.microsoft.com/office/powerpoint/2010/main" val="108526917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everettcc.edu/administration/hr/title-ix" TargetMode="External"/><Relationship Id="rId3" Type="http://schemas.openxmlformats.org/officeDocument/2006/relationships/image" Target="../media/image2.png"/><Relationship Id="rId7" Type="http://schemas.openxmlformats.org/officeDocument/2006/relationships/hyperlink" Target="mailto:TitleIXCoordinator@everettc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ADAcoordinator@everettcc.edu" TargetMode="External"/><Relationship Id="rId5" Type="http://schemas.openxmlformats.org/officeDocument/2006/relationships/hyperlink" Target="mailto:EqualOpportunity@everettcc.ed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everettcc.edu/programs/bat/business/bt/degrees/" TargetMode="External"/><Relationship Id="rId3" Type="http://schemas.openxmlformats.org/officeDocument/2006/relationships/hyperlink" Target="https://www.everettcc.edu/programs/bat/accounting/" TargetMode="External"/><Relationship Id="rId7" Type="http://schemas.openxmlformats.org/officeDocument/2006/relationships/hyperlink" Target="https://www.everettcc.edu/programs/stem-health-prof/health/health-sciences/healthcare-risk-managemen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everettcc.edu/programs/prof-tech-ed/cosmetology/" TargetMode="External"/><Relationship Id="rId5" Type="http://schemas.openxmlformats.org/officeDocument/2006/relationships/hyperlink" Target="https://www.everettcc.edu/programs/bat/business/bt/" TargetMode="External"/><Relationship Id="rId10" Type="http://schemas.openxmlformats.org/officeDocument/2006/relationships/image" Target="../media/image18.png"/><Relationship Id="rId4" Type="http://schemas.openxmlformats.org/officeDocument/2006/relationships/hyperlink" Target="https://www.everettcc.edu/programs/bat/business/" TargetMode="External"/><Relationship Id="rId9" Type="http://schemas.openxmlformats.org/officeDocument/2006/relationships/hyperlink" Target="https://www.everettcc.edu/programs/bat/medical-billing-and-cod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placement@everettcc.edu" TargetMode="External"/><Relationship Id="rId2" Type="http://schemas.openxmlformats.org/officeDocument/2006/relationships/hyperlink" Target="https://www.everettcc.edu/enrollment/placement" TargetMode="Externa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outreach@everettcc.edu"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everettcc.edu/students/onlin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outreach@everettcc.edu"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everettcc.edu/files/enrollment/transfer/2020Articulation%20Agreement%20-%20Tracking%20Sheet.pdf" TargetMode="External"/><Relationship Id="rId4" Type="http://schemas.openxmlformats.org/officeDocument/2006/relationships/hyperlink" Target="https://www.everettcc.edu/files/enrollment/transfer/2020ArticulationList.pd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everettcc.edu/programs/prof-tech-ed/mechatronics/" TargetMode="External"/><Relationship Id="rId3" Type="http://schemas.openxmlformats.org/officeDocument/2006/relationships/hyperlink" Target="https://www.everettcc.edu/programs/prof-tech-ed/composites/" TargetMode="External"/><Relationship Id="rId7" Type="http://schemas.openxmlformats.org/officeDocument/2006/relationships/hyperlink" Target="https://www.everettcc.edu/programs/prof-tech-ed/pre-employmen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everettcc.edu/programs/prof-tech-ed/aviation/" TargetMode="External"/><Relationship Id="rId5" Type="http://schemas.openxmlformats.org/officeDocument/2006/relationships/hyperlink" Target="https://www.everettcc.edu/programs/prof-tech-ed/welding-fabrication/" TargetMode="External"/><Relationship Id="rId10" Type="http://schemas.openxmlformats.org/officeDocument/2006/relationships/image" Target="../media/image16.png"/><Relationship Id="rId4" Type="http://schemas.openxmlformats.org/officeDocument/2006/relationships/hyperlink" Target="https://www.everettcc.edu/programs/prof-tech-ed/engineering-technology/" TargetMode="External"/><Relationship Id="rId9" Type="http://schemas.openxmlformats.org/officeDocument/2006/relationships/hyperlink" Target="https://www.everettcc.edu/programs/prof-tech-ed/precision-machinin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everettcc.edu/programs/stem-health-prof/health/health-sciences/phlebotomy" TargetMode="External"/><Relationship Id="rId3" Type="http://schemas.openxmlformats.org/officeDocument/2006/relationships/image" Target="../media/image17.png"/><Relationship Id="rId7" Type="http://schemas.openxmlformats.org/officeDocument/2006/relationships/hyperlink" Target="https://www.everettcc.edu/programs/stem-health-prof/health/nursin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everettcc.edu/programs/stem-health-prof/health/health-sciences/medical-spanish" TargetMode="External"/><Relationship Id="rId11" Type="http://schemas.openxmlformats.org/officeDocument/2006/relationships/hyperlink" Target="https://www.everettcc.edu/ccec/certificate-programs/project-management/" TargetMode="External"/><Relationship Id="rId5" Type="http://schemas.openxmlformats.org/officeDocument/2006/relationships/hyperlink" Target="https://www.everettcc.edu/programs/stem-health-prof/health/health-sciences/medical-assistant" TargetMode="External"/><Relationship Id="rId10" Type="http://schemas.openxmlformats.org/officeDocument/2006/relationships/hyperlink" Target="https://www.everettcc.edu/programs/prof-tech-ed/public-safety/fire-science/" TargetMode="External"/><Relationship Id="rId4" Type="http://schemas.openxmlformats.org/officeDocument/2006/relationships/hyperlink" Target="https://www.everettcc.edu/programs/prof-tech-ed/public-safety/ems" TargetMode="External"/><Relationship Id="rId9" Type="http://schemas.openxmlformats.org/officeDocument/2006/relationships/hyperlink" Target="https://www.everettcc.edu/programs/prof-tech-ed/public-safety/criminal-justi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verettcc.edu/programs/bat/it-progra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everettcc.edu/programs/arts/visual/graphic-design-and-web-design/graphic-and-web-design-ata-degree/" TargetMode="External"/><Relationship Id="rId4" Type="http://schemas.openxmlformats.org/officeDocument/2006/relationships/hyperlink" Target="https://www.everettcc.edu/programs/prof-tech-ed/engineering-technolo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108" y="5311199"/>
            <a:ext cx="3838700" cy="1343545"/>
          </a:xfrm>
          <a:prstGeom prst="rect">
            <a:avLst/>
          </a:prstGeom>
        </p:spPr>
      </p:pic>
      <p:pic>
        <p:nvPicPr>
          <p:cNvPr id="6" name="Picture 5">
            <a:extLst>
              <a:ext uri="{FF2B5EF4-FFF2-40B4-BE49-F238E27FC236}">
                <a16:creationId xmlns:a16="http://schemas.microsoft.com/office/drawing/2014/main" id="{F8E27FCF-A0DD-408A-B55C-C48B52294559}"/>
              </a:ext>
            </a:extLst>
          </p:cNvPr>
          <p:cNvPicPr>
            <a:picLocks noChangeAspect="1"/>
          </p:cNvPicPr>
          <p:nvPr/>
        </p:nvPicPr>
        <p:blipFill>
          <a:blip r:embed="rId4"/>
          <a:stretch>
            <a:fillRect/>
          </a:stretch>
        </p:blipFill>
        <p:spPr>
          <a:xfrm>
            <a:off x="572192" y="363983"/>
            <a:ext cx="4318209" cy="4318209"/>
          </a:xfrm>
          <a:prstGeom prst="rect">
            <a:avLst/>
          </a:prstGeom>
        </p:spPr>
      </p:pic>
      <p:sp>
        <p:nvSpPr>
          <p:cNvPr id="9" name="Subtitle 2">
            <a:extLst>
              <a:ext uri="{FF2B5EF4-FFF2-40B4-BE49-F238E27FC236}">
                <a16:creationId xmlns:a16="http://schemas.microsoft.com/office/drawing/2014/main" id="{0CE03BE2-5215-45F0-B6FB-E4B059C6BDAA}"/>
              </a:ext>
            </a:extLst>
          </p:cNvPr>
          <p:cNvSpPr>
            <a:spLocks noGrp="1"/>
          </p:cNvSpPr>
          <p:nvPr>
            <p:ph type="subTitle" idx="1"/>
          </p:nvPr>
        </p:nvSpPr>
        <p:spPr>
          <a:xfrm>
            <a:off x="437745" y="5311200"/>
            <a:ext cx="6854843" cy="1343544"/>
          </a:xfrm>
        </p:spPr>
        <p:txBody>
          <a:bodyPr>
            <a:noAutofit/>
          </a:bodyPr>
          <a:lstStyle/>
          <a:p>
            <a:r>
              <a:rPr lang="en-US" sz="900" b="0" i="0" u="none" strike="noStrike" dirty="0">
                <a:effectLst/>
                <a:latin typeface="Arial" panose="020B0604020202020204" pitchFamily="34" charset="0"/>
              </a:rPr>
              <a:t>Everett Community College does not discriminate based on, but not limited to, race, color, national origin, citizenship, ethnicity, language, culture, age, sex, gender identity or expression, sexual orientation, pregnancy or parental status, marital status, actual or perceived disability, use of service animal, economic status, military or veteran status, spirituality or religion, or genetic information in its programs, activities, or employment. Contact the following people with inquiries or complaints regarding discrimination, Title IX compliance, or Americans with Disabilities Act compliance: Equal Opportunity Director: </a:t>
            </a:r>
            <a:r>
              <a:rPr lang="en-US" sz="900" b="0" i="0" u="sng"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EqualOpportunity@everettcc.edu</a:t>
            </a:r>
            <a:r>
              <a:rPr lang="en-US" sz="900" b="0" i="0" u="none" strike="noStrike" dirty="0">
                <a:effectLst/>
                <a:latin typeface="Arial" panose="020B0604020202020204" pitchFamily="34" charset="0"/>
              </a:rPr>
              <a:t>, 425-388-9271; ADA Coordinator: </a:t>
            </a:r>
            <a:r>
              <a:rPr lang="en-US" sz="900" b="0" i="0" u="sng" strike="noStrike" dirty="0">
                <a:effectLst/>
                <a:latin typeface="Arial" panose="020B0604020202020204" pitchFamily="34" charset="0"/>
                <a:hlinkClick r:id="rId6">
                  <a:extLst>
                    <a:ext uri="{A12FA001-AC4F-418D-AE19-62706E023703}">
                      <ahyp:hlinkClr xmlns:ahyp="http://schemas.microsoft.com/office/drawing/2018/hyperlinkcolor" val="tx"/>
                    </a:ext>
                  </a:extLst>
                </a:hlinkClick>
              </a:rPr>
              <a:t>ADAcoordinator@everettcc.edu</a:t>
            </a:r>
            <a:r>
              <a:rPr lang="en-US" sz="900" b="0" i="0" u="none" strike="noStrike" dirty="0">
                <a:effectLst/>
                <a:latin typeface="Arial" panose="020B0604020202020204" pitchFamily="34" charset="0"/>
              </a:rPr>
              <a:t>, 425-388-9232; Title IX Coordinator: </a:t>
            </a:r>
            <a:r>
              <a:rPr lang="en-US" sz="900" b="0" i="0" u="sng" strike="noStrike" dirty="0">
                <a:effectLst/>
                <a:latin typeface="Arial" panose="020B0604020202020204" pitchFamily="34" charset="0"/>
                <a:hlinkClick r:id="rId7">
                  <a:extLst>
                    <a:ext uri="{A12FA001-AC4F-418D-AE19-62706E023703}">
                      <ahyp:hlinkClr xmlns:ahyp="http://schemas.microsoft.com/office/drawing/2018/hyperlinkcolor" val="tx"/>
                    </a:ext>
                  </a:extLst>
                </a:hlinkClick>
              </a:rPr>
              <a:t>TitleIXCoordinator@everettcc.edu</a:t>
            </a:r>
            <a:r>
              <a:rPr lang="en-US" sz="900" b="0" i="0" u="none" strike="noStrike" dirty="0">
                <a:effectLst/>
                <a:latin typeface="Arial" panose="020B0604020202020204" pitchFamily="34" charset="0"/>
              </a:rPr>
              <a:t>, 425-388-9271. All offices are located in Olympus Hall 111, 2000 Tower St. Everett, WA 98201. For more information, visit the </a:t>
            </a:r>
            <a:r>
              <a:rPr lang="en-US" sz="900" b="0" i="0" u="sng" strike="noStrike" dirty="0">
                <a:effectLst/>
                <a:latin typeface="Arial" panose="020B0604020202020204" pitchFamily="34" charset="0"/>
                <a:hlinkClick r:id="rId8">
                  <a:extLst>
                    <a:ext uri="{A12FA001-AC4F-418D-AE19-62706E023703}">
                      <ahyp:hlinkClr xmlns:ahyp="http://schemas.microsoft.com/office/drawing/2018/hyperlinkcolor" val="tx"/>
                    </a:ext>
                  </a:extLst>
                </a:hlinkClick>
              </a:rPr>
              <a:t>Equal Opportunity and Title IX website</a:t>
            </a:r>
            <a:r>
              <a:rPr lang="en-US" sz="900" b="0" i="0" u="none" strike="noStrike" dirty="0">
                <a:effectLst/>
                <a:latin typeface="Arial" panose="020B0604020202020204" pitchFamily="34" charset="0"/>
              </a:rPr>
              <a:t>: EverettCC.edu/</a:t>
            </a:r>
            <a:r>
              <a:rPr lang="en-US" sz="900" b="0" i="0" u="none" strike="noStrike" dirty="0" err="1">
                <a:effectLst/>
                <a:latin typeface="Arial" panose="020B0604020202020204" pitchFamily="34" charset="0"/>
              </a:rPr>
              <a:t>EqualOpportunity</a:t>
            </a:r>
            <a:endParaRPr lang="en-US" sz="900" dirty="0"/>
          </a:p>
        </p:txBody>
      </p:sp>
      <p:sp>
        <p:nvSpPr>
          <p:cNvPr id="5" name="Title 4">
            <a:extLst>
              <a:ext uri="{FF2B5EF4-FFF2-40B4-BE49-F238E27FC236}">
                <a16:creationId xmlns:a16="http://schemas.microsoft.com/office/drawing/2014/main" id="{1DE9A5C1-8E81-45FB-8C90-BF0B0FC5EA04}"/>
              </a:ext>
            </a:extLst>
          </p:cNvPr>
          <p:cNvSpPr>
            <a:spLocks noGrp="1"/>
          </p:cNvSpPr>
          <p:nvPr>
            <p:ph type="ctrTitle"/>
          </p:nvPr>
        </p:nvSpPr>
        <p:spPr>
          <a:xfrm>
            <a:off x="4480560" y="1245870"/>
            <a:ext cx="7541874" cy="1963018"/>
          </a:xfrm>
        </p:spPr>
        <p:txBody>
          <a:bodyPr/>
          <a:lstStyle/>
          <a:p>
            <a:pPr algn="ctr"/>
            <a:r>
              <a:rPr lang="en-US" sz="8800" dirty="0"/>
              <a:t>Greetings</a:t>
            </a:r>
            <a:br>
              <a:rPr lang="en-US" sz="7200" dirty="0"/>
            </a:br>
            <a:r>
              <a:rPr lang="en-US" sz="3200" dirty="0"/>
              <a:t>Everett Public School Counselors</a:t>
            </a:r>
          </a:p>
        </p:txBody>
      </p:sp>
    </p:spTree>
    <p:extLst>
      <p:ext uri="{BB962C8B-B14F-4D97-AF65-F5344CB8AC3E}">
        <p14:creationId xmlns:p14="http://schemas.microsoft.com/office/powerpoint/2010/main" val="69127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a:xfrm>
            <a:off x="677783" y="366645"/>
            <a:ext cx="10571998" cy="970450"/>
          </a:xfrm>
        </p:spPr>
        <p:txBody>
          <a:bodyPr/>
          <a:lstStyle/>
          <a:p>
            <a:pPr algn="ctr"/>
            <a:r>
              <a:rPr lang="en-US" sz="4800" dirty="0"/>
              <a:t>Pathway Considerations</a:t>
            </a:r>
          </a:p>
        </p:txBody>
      </p:sp>
      <p:sp>
        <p:nvSpPr>
          <p:cNvPr id="5" name="Rectangle 4">
            <a:extLst>
              <a:ext uri="{FF2B5EF4-FFF2-40B4-BE49-F238E27FC236}">
                <a16:creationId xmlns:a16="http://schemas.microsoft.com/office/drawing/2014/main" id="{602AABAB-38FF-4A07-8DBC-2D19E9D2BEE1}"/>
              </a:ext>
            </a:extLst>
          </p:cNvPr>
          <p:cNvSpPr/>
          <p:nvPr/>
        </p:nvSpPr>
        <p:spPr>
          <a:xfrm>
            <a:off x="4328294" y="2067016"/>
            <a:ext cx="5330537" cy="4970591"/>
          </a:xfrm>
          <a:prstGeom prst="rect">
            <a:avLst/>
          </a:prstGeom>
        </p:spPr>
        <p:txBody>
          <a:bodyPr wrap="square">
            <a:spAutoFit/>
          </a:bodyPr>
          <a:lstStyle/>
          <a:p>
            <a:pPr marL="285750" lvl="0" indent="-285750" fontAlgn="base">
              <a:lnSpc>
                <a:spcPct val="150000"/>
              </a:lnSpc>
              <a:buFont typeface="Arial" panose="020B0604020202020204" pitchFamily="34" charset="0"/>
              <a:buChar char="•"/>
            </a:pPr>
            <a:r>
              <a:rPr lang="en-US" u="sng" dirty="0">
                <a:hlinkClick r:id="rId3"/>
              </a:rPr>
              <a:t>Accounting</a:t>
            </a:r>
            <a:endParaRPr lang="en-US" dirty="0"/>
          </a:p>
          <a:p>
            <a:pPr marL="285750" lvl="0" indent="-285750" fontAlgn="base">
              <a:lnSpc>
                <a:spcPct val="150000"/>
              </a:lnSpc>
              <a:buFont typeface="Arial" panose="020B0604020202020204" pitchFamily="34" charset="0"/>
              <a:buChar char="•"/>
            </a:pPr>
            <a:r>
              <a:rPr lang="en-US" u="sng" dirty="0">
                <a:hlinkClick r:id="rId4"/>
              </a:rPr>
              <a:t>Business</a:t>
            </a:r>
            <a:endParaRPr lang="en-US" u="sng" dirty="0"/>
          </a:p>
          <a:p>
            <a:pPr marL="742950" lvl="1" indent="-285750" fontAlgn="base">
              <a:lnSpc>
                <a:spcPct val="150000"/>
              </a:lnSpc>
              <a:buFont typeface="Arial" panose="020B0604020202020204" pitchFamily="34" charset="0"/>
              <a:buChar char="•"/>
            </a:pPr>
            <a:r>
              <a:rPr lang="en-US" u="sng" dirty="0"/>
              <a:t>Marketing</a:t>
            </a:r>
          </a:p>
          <a:p>
            <a:pPr marL="742950" lvl="1" indent="-285750" fontAlgn="base">
              <a:lnSpc>
                <a:spcPct val="150000"/>
              </a:lnSpc>
              <a:buFont typeface="Arial" panose="020B0604020202020204" pitchFamily="34" charset="0"/>
              <a:buChar char="•"/>
            </a:pPr>
            <a:r>
              <a:rPr lang="en-US" u="sng" dirty="0"/>
              <a:t>Administration</a:t>
            </a:r>
            <a:endParaRPr lang="en-US" dirty="0"/>
          </a:p>
          <a:p>
            <a:pPr marL="285750" lvl="0" indent="-285750" fontAlgn="base">
              <a:lnSpc>
                <a:spcPct val="150000"/>
              </a:lnSpc>
              <a:buFont typeface="Arial" panose="020B0604020202020204" pitchFamily="34" charset="0"/>
              <a:buChar char="•"/>
            </a:pPr>
            <a:r>
              <a:rPr lang="en-US" u="sng" dirty="0">
                <a:hlinkClick r:id="rId5"/>
              </a:rPr>
              <a:t>Business Technology</a:t>
            </a:r>
            <a:endParaRPr lang="en-US" dirty="0"/>
          </a:p>
          <a:p>
            <a:pPr marL="285750" lvl="0" indent="-285750" fontAlgn="base">
              <a:lnSpc>
                <a:spcPct val="150000"/>
              </a:lnSpc>
              <a:buFont typeface="Arial" panose="020B0604020202020204" pitchFamily="34" charset="0"/>
              <a:buChar char="•"/>
            </a:pPr>
            <a:r>
              <a:rPr lang="en-US" u="sng" dirty="0">
                <a:hlinkClick r:id="rId6"/>
              </a:rPr>
              <a:t>Cosmetology</a:t>
            </a:r>
            <a:endParaRPr lang="en-US" dirty="0"/>
          </a:p>
          <a:p>
            <a:pPr marL="285750" lvl="0" indent="-285750" fontAlgn="base">
              <a:lnSpc>
                <a:spcPct val="150000"/>
              </a:lnSpc>
              <a:buFont typeface="Arial" panose="020B0604020202020204" pitchFamily="34" charset="0"/>
              <a:buChar char="•"/>
            </a:pPr>
            <a:r>
              <a:rPr lang="en-US" u="sng" dirty="0">
                <a:hlinkClick r:id="rId7"/>
              </a:rPr>
              <a:t>Healthcare Risk Management</a:t>
            </a:r>
            <a:endParaRPr lang="en-US" dirty="0"/>
          </a:p>
          <a:p>
            <a:pPr marL="285750" lvl="0" indent="-285750" fontAlgn="base">
              <a:lnSpc>
                <a:spcPct val="150000"/>
              </a:lnSpc>
              <a:buFont typeface="Arial" panose="020B0604020202020204" pitchFamily="34" charset="0"/>
              <a:buChar char="•"/>
            </a:pPr>
            <a:r>
              <a:rPr lang="en-US" u="sng" dirty="0">
                <a:hlinkClick r:id="rId8"/>
              </a:rPr>
              <a:t>Medical Administrative Suppor</a:t>
            </a:r>
            <a:r>
              <a:rPr lang="en-US" u="sng" dirty="0"/>
              <a:t>t</a:t>
            </a:r>
            <a:endParaRPr lang="en-US" dirty="0"/>
          </a:p>
          <a:p>
            <a:pPr marL="285750" lvl="0" indent="-285750" fontAlgn="base">
              <a:lnSpc>
                <a:spcPct val="150000"/>
              </a:lnSpc>
              <a:buFont typeface="Arial" panose="020B0604020202020204" pitchFamily="34" charset="0"/>
              <a:buChar char="•"/>
            </a:pPr>
            <a:r>
              <a:rPr lang="en-US" u="sng" dirty="0">
                <a:hlinkClick r:id="rId8"/>
              </a:rPr>
              <a:t>Medical Billing Specialist</a:t>
            </a:r>
            <a:endParaRPr lang="en-US" dirty="0"/>
          </a:p>
          <a:p>
            <a:pPr marL="285750" lvl="0" indent="-285750" fontAlgn="base">
              <a:lnSpc>
                <a:spcPct val="150000"/>
              </a:lnSpc>
              <a:buFont typeface="Arial" panose="020B0604020202020204" pitchFamily="34" charset="0"/>
              <a:buChar char="•"/>
            </a:pPr>
            <a:r>
              <a:rPr lang="en-US" u="sng" dirty="0">
                <a:hlinkClick r:id="rId9"/>
              </a:rPr>
              <a:t>Medical Coding</a:t>
            </a:r>
            <a:endParaRPr lang="en-US" dirty="0"/>
          </a:p>
          <a:p>
            <a:pPr marL="285750" lvl="0" indent="-285750" fontAlgn="base">
              <a:lnSpc>
                <a:spcPct val="150000"/>
              </a:lnSpc>
              <a:buFont typeface="Arial" panose="020B0604020202020204" pitchFamily="34" charset="0"/>
              <a:buChar char="•"/>
            </a:pPr>
            <a:r>
              <a:rPr lang="en-US" dirty="0"/>
              <a:t>​</a:t>
            </a:r>
            <a:r>
              <a:rPr lang="en-US" u="sng" dirty="0">
                <a:hlinkClick r:id="rId8"/>
              </a:rPr>
              <a:t>Medical Receptionist</a:t>
            </a:r>
            <a:endParaRPr lang="en-US" dirty="0"/>
          </a:p>
          <a:p>
            <a:r>
              <a:rPr lang="en-US" sz="2000" dirty="0"/>
              <a:t> </a:t>
            </a:r>
            <a:endParaRPr lang="en-US" sz="2000" dirty="0">
              <a:effectLst/>
            </a:endParaRPr>
          </a:p>
        </p:txBody>
      </p:sp>
      <p:sp>
        <p:nvSpPr>
          <p:cNvPr id="7" name="Rectangle 6">
            <a:extLst>
              <a:ext uri="{FF2B5EF4-FFF2-40B4-BE49-F238E27FC236}">
                <a16:creationId xmlns:a16="http://schemas.microsoft.com/office/drawing/2014/main" id="{F97400DB-ECB2-4252-8A7E-0A69F2E760C2}"/>
              </a:ext>
            </a:extLst>
          </p:cNvPr>
          <p:cNvSpPr/>
          <p:nvPr/>
        </p:nvSpPr>
        <p:spPr>
          <a:xfrm>
            <a:off x="2689934" y="1285653"/>
            <a:ext cx="6679707" cy="584775"/>
          </a:xfrm>
          <a:prstGeom prst="rect">
            <a:avLst/>
          </a:prstGeom>
        </p:spPr>
        <p:txBody>
          <a:bodyPr wrap="square">
            <a:spAutoFit/>
          </a:bodyPr>
          <a:lstStyle/>
          <a:p>
            <a:pPr algn="ctr"/>
            <a:r>
              <a:rPr lang="en-US" sz="3200" b="1" dirty="0"/>
              <a:t>Professional / Technical Options</a:t>
            </a:r>
          </a:p>
        </p:txBody>
      </p:sp>
      <p:pic>
        <p:nvPicPr>
          <p:cNvPr id="9" name="Picture 8">
            <a:extLst>
              <a:ext uri="{FF2B5EF4-FFF2-40B4-BE49-F238E27FC236}">
                <a16:creationId xmlns:a16="http://schemas.microsoft.com/office/drawing/2014/main" id="{72607EC9-9678-4A7F-8568-11B6FD66C5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285" y="2418867"/>
            <a:ext cx="4516397" cy="3014270"/>
          </a:xfrm>
          <a:prstGeom prst="rect">
            <a:avLst/>
          </a:prstGeom>
        </p:spPr>
      </p:pic>
      <p:sp>
        <p:nvSpPr>
          <p:cNvPr id="10" name="TextBox 9">
            <a:extLst>
              <a:ext uri="{FF2B5EF4-FFF2-40B4-BE49-F238E27FC236}">
                <a16:creationId xmlns:a16="http://schemas.microsoft.com/office/drawing/2014/main" id="{8A94737C-F8D2-435D-BB7B-72CC106F0CCF}"/>
              </a:ext>
            </a:extLst>
          </p:cNvPr>
          <p:cNvSpPr txBox="1"/>
          <p:nvPr/>
        </p:nvSpPr>
        <p:spPr>
          <a:xfrm>
            <a:off x="1026005" y="5033027"/>
            <a:ext cx="2694970" cy="1015663"/>
          </a:xfrm>
          <a:prstGeom prst="rect">
            <a:avLst/>
          </a:prstGeom>
          <a:noFill/>
        </p:spPr>
        <p:txBody>
          <a:bodyPr wrap="none" rtlCol="0">
            <a:spAutoFit/>
          </a:bodyPr>
          <a:lstStyle/>
          <a:p>
            <a:pPr algn="ctr"/>
            <a:r>
              <a:rPr lang="en-US" sz="2000" dirty="0"/>
              <a:t>Business</a:t>
            </a:r>
          </a:p>
          <a:p>
            <a:pPr algn="ctr"/>
            <a:r>
              <a:rPr lang="en-US" sz="2000" dirty="0"/>
              <a:t>&amp;</a:t>
            </a:r>
          </a:p>
          <a:p>
            <a:pPr algn="ctr"/>
            <a:r>
              <a:rPr lang="en-US" sz="2000" dirty="0"/>
              <a:t>Applied Technology</a:t>
            </a:r>
          </a:p>
        </p:txBody>
      </p:sp>
    </p:spTree>
    <p:extLst>
      <p:ext uri="{BB962C8B-B14F-4D97-AF65-F5344CB8AC3E}">
        <p14:creationId xmlns:p14="http://schemas.microsoft.com/office/powerpoint/2010/main" val="219890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77DC80-9522-4A76-ACDC-DCD6B089DF51}"/>
              </a:ext>
            </a:extLst>
          </p:cNvPr>
          <p:cNvSpPr>
            <a:spLocks noGrp="1"/>
          </p:cNvSpPr>
          <p:nvPr>
            <p:ph type="title"/>
          </p:nvPr>
        </p:nvSpPr>
        <p:spPr>
          <a:xfrm>
            <a:off x="308610" y="464633"/>
            <a:ext cx="4852988" cy="529777"/>
          </a:xfrm>
        </p:spPr>
        <p:txBody>
          <a:bodyPr/>
          <a:lstStyle/>
          <a:p>
            <a:r>
              <a:rPr lang="en-US" sz="2400" dirty="0">
                <a:solidFill>
                  <a:srgbClr val="C00000"/>
                </a:solidFill>
                <a:latin typeface="Arial Black"/>
                <a:ea typeface="Arial Black"/>
                <a:cs typeface="Arial Black"/>
                <a:sym typeface="Arial Black"/>
              </a:rPr>
              <a:t>COURSE PLACEMENT</a:t>
            </a:r>
            <a:endParaRPr lang="en-GB" dirty="0"/>
          </a:p>
        </p:txBody>
      </p:sp>
      <p:sp>
        <p:nvSpPr>
          <p:cNvPr id="5" name="Text Placeholder 4">
            <a:extLst>
              <a:ext uri="{FF2B5EF4-FFF2-40B4-BE49-F238E27FC236}">
                <a16:creationId xmlns:a16="http://schemas.microsoft.com/office/drawing/2014/main" id="{A797829A-EBBF-4979-AAB5-CBCBAD67490B}"/>
              </a:ext>
            </a:extLst>
          </p:cNvPr>
          <p:cNvSpPr>
            <a:spLocks noGrp="1"/>
          </p:cNvSpPr>
          <p:nvPr>
            <p:ph type="body" sz="half" idx="2"/>
          </p:nvPr>
        </p:nvSpPr>
        <p:spPr>
          <a:xfrm>
            <a:off x="308610" y="1257300"/>
            <a:ext cx="6858000" cy="5337810"/>
          </a:xfrm>
        </p:spPr>
        <p:txBody>
          <a:bodyPr>
            <a:noAutofit/>
          </a:bodyPr>
          <a:lstStyle/>
          <a:p>
            <a:pPr marL="0" lvl="0" indent="0" algn="l" rtl="0">
              <a:lnSpc>
                <a:spcPct val="115000"/>
              </a:lnSpc>
              <a:spcBef>
                <a:spcPts val="0"/>
              </a:spcBef>
              <a:spcAft>
                <a:spcPts val="0"/>
              </a:spcAft>
              <a:buNone/>
            </a:pPr>
            <a:r>
              <a:rPr lang="en-GB" sz="1800" dirty="0"/>
              <a:t>Most new students are required to get English and math placement before registering for classes. Proper placement ensures you are in the right classes to be successful. </a:t>
            </a:r>
          </a:p>
          <a:p>
            <a:pPr marL="0" lvl="0" indent="0" algn="l" rtl="0">
              <a:lnSpc>
                <a:spcPct val="115000"/>
              </a:lnSpc>
              <a:spcBef>
                <a:spcPts val="0"/>
              </a:spcBef>
              <a:spcAft>
                <a:spcPts val="0"/>
              </a:spcAft>
              <a:buNone/>
            </a:pPr>
            <a:endParaRPr lang="en-GB" sz="1800" dirty="0"/>
          </a:p>
          <a:p>
            <a:pPr marL="0" lvl="0" indent="0" algn="l" rtl="0">
              <a:lnSpc>
                <a:spcPct val="115000"/>
              </a:lnSpc>
              <a:spcBef>
                <a:spcPts val="0"/>
              </a:spcBef>
              <a:spcAft>
                <a:spcPts val="0"/>
              </a:spcAft>
              <a:buNone/>
            </a:pPr>
            <a:r>
              <a:rPr lang="en-GB" sz="1800" dirty="0"/>
              <a:t>Placement is how we find out your current level of reading, writing and math knowledge and skills. This information helps us find the best classes for you.</a:t>
            </a:r>
          </a:p>
          <a:p>
            <a:pPr marL="0" lvl="0" indent="0" algn="l" rtl="0">
              <a:lnSpc>
                <a:spcPct val="115000"/>
              </a:lnSpc>
              <a:spcBef>
                <a:spcPts val="0"/>
              </a:spcBef>
              <a:spcAft>
                <a:spcPts val="0"/>
              </a:spcAft>
              <a:buNone/>
            </a:pPr>
            <a:endParaRPr lang="en-GB" sz="1800" dirty="0"/>
          </a:p>
          <a:p>
            <a:pPr marL="0" lvl="0" indent="0" algn="l" rtl="0">
              <a:lnSpc>
                <a:spcPct val="115000"/>
              </a:lnSpc>
              <a:spcBef>
                <a:spcPts val="0"/>
              </a:spcBef>
              <a:spcAft>
                <a:spcPts val="0"/>
              </a:spcAft>
              <a:buNone/>
            </a:pPr>
            <a:r>
              <a:rPr lang="en-GB" sz="1800" dirty="0"/>
              <a:t>Many of our classes will have a math and/or English prerequisite. </a:t>
            </a:r>
          </a:p>
          <a:p>
            <a:pPr marL="0" lvl="0" indent="0" algn="l" rtl="0">
              <a:lnSpc>
                <a:spcPct val="170000"/>
              </a:lnSpc>
              <a:spcBef>
                <a:spcPts val="0"/>
              </a:spcBef>
              <a:spcAft>
                <a:spcPts val="0"/>
              </a:spcAft>
              <a:buNone/>
            </a:pPr>
            <a:endParaRPr lang="en-GB" sz="1800" dirty="0"/>
          </a:p>
          <a:p>
            <a:pPr marL="0" lvl="0" indent="0" algn="l" rtl="0">
              <a:spcBef>
                <a:spcPts val="0"/>
              </a:spcBef>
              <a:spcAft>
                <a:spcPts val="0"/>
              </a:spcAft>
              <a:buNone/>
            </a:pPr>
            <a:r>
              <a:rPr lang="en-GB" sz="1800" dirty="0"/>
              <a:t>Visit our </a:t>
            </a:r>
            <a:r>
              <a:rPr lang="en-GB" sz="1800" b="1" i="1" u="sng" dirty="0">
                <a:solidFill>
                  <a:srgbClr val="1155CC"/>
                </a:solidFill>
                <a:hlinkClick r:id="rId2">
                  <a:extLst>
                    <a:ext uri="{A12FA001-AC4F-418D-AE19-62706E023703}">
                      <ahyp:hlinkClr xmlns:ahyp="http://schemas.microsoft.com/office/drawing/2018/hyperlinkcolor" val="tx"/>
                    </a:ext>
                  </a:extLst>
                </a:hlinkClick>
              </a:rPr>
              <a:t>Course Placement</a:t>
            </a:r>
            <a:r>
              <a:rPr lang="en-GB" sz="1800" dirty="0"/>
              <a:t> page to learn about the different placement options and see which option is the best for you. If you have any questions about course placement, please email </a:t>
            </a:r>
            <a:r>
              <a:rPr lang="en-GB" sz="1800" b="1" u="sng" dirty="0">
                <a:solidFill>
                  <a:srgbClr val="1155CC"/>
                </a:solidFill>
                <a:hlinkClick r:id="rId3">
                  <a:extLst>
                    <a:ext uri="{A12FA001-AC4F-418D-AE19-62706E023703}">
                      <ahyp:hlinkClr xmlns:ahyp="http://schemas.microsoft.com/office/drawing/2018/hyperlinkcolor" val="tx"/>
                    </a:ext>
                  </a:extLst>
                </a:hlinkClick>
              </a:rPr>
              <a:t>placement@everettcc.edu</a:t>
            </a:r>
            <a:r>
              <a:rPr lang="en-GB" sz="1800" dirty="0"/>
              <a:t>.</a:t>
            </a:r>
          </a:p>
          <a:p>
            <a:endParaRPr lang="en-GB" sz="1800" dirty="0"/>
          </a:p>
        </p:txBody>
      </p:sp>
      <p:sp>
        <p:nvSpPr>
          <p:cNvPr id="10" name="Picture Placeholder 9">
            <a:extLst>
              <a:ext uri="{FF2B5EF4-FFF2-40B4-BE49-F238E27FC236}">
                <a16:creationId xmlns:a16="http://schemas.microsoft.com/office/drawing/2014/main" id="{A957E579-9321-486F-99F2-5725B61D9AD6}"/>
              </a:ext>
            </a:extLst>
          </p:cNvPr>
          <p:cNvSpPr>
            <a:spLocks noGrp="1"/>
          </p:cNvSpPr>
          <p:nvPr>
            <p:ph type="pic" sz="quarter" idx="13"/>
          </p:nvPr>
        </p:nvSpPr>
        <p:spPr>
          <a:xfrm>
            <a:off x="7086600" y="0"/>
            <a:ext cx="5105400" cy="6858000"/>
          </a:xfrm>
        </p:spPr>
      </p:sp>
      <p:pic>
        <p:nvPicPr>
          <p:cNvPr id="11" name="Google Shape;356;ge588490df5_0_0">
            <a:extLst>
              <a:ext uri="{FF2B5EF4-FFF2-40B4-BE49-F238E27FC236}">
                <a16:creationId xmlns:a16="http://schemas.microsoft.com/office/drawing/2014/main" id="{F030E90E-6B01-47AB-BFF9-CCDBDCDC7802}"/>
              </a:ext>
            </a:extLst>
          </p:cNvPr>
          <p:cNvPicPr preferRelativeResize="0"/>
          <p:nvPr/>
        </p:nvPicPr>
        <p:blipFill rotWithShape="1">
          <a:blip r:embed="rId4">
            <a:alphaModFix/>
          </a:blip>
          <a:srcRect/>
          <a:stretch/>
        </p:blipFill>
        <p:spPr>
          <a:xfrm>
            <a:off x="7628586" y="0"/>
            <a:ext cx="4563405" cy="6857998"/>
          </a:xfrm>
          <a:prstGeom prst="rect">
            <a:avLst/>
          </a:prstGeom>
          <a:noFill/>
          <a:ln>
            <a:noFill/>
          </a:ln>
        </p:spPr>
      </p:pic>
    </p:spTree>
    <p:extLst>
      <p:ext uri="{BB962C8B-B14F-4D97-AF65-F5344CB8AC3E}">
        <p14:creationId xmlns:p14="http://schemas.microsoft.com/office/powerpoint/2010/main" val="29976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957E579-9321-486F-99F2-5725B61D9AD6}"/>
              </a:ext>
            </a:extLst>
          </p:cNvPr>
          <p:cNvSpPr>
            <a:spLocks noGrp="1"/>
          </p:cNvSpPr>
          <p:nvPr>
            <p:ph type="pic" sz="quarter" idx="13"/>
          </p:nvPr>
        </p:nvSpPr>
        <p:spPr>
          <a:xfrm>
            <a:off x="7086600" y="0"/>
            <a:ext cx="5105400" cy="6858000"/>
          </a:xfrm>
        </p:spPr>
      </p:sp>
      <p:pic>
        <p:nvPicPr>
          <p:cNvPr id="11" name="Google Shape;356;ge588490df5_0_0">
            <a:extLst>
              <a:ext uri="{FF2B5EF4-FFF2-40B4-BE49-F238E27FC236}">
                <a16:creationId xmlns:a16="http://schemas.microsoft.com/office/drawing/2014/main" id="{F030E90E-6B01-47AB-BFF9-CCDBDCDC7802}"/>
              </a:ext>
            </a:extLst>
          </p:cNvPr>
          <p:cNvPicPr preferRelativeResize="0"/>
          <p:nvPr/>
        </p:nvPicPr>
        <p:blipFill rotWithShape="1">
          <a:blip r:embed="rId2">
            <a:alphaModFix/>
          </a:blip>
          <a:srcRect/>
          <a:stretch/>
        </p:blipFill>
        <p:spPr>
          <a:xfrm>
            <a:off x="7628586" y="0"/>
            <a:ext cx="4563405" cy="6857998"/>
          </a:xfrm>
          <a:prstGeom prst="rect">
            <a:avLst/>
          </a:prstGeom>
          <a:noFill/>
          <a:ln>
            <a:noFill/>
          </a:ln>
        </p:spPr>
      </p:pic>
      <p:sp>
        <p:nvSpPr>
          <p:cNvPr id="12" name="Google Shape;362;g14328183b23_0_97">
            <a:extLst>
              <a:ext uri="{FF2B5EF4-FFF2-40B4-BE49-F238E27FC236}">
                <a16:creationId xmlns:a16="http://schemas.microsoft.com/office/drawing/2014/main" id="{98A04E4E-DB9D-46D4-A5C0-6EA75B25A854}"/>
              </a:ext>
            </a:extLst>
          </p:cNvPr>
          <p:cNvSpPr txBox="1">
            <a:spLocks noGrp="1"/>
          </p:cNvSpPr>
          <p:nvPr>
            <p:ph type="title"/>
          </p:nvPr>
        </p:nvSpPr>
        <p:spPr>
          <a:xfrm>
            <a:off x="839788" y="457200"/>
            <a:ext cx="5265000" cy="953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80"/>
              <a:buFont typeface="Arial"/>
              <a:buNone/>
            </a:pPr>
            <a:r>
              <a:rPr lang="en-US" sz="2680" u="sng" dirty="0">
                <a:solidFill>
                  <a:srgbClr val="C00000"/>
                </a:solidFill>
                <a:latin typeface="Arial Black"/>
                <a:ea typeface="Arial Black"/>
                <a:cs typeface="Arial Black"/>
                <a:sym typeface="Arial Bla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PLACEMENT</a:t>
            </a:r>
            <a:r>
              <a:rPr lang="en-US" sz="2680" u="sng" dirty="0">
                <a:solidFill>
                  <a:srgbClr val="C00000"/>
                </a:solidFill>
                <a:latin typeface="Arial Black"/>
                <a:ea typeface="Arial Black"/>
                <a:cs typeface="Arial Black"/>
                <a:sym typeface="Arial Black"/>
              </a:rPr>
              <a:t> FORM</a:t>
            </a:r>
            <a:endParaRPr sz="2680" dirty="0">
              <a:latin typeface="Arial"/>
              <a:ea typeface="Arial"/>
              <a:cs typeface="Arial"/>
              <a:sym typeface="Arial"/>
            </a:endParaRPr>
          </a:p>
        </p:txBody>
      </p:sp>
      <p:sp>
        <p:nvSpPr>
          <p:cNvPr id="13" name="Google Shape;363;g14328183b23_0_97">
            <a:extLst>
              <a:ext uri="{FF2B5EF4-FFF2-40B4-BE49-F238E27FC236}">
                <a16:creationId xmlns:a16="http://schemas.microsoft.com/office/drawing/2014/main" id="{FAB03491-BC40-4FFA-8E63-BC1567771EF1}"/>
              </a:ext>
            </a:extLst>
          </p:cNvPr>
          <p:cNvSpPr txBox="1">
            <a:spLocks/>
          </p:cNvSpPr>
          <p:nvPr/>
        </p:nvSpPr>
        <p:spPr>
          <a:xfrm>
            <a:off x="839788" y="1593669"/>
            <a:ext cx="5265000" cy="427530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gn="ctr">
              <a:spcBef>
                <a:spcPts val="0"/>
              </a:spcBef>
              <a:spcAft>
                <a:spcPts val="0"/>
              </a:spcAft>
              <a:buClr>
                <a:srgbClr val="FF0000"/>
              </a:buClr>
              <a:buSzPts val="2200"/>
              <a:buFont typeface="Wingdings 2" charset="2"/>
              <a:buNone/>
            </a:pPr>
            <a:endParaRPr lang="en-GB">
              <a:solidFill>
                <a:srgbClr val="FF0000"/>
              </a:solidFill>
              <a:latin typeface="Arial"/>
              <a:ea typeface="Arial"/>
              <a:cs typeface="Arial"/>
              <a:sym typeface="Arial"/>
            </a:endParaRPr>
          </a:p>
          <a:p>
            <a:pPr marL="0" indent="0" algn="ctr">
              <a:spcBef>
                <a:spcPts val="0"/>
              </a:spcBef>
              <a:spcAft>
                <a:spcPts val="0"/>
              </a:spcAft>
              <a:buClr>
                <a:srgbClr val="FF0000"/>
              </a:buClr>
              <a:buSzPts val="2200"/>
              <a:buFont typeface="Wingdings 2" charset="2"/>
              <a:buNone/>
            </a:pPr>
            <a:r>
              <a:rPr lang="en-GB">
                <a:solidFill>
                  <a:srgbClr val="FF0000"/>
                </a:solidFill>
                <a:latin typeface="Arial"/>
                <a:ea typeface="Arial"/>
                <a:cs typeface="Arial"/>
                <a:sym typeface="Arial"/>
              </a:rPr>
              <a:t>IT’S FREE &amp; YOU CAN EASILY SUBMIT ONLINE</a:t>
            </a:r>
          </a:p>
          <a:p>
            <a:pPr marL="0" indent="0" algn="ctr">
              <a:spcBef>
                <a:spcPts val="0"/>
              </a:spcBef>
              <a:spcAft>
                <a:spcPts val="0"/>
              </a:spcAft>
              <a:buClr>
                <a:schemeClr val="dk1"/>
              </a:buClr>
              <a:buSzPts val="2200"/>
              <a:buFont typeface="Wingdings 2" charset="2"/>
              <a:buNone/>
            </a:pPr>
            <a:endParaRPr lang="en-GB" b="1">
              <a:latin typeface="Arial"/>
              <a:ea typeface="Arial"/>
              <a:cs typeface="Arial"/>
              <a:sym typeface="Arial"/>
            </a:endParaRPr>
          </a:p>
          <a:p>
            <a:pPr marL="0" indent="0" algn="ctr">
              <a:spcBef>
                <a:spcPts val="0"/>
              </a:spcBef>
              <a:spcAft>
                <a:spcPts val="0"/>
              </a:spcAft>
              <a:buClr>
                <a:schemeClr val="dk1"/>
              </a:buClr>
              <a:buSzPts val="2200"/>
              <a:buFont typeface="Wingdings 2" charset="2"/>
              <a:buNone/>
            </a:pPr>
            <a:r>
              <a:rPr lang="en-GB" b="1">
                <a:latin typeface="Arial"/>
                <a:ea typeface="Arial"/>
                <a:cs typeface="Arial"/>
                <a:sym typeface="Arial"/>
              </a:rPr>
              <a:t>GREAT OPTION IF:</a:t>
            </a:r>
            <a:endParaRPr lang="en-GB">
              <a:latin typeface="Arial"/>
              <a:ea typeface="Arial"/>
              <a:cs typeface="Arial"/>
              <a:sym typeface="Arial"/>
            </a:endParaRPr>
          </a:p>
          <a:p>
            <a:pPr marL="0" indent="0" algn="ctr">
              <a:spcBef>
                <a:spcPts val="0"/>
              </a:spcBef>
              <a:spcAft>
                <a:spcPts val="0"/>
              </a:spcAft>
              <a:buClr>
                <a:schemeClr val="dk1"/>
              </a:buClr>
              <a:buSzPts val="2200"/>
              <a:buFont typeface="Wingdings 2" charset="2"/>
              <a:buNone/>
            </a:pPr>
            <a:r>
              <a:rPr lang="en-GB">
                <a:latin typeface="Arial"/>
                <a:ea typeface="Arial"/>
                <a:cs typeface="Arial"/>
                <a:sym typeface="Arial"/>
              </a:rPr>
              <a:t>You attended a Washington State High School in the last 5 years</a:t>
            </a:r>
          </a:p>
          <a:p>
            <a:pPr marL="0" indent="0" algn="ctr">
              <a:spcBef>
                <a:spcPts val="1000"/>
              </a:spcBef>
              <a:spcAft>
                <a:spcPts val="0"/>
              </a:spcAft>
              <a:buClr>
                <a:schemeClr val="dk1"/>
              </a:buClr>
              <a:buSzPts val="2200"/>
              <a:buFont typeface="Wingdings 2" charset="2"/>
              <a:buNone/>
            </a:pPr>
            <a:r>
              <a:rPr lang="en-GB">
                <a:latin typeface="Arial"/>
                <a:ea typeface="Arial"/>
                <a:cs typeface="Arial"/>
                <a:sym typeface="Arial"/>
              </a:rPr>
              <a:t>-OR-</a:t>
            </a:r>
          </a:p>
          <a:p>
            <a:pPr marL="0" indent="0" algn="ctr">
              <a:spcBef>
                <a:spcPts val="1000"/>
              </a:spcBef>
              <a:spcAft>
                <a:spcPts val="0"/>
              </a:spcAft>
              <a:buClr>
                <a:schemeClr val="dk1"/>
              </a:buClr>
              <a:buSzPts val="2200"/>
              <a:buFont typeface="Wingdings 2" charset="2"/>
              <a:buNone/>
            </a:pPr>
            <a:r>
              <a:rPr lang="en-GB">
                <a:latin typeface="Arial"/>
                <a:ea typeface="Arial"/>
                <a:cs typeface="Arial"/>
                <a:sym typeface="Arial"/>
              </a:rPr>
              <a:t>You have completed classes or a placement test at another college</a:t>
            </a:r>
          </a:p>
          <a:p>
            <a:pPr marL="0" indent="0" algn="ctr">
              <a:spcBef>
                <a:spcPts val="1000"/>
              </a:spcBef>
              <a:spcAft>
                <a:spcPts val="0"/>
              </a:spcAft>
              <a:buClr>
                <a:schemeClr val="dk1"/>
              </a:buClr>
              <a:buSzPts val="2200"/>
              <a:buFont typeface="Wingdings 2" charset="2"/>
              <a:buNone/>
            </a:pPr>
            <a:r>
              <a:rPr lang="en-GB">
                <a:latin typeface="Arial"/>
                <a:ea typeface="Arial"/>
                <a:cs typeface="Arial"/>
                <a:sym typeface="Arial"/>
              </a:rPr>
              <a:t>-OR-</a:t>
            </a:r>
          </a:p>
          <a:p>
            <a:pPr marL="0" indent="0" algn="ctr">
              <a:spcBef>
                <a:spcPts val="1000"/>
              </a:spcBef>
              <a:spcAft>
                <a:spcPts val="0"/>
              </a:spcAft>
              <a:buClr>
                <a:schemeClr val="dk1"/>
              </a:buClr>
              <a:buSzPts val="2200"/>
              <a:buFont typeface="Wingdings 2" charset="2"/>
              <a:buNone/>
            </a:pPr>
            <a:r>
              <a:rPr lang="en-GB">
                <a:latin typeface="Arial"/>
                <a:ea typeface="Arial"/>
                <a:cs typeface="Arial"/>
                <a:sym typeface="Arial"/>
              </a:rPr>
              <a:t>You have Smarter Balanced (SBA) or AP Exam scores</a:t>
            </a:r>
          </a:p>
          <a:p>
            <a:pPr marL="0" indent="0" algn="ctr">
              <a:spcBef>
                <a:spcPts val="1000"/>
              </a:spcBef>
              <a:spcAft>
                <a:spcPts val="0"/>
              </a:spcAft>
              <a:buClr>
                <a:schemeClr val="dk1"/>
              </a:buClr>
              <a:buSzPts val="2200"/>
              <a:buFont typeface="Wingdings 2" charset="2"/>
              <a:buNone/>
            </a:pPr>
            <a:r>
              <a:rPr lang="en-GB">
                <a:latin typeface="Arial"/>
                <a:ea typeface="Arial"/>
                <a:cs typeface="Arial"/>
                <a:sym typeface="Arial"/>
              </a:rPr>
              <a:t>-OR-</a:t>
            </a:r>
          </a:p>
          <a:p>
            <a:pPr marL="0" indent="0" algn="ctr">
              <a:spcBef>
                <a:spcPts val="1000"/>
              </a:spcBef>
              <a:spcAft>
                <a:spcPts val="0"/>
              </a:spcAft>
              <a:buClr>
                <a:schemeClr val="dk1"/>
              </a:buClr>
              <a:buSzPts val="2200"/>
              <a:buFont typeface="Wingdings 2" charset="2"/>
              <a:buNone/>
            </a:pPr>
            <a:r>
              <a:rPr lang="en-GB">
                <a:latin typeface="Arial"/>
                <a:ea typeface="Arial"/>
                <a:cs typeface="Arial"/>
                <a:sym typeface="Arial"/>
              </a:rPr>
              <a:t>You took the PSAT, SAT, or ACT test</a:t>
            </a:r>
            <a:endParaRPr lang="en-GB" dirty="0">
              <a:latin typeface="Arial"/>
              <a:ea typeface="Arial"/>
              <a:cs typeface="Arial"/>
              <a:sym typeface="Arial"/>
            </a:endParaRPr>
          </a:p>
        </p:txBody>
      </p:sp>
    </p:spTree>
    <p:extLst>
      <p:ext uri="{BB962C8B-B14F-4D97-AF65-F5344CB8AC3E}">
        <p14:creationId xmlns:p14="http://schemas.microsoft.com/office/powerpoint/2010/main" val="3545410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4328183b23_0_97"/>
          <p:cNvSpPr txBox="1">
            <a:spLocks noGrp="1"/>
          </p:cNvSpPr>
          <p:nvPr>
            <p:ph type="title"/>
          </p:nvPr>
        </p:nvSpPr>
        <p:spPr>
          <a:xfrm>
            <a:off x="1169251" y="205935"/>
            <a:ext cx="4852988" cy="95379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80"/>
              <a:buFont typeface="Arial"/>
              <a:buNone/>
            </a:pPr>
            <a:r>
              <a:rPr lang="en-US" sz="2680" u="sng" dirty="0">
                <a:solidFill>
                  <a:srgbClr val="C00000"/>
                </a:solidFill>
                <a:latin typeface="Arial Black"/>
                <a:ea typeface="Arial Black"/>
                <a:cs typeface="Arial Black"/>
                <a:sym typeface="Arial Bla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PLACEMENT</a:t>
            </a:r>
            <a:r>
              <a:rPr lang="en-US" sz="2680" u="sng" dirty="0">
                <a:solidFill>
                  <a:srgbClr val="C00000"/>
                </a:solidFill>
                <a:latin typeface="Arial Black"/>
                <a:ea typeface="Arial Black"/>
                <a:cs typeface="Arial Black"/>
                <a:sym typeface="Arial Black"/>
              </a:rPr>
              <a:t> FORM</a:t>
            </a:r>
            <a:endParaRPr sz="2680" dirty="0">
              <a:latin typeface="Arial"/>
              <a:ea typeface="Arial"/>
              <a:cs typeface="Arial"/>
              <a:sym typeface="Arial"/>
            </a:endParaRPr>
          </a:p>
        </p:txBody>
      </p:sp>
      <p:sp>
        <p:nvSpPr>
          <p:cNvPr id="4" name="Picture Placeholder 3">
            <a:extLst>
              <a:ext uri="{FF2B5EF4-FFF2-40B4-BE49-F238E27FC236}">
                <a16:creationId xmlns:a16="http://schemas.microsoft.com/office/drawing/2014/main" id="{D6332C3E-DCFB-4599-A428-9E00E9510A8E}"/>
              </a:ext>
            </a:extLst>
          </p:cNvPr>
          <p:cNvSpPr>
            <a:spLocks noGrp="1"/>
          </p:cNvSpPr>
          <p:nvPr>
            <p:ph type="pic" sz="quarter" idx="13"/>
          </p:nvPr>
        </p:nvSpPr>
        <p:spPr>
          <a:xfrm>
            <a:off x="6859120" y="0"/>
            <a:ext cx="6093883" cy="6858000"/>
          </a:xfrm>
        </p:spPr>
      </p:sp>
      <p:pic>
        <p:nvPicPr>
          <p:cNvPr id="364" name="Google Shape;364;g14328183b23_0_97"/>
          <p:cNvPicPr preferRelativeResize="0"/>
          <p:nvPr/>
        </p:nvPicPr>
        <p:blipFill rotWithShape="1">
          <a:blip r:embed="rId3">
            <a:alphaModFix/>
          </a:blip>
          <a:srcRect/>
          <a:stretch/>
        </p:blipFill>
        <p:spPr>
          <a:xfrm>
            <a:off x="7628586" y="0"/>
            <a:ext cx="4563405" cy="6857998"/>
          </a:xfrm>
          <a:prstGeom prst="rect">
            <a:avLst/>
          </a:prstGeom>
          <a:noFill/>
          <a:ln>
            <a:noFill/>
          </a:ln>
        </p:spPr>
      </p:pic>
      <p:pic>
        <p:nvPicPr>
          <p:cNvPr id="6" name="Picture 5">
            <a:extLst>
              <a:ext uri="{FF2B5EF4-FFF2-40B4-BE49-F238E27FC236}">
                <a16:creationId xmlns:a16="http://schemas.microsoft.com/office/drawing/2014/main" id="{B99C7D40-6239-42FE-BFB7-66A5A78057AF}"/>
              </a:ext>
            </a:extLst>
          </p:cNvPr>
          <p:cNvPicPr>
            <a:picLocks noChangeAspect="1"/>
          </p:cNvPicPr>
          <p:nvPr/>
        </p:nvPicPr>
        <p:blipFill>
          <a:blip r:embed="rId4"/>
          <a:stretch>
            <a:fillRect/>
          </a:stretch>
        </p:blipFill>
        <p:spPr>
          <a:xfrm>
            <a:off x="1095491" y="914399"/>
            <a:ext cx="5000509" cy="5737666"/>
          </a:xfrm>
          <a:prstGeom prst="rect">
            <a:avLst/>
          </a:prstGeom>
        </p:spPr>
      </p:pic>
    </p:spTree>
    <p:extLst>
      <p:ext uri="{BB962C8B-B14F-4D97-AF65-F5344CB8AC3E}">
        <p14:creationId xmlns:p14="http://schemas.microsoft.com/office/powerpoint/2010/main" val="27297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4328183b23_0_186"/>
          <p:cNvSpPr txBox="1">
            <a:spLocks noGrp="1"/>
          </p:cNvSpPr>
          <p:nvPr>
            <p:ph type="title"/>
          </p:nvPr>
        </p:nvSpPr>
        <p:spPr>
          <a:xfrm>
            <a:off x="704882" y="226141"/>
            <a:ext cx="5665996" cy="16171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80"/>
              <a:buFont typeface="Arial"/>
              <a:buNone/>
            </a:pPr>
            <a:r>
              <a:rPr lang="en-US" sz="2680" u="sng" dirty="0">
                <a:solidFill>
                  <a:srgbClr val="C00000"/>
                </a:solidFill>
                <a:latin typeface="Arial Black"/>
                <a:ea typeface="Arial Black"/>
                <a:cs typeface="Arial Black"/>
                <a:sym typeface="Arial Black"/>
              </a:rPr>
              <a:t>DIRECTED SELF PLACEMENT</a:t>
            </a:r>
            <a:br>
              <a:rPr lang="en-US" sz="2680" u="sng" dirty="0">
                <a:solidFill>
                  <a:srgbClr val="C00000"/>
                </a:solidFill>
                <a:latin typeface="Arial Black"/>
                <a:ea typeface="Arial Black"/>
                <a:cs typeface="Arial Black"/>
                <a:sym typeface="Arial Black"/>
              </a:rPr>
            </a:br>
            <a:r>
              <a:rPr lang="en-US" sz="2680" u="sng" dirty="0">
                <a:solidFill>
                  <a:srgbClr val="C00000"/>
                </a:solidFill>
                <a:latin typeface="Arial Black"/>
                <a:ea typeface="Arial Black"/>
                <a:cs typeface="Arial Black"/>
                <a:sym typeface="Arial Black"/>
              </a:rPr>
              <a:t>ENGLISH ASSESSMENT</a:t>
            </a:r>
            <a:endParaRPr sz="3080" dirty="0"/>
          </a:p>
        </p:txBody>
      </p:sp>
      <p:sp>
        <p:nvSpPr>
          <p:cNvPr id="2" name="Picture Placeholder 1">
            <a:extLst>
              <a:ext uri="{FF2B5EF4-FFF2-40B4-BE49-F238E27FC236}">
                <a16:creationId xmlns:a16="http://schemas.microsoft.com/office/drawing/2014/main" id="{F1BCCF5E-71ED-4599-806E-6BC3DDD303F1}"/>
              </a:ext>
            </a:extLst>
          </p:cNvPr>
          <p:cNvSpPr>
            <a:spLocks noGrp="1"/>
          </p:cNvSpPr>
          <p:nvPr>
            <p:ph type="pic" sz="quarter" idx="13"/>
          </p:nvPr>
        </p:nvSpPr>
        <p:spPr>
          <a:xfrm>
            <a:off x="7184765" y="0"/>
            <a:ext cx="5665996" cy="6858000"/>
          </a:xfrm>
        </p:spPr>
      </p:sp>
      <p:sp>
        <p:nvSpPr>
          <p:cNvPr id="370" name="Google Shape;370;g14328183b23_0_186"/>
          <p:cNvSpPr txBox="1">
            <a:spLocks noGrp="1"/>
          </p:cNvSpPr>
          <p:nvPr>
            <p:ph type="body" sz="half" idx="2"/>
          </p:nvPr>
        </p:nvSpPr>
        <p:spPr>
          <a:xfrm>
            <a:off x="281670" y="1754749"/>
            <a:ext cx="6512420" cy="4891858"/>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457200" lvl="0" indent="0" algn="ctr" rtl="0">
              <a:lnSpc>
                <a:spcPct val="90000"/>
              </a:lnSpc>
              <a:spcBef>
                <a:spcPts val="1000"/>
              </a:spcBef>
              <a:spcAft>
                <a:spcPts val="0"/>
              </a:spcAft>
              <a:buClr>
                <a:schemeClr val="dk1"/>
              </a:buClr>
              <a:buSzPts val="1900"/>
              <a:buNone/>
            </a:pPr>
            <a:r>
              <a:rPr lang="en-US" sz="1900" b="1" dirty="0"/>
              <a:t>THINGS TO KNOW ABOUT THE </a:t>
            </a:r>
            <a:r>
              <a:rPr lang="en-GB" sz="1900" b="1" dirty="0"/>
              <a:t>DIRECTED SELF PLACEMENT</a:t>
            </a:r>
            <a:endParaRPr sz="1900" b="1" dirty="0"/>
          </a:p>
          <a:p>
            <a:pPr marL="914400" lvl="0" indent="-457200" algn="l" rtl="0">
              <a:lnSpc>
                <a:spcPct val="110000"/>
              </a:lnSpc>
              <a:spcBef>
                <a:spcPts val="1000"/>
              </a:spcBef>
              <a:spcAft>
                <a:spcPts val="0"/>
              </a:spcAft>
              <a:buClr>
                <a:srgbClr val="C00000"/>
              </a:buClr>
              <a:buSzPts val="1900"/>
              <a:buFont typeface="Wingdings" panose="05000000000000000000" pitchFamily="2" charset="2"/>
              <a:buChar char="§"/>
            </a:pPr>
            <a:r>
              <a:rPr lang="en-US" sz="1700" dirty="0"/>
              <a:t>Directed Self Placement helps assess confidence in reading, writing, and revision.</a:t>
            </a:r>
          </a:p>
          <a:p>
            <a:pPr marL="914400" lvl="0" indent="-457200" algn="l" rtl="0">
              <a:lnSpc>
                <a:spcPct val="110000"/>
              </a:lnSpc>
              <a:spcBef>
                <a:spcPts val="1000"/>
              </a:spcBef>
              <a:spcAft>
                <a:spcPts val="0"/>
              </a:spcAft>
              <a:buClr>
                <a:srgbClr val="C00000"/>
              </a:buClr>
              <a:buSzPts val="1900"/>
              <a:buFont typeface="Wingdings" panose="05000000000000000000" pitchFamily="2" charset="2"/>
              <a:buChar char="§"/>
            </a:pPr>
            <a:r>
              <a:rPr lang="en-US" sz="1700" dirty="0"/>
              <a:t>Students self assess readiness to study English</a:t>
            </a:r>
            <a:endParaRPr sz="1700" dirty="0"/>
          </a:p>
          <a:p>
            <a:pPr marL="914400" lvl="0" indent="-457200" algn="l" rtl="0">
              <a:lnSpc>
                <a:spcPct val="110000"/>
              </a:lnSpc>
              <a:spcBef>
                <a:spcPts val="1000"/>
              </a:spcBef>
              <a:spcAft>
                <a:spcPts val="0"/>
              </a:spcAft>
              <a:buClr>
                <a:srgbClr val="C00000"/>
              </a:buClr>
              <a:buSzPts val="1900"/>
              <a:buFont typeface="Wingdings" panose="05000000000000000000" pitchFamily="2" charset="2"/>
              <a:buChar char="§"/>
            </a:pPr>
            <a:r>
              <a:rPr lang="en-US" sz="1700" dirty="0"/>
              <a:t>It usually takes students about one hour to complete. However, </a:t>
            </a:r>
            <a:r>
              <a:rPr lang="en-US" sz="1700" b="1" dirty="0"/>
              <a:t>it is not timed</a:t>
            </a:r>
            <a:endParaRPr sz="1700" dirty="0"/>
          </a:p>
          <a:p>
            <a:pPr marL="914400" lvl="0" indent="-457200">
              <a:lnSpc>
                <a:spcPct val="110000"/>
              </a:lnSpc>
              <a:spcBef>
                <a:spcPts val="1000"/>
              </a:spcBef>
              <a:spcAft>
                <a:spcPts val="0"/>
              </a:spcAft>
              <a:buClr>
                <a:srgbClr val="C00000"/>
              </a:buClr>
              <a:buSzPts val="1900"/>
              <a:buFont typeface="Wingdings" panose="05000000000000000000" pitchFamily="2" charset="2"/>
              <a:buChar char="§"/>
            </a:pPr>
            <a:r>
              <a:rPr lang="en-US" sz="1700" dirty="0"/>
              <a:t>The Holistic Assessment </a:t>
            </a:r>
            <a:r>
              <a:rPr lang="en-US" sz="1700" dirty="0" err="1"/>
              <a:t>rubrik</a:t>
            </a:r>
            <a:r>
              <a:rPr lang="en-US" sz="1700" dirty="0"/>
              <a:t> helps to select most successful English Placement</a:t>
            </a:r>
          </a:p>
          <a:p>
            <a:pPr marL="914400" lvl="0" indent="-457200" algn="l" rtl="0">
              <a:lnSpc>
                <a:spcPct val="110000"/>
              </a:lnSpc>
              <a:spcBef>
                <a:spcPts val="1000"/>
              </a:spcBef>
              <a:spcAft>
                <a:spcPts val="0"/>
              </a:spcAft>
              <a:buClr>
                <a:srgbClr val="C00000"/>
              </a:buClr>
              <a:buSzPts val="1900"/>
              <a:buFont typeface="Wingdings" panose="05000000000000000000" pitchFamily="2" charset="2"/>
              <a:buChar char="§"/>
            </a:pPr>
            <a:r>
              <a:rPr lang="en-US" sz="1700" dirty="0"/>
              <a:t>You </a:t>
            </a:r>
            <a:r>
              <a:rPr lang="en-US" sz="1700" b="1" dirty="0"/>
              <a:t>cannot fail</a:t>
            </a:r>
            <a:r>
              <a:rPr lang="en-US" sz="1700" dirty="0"/>
              <a:t>! </a:t>
            </a:r>
            <a:endParaRPr sz="1700" dirty="0"/>
          </a:p>
        </p:txBody>
      </p:sp>
      <p:pic>
        <p:nvPicPr>
          <p:cNvPr id="371" name="Google Shape;371;g14328183b23_0_186"/>
          <p:cNvPicPr preferRelativeResize="0"/>
          <p:nvPr/>
        </p:nvPicPr>
        <p:blipFill rotWithShape="1">
          <a:blip r:embed="rId3">
            <a:alphaModFix/>
          </a:blip>
          <a:srcRect l="6181" r="50978"/>
          <a:stretch/>
        </p:blipFill>
        <p:spPr>
          <a:xfrm>
            <a:off x="7803475" y="0"/>
            <a:ext cx="4388527" cy="6858000"/>
          </a:xfrm>
          <a:prstGeom prst="rect">
            <a:avLst/>
          </a:prstGeom>
          <a:noFill/>
          <a:ln>
            <a:noFill/>
          </a:ln>
        </p:spPr>
      </p:pic>
    </p:spTree>
    <p:extLst>
      <p:ext uri="{BB962C8B-B14F-4D97-AF65-F5344CB8AC3E}">
        <p14:creationId xmlns:p14="http://schemas.microsoft.com/office/powerpoint/2010/main" val="187581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4328183b23_0_186"/>
          <p:cNvSpPr txBox="1">
            <a:spLocks noGrp="1"/>
          </p:cNvSpPr>
          <p:nvPr>
            <p:ph type="title"/>
          </p:nvPr>
        </p:nvSpPr>
        <p:spPr>
          <a:xfrm>
            <a:off x="1345670" y="235973"/>
            <a:ext cx="4852988" cy="16171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80"/>
              <a:buFont typeface="Arial"/>
              <a:buNone/>
            </a:pPr>
            <a:r>
              <a:rPr lang="en-US" sz="2680" u="sng" dirty="0">
                <a:solidFill>
                  <a:srgbClr val="C00000"/>
                </a:solidFill>
                <a:latin typeface="Arial Black"/>
                <a:ea typeface="Arial Black"/>
                <a:cs typeface="Arial Black"/>
                <a:sym typeface="Arial Black"/>
              </a:rPr>
              <a:t>ACCUPLACER</a:t>
            </a:r>
            <a:br>
              <a:rPr lang="en-US" sz="2680" u="sng" dirty="0">
                <a:solidFill>
                  <a:srgbClr val="C00000"/>
                </a:solidFill>
                <a:latin typeface="Arial Black"/>
                <a:ea typeface="Arial Black"/>
                <a:cs typeface="Arial Black"/>
                <a:sym typeface="Arial Black"/>
              </a:rPr>
            </a:br>
            <a:r>
              <a:rPr lang="en-US" sz="2680" u="sng" dirty="0">
                <a:solidFill>
                  <a:srgbClr val="C00000"/>
                </a:solidFill>
                <a:latin typeface="Arial Black"/>
                <a:ea typeface="Arial Black"/>
                <a:cs typeface="Arial Black"/>
                <a:sym typeface="Arial Black"/>
              </a:rPr>
              <a:t>MATH ASSESSMENT</a:t>
            </a:r>
            <a:endParaRPr sz="3080" dirty="0"/>
          </a:p>
        </p:txBody>
      </p:sp>
      <p:sp>
        <p:nvSpPr>
          <p:cNvPr id="2" name="Picture Placeholder 1">
            <a:extLst>
              <a:ext uri="{FF2B5EF4-FFF2-40B4-BE49-F238E27FC236}">
                <a16:creationId xmlns:a16="http://schemas.microsoft.com/office/drawing/2014/main" id="{F1BCCF5E-71ED-4599-806E-6BC3DDD303F1}"/>
              </a:ext>
            </a:extLst>
          </p:cNvPr>
          <p:cNvSpPr>
            <a:spLocks noGrp="1"/>
          </p:cNvSpPr>
          <p:nvPr>
            <p:ph type="pic" sz="quarter" idx="13"/>
          </p:nvPr>
        </p:nvSpPr>
        <p:spPr>
          <a:xfrm>
            <a:off x="7140336" y="0"/>
            <a:ext cx="6093883" cy="6858000"/>
          </a:xfrm>
        </p:spPr>
      </p:sp>
      <p:sp>
        <p:nvSpPr>
          <p:cNvPr id="370" name="Google Shape;370;g14328183b23_0_186"/>
          <p:cNvSpPr txBox="1">
            <a:spLocks noGrp="1"/>
          </p:cNvSpPr>
          <p:nvPr>
            <p:ph type="body" sz="half" idx="2"/>
          </p:nvPr>
        </p:nvSpPr>
        <p:spPr>
          <a:xfrm>
            <a:off x="281669" y="1754749"/>
            <a:ext cx="6374769" cy="4891858"/>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457200" lvl="0" indent="0" algn="ctr" rtl="0">
              <a:lnSpc>
                <a:spcPct val="90000"/>
              </a:lnSpc>
              <a:spcBef>
                <a:spcPts val="1000"/>
              </a:spcBef>
              <a:spcAft>
                <a:spcPts val="0"/>
              </a:spcAft>
              <a:buClr>
                <a:schemeClr val="dk1"/>
              </a:buClr>
              <a:buSzPts val="1900"/>
              <a:buNone/>
            </a:pPr>
            <a:r>
              <a:rPr lang="en-US" sz="1900" b="1" dirty="0"/>
              <a:t>THINGS TO KNOW ABOUT THE ACCUPLACER:</a:t>
            </a:r>
            <a:endParaRPr sz="1900" dirty="0"/>
          </a:p>
          <a:p>
            <a:pPr marL="914400" lvl="0" indent="-457200" algn="l" rtl="0">
              <a:lnSpc>
                <a:spcPct val="110000"/>
              </a:lnSpc>
              <a:spcBef>
                <a:spcPts val="1000"/>
              </a:spcBef>
              <a:spcAft>
                <a:spcPts val="0"/>
              </a:spcAft>
              <a:buClr>
                <a:srgbClr val="C00000"/>
              </a:buClr>
              <a:buSzPts val="1900"/>
              <a:buFont typeface="Wingdings" panose="05000000000000000000" pitchFamily="2" charset="2"/>
              <a:buChar char="§"/>
            </a:pPr>
            <a:r>
              <a:rPr lang="en-US" sz="1700" dirty="0"/>
              <a:t>It costs $33.70</a:t>
            </a:r>
            <a:endParaRPr sz="1700" dirty="0"/>
          </a:p>
          <a:p>
            <a:pPr marL="914400" lvl="0" indent="-457200" algn="l" rtl="0">
              <a:lnSpc>
                <a:spcPct val="110000"/>
              </a:lnSpc>
              <a:spcBef>
                <a:spcPts val="1000"/>
              </a:spcBef>
              <a:spcAft>
                <a:spcPts val="0"/>
              </a:spcAft>
              <a:buClr>
                <a:srgbClr val="C00000"/>
              </a:buClr>
              <a:buSzPts val="1900"/>
              <a:buFont typeface="Wingdings" panose="05000000000000000000" pitchFamily="2" charset="2"/>
              <a:buChar char="§"/>
            </a:pPr>
            <a:r>
              <a:rPr lang="en-US" sz="1700" dirty="0"/>
              <a:t>We have three testing options available.</a:t>
            </a:r>
            <a:endParaRPr sz="1700" dirty="0"/>
          </a:p>
          <a:p>
            <a:pPr marL="1371600" lvl="1" indent="-457200" algn="l" rtl="0">
              <a:lnSpc>
                <a:spcPct val="110000"/>
              </a:lnSpc>
              <a:spcBef>
                <a:spcPts val="1000"/>
              </a:spcBef>
              <a:spcAft>
                <a:spcPts val="0"/>
              </a:spcAft>
              <a:buClr>
                <a:srgbClr val="C00000"/>
              </a:buClr>
              <a:buSzPts val="1900"/>
              <a:buFont typeface="Wingdings" panose="05000000000000000000" pitchFamily="2" charset="2"/>
              <a:buChar char="Ø"/>
            </a:pPr>
            <a:r>
              <a:rPr lang="en-US" sz="1700" dirty="0"/>
              <a:t>Accuplacer via Zoom</a:t>
            </a:r>
            <a:endParaRPr sz="1700" dirty="0"/>
          </a:p>
          <a:p>
            <a:pPr marL="1371600" lvl="1" indent="-457200" algn="l" rtl="0">
              <a:lnSpc>
                <a:spcPct val="110000"/>
              </a:lnSpc>
              <a:spcBef>
                <a:spcPts val="1000"/>
              </a:spcBef>
              <a:spcAft>
                <a:spcPts val="0"/>
              </a:spcAft>
              <a:buClr>
                <a:srgbClr val="C00000"/>
              </a:buClr>
              <a:buSzPts val="1900"/>
              <a:buFont typeface="Wingdings" panose="05000000000000000000" pitchFamily="2" charset="2"/>
              <a:buChar char="Ø"/>
            </a:pPr>
            <a:r>
              <a:rPr lang="en-US" sz="1700" dirty="0"/>
              <a:t>Accuplacer via Drop-In In-Person </a:t>
            </a:r>
            <a:endParaRPr sz="1700" dirty="0"/>
          </a:p>
          <a:p>
            <a:pPr marL="1371600" lvl="1" indent="-457200" algn="l" rtl="0">
              <a:lnSpc>
                <a:spcPct val="110000"/>
              </a:lnSpc>
              <a:spcBef>
                <a:spcPts val="1000"/>
              </a:spcBef>
              <a:spcAft>
                <a:spcPts val="0"/>
              </a:spcAft>
              <a:buClr>
                <a:srgbClr val="C00000"/>
              </a:buClr>
              <a:buSzPts val="1900"/>
              <a:buFont typeface="Wingdings" panose="05000000000000000000" pitchFamily="2" charset="2"/>
              <a:buChar char="Ø"/>
            </a:pPr>
            <a:r>
              <a:rPr lang="en-US" sz="1700" dirty="0"/>
              <a:t>Accuplacer via Pre-paid In-Person appointments</a:t>
            </a:r>
            <a:endParaRPr sz="1700" dirty="0"/>
          </a:p>
          <a:p>
            <a:pPr marL="914400" lvl="0" indent="-457200" algn="l" rtl="0">
              <a:lnSpc>
                <a:spcPct val="110000"/>
              </a:lnSpc>
              <a:spcBef>
                <a:spcPts val="1000"/>
              </a:spcBef>
              <a:spcAft>
                <a:spcPts val="0"/>
              </a:spcAft>
              <a:buClr>
                <a:srgbClr val="C00000"/>
              </a:buClr>
              <a:buSzPts val="1900"/>
              <a:buFont typeface="Wingdings" panose="05000000000000000000" pitchFamily="2" charset="2"/>
              <a:buChar char="§"/>
            </a:pPr>
            <a:r>
              <a:rPr lang="en-US" sz="1700" dirty="0"/>
              <a:t>It usually takes students about 1 ½ - 2 hours to complete. However, </a:t>
            </a:r>
            <a:r>
              <a:rPr lang="en-US" sz="1700" b="1" dirty="0"/>
              <a:t>it is not timed</a:t>
            </a:r>
            <a:r>
              <a:rPr lang="en-US" sz="1700" dirty="0"/>
              <a:t>, so make sure to plan for what you think you will need </a:t>
            </a:r>
            <a:endParaRPr sz="1700" dirty="0"/>
          </a:p>
          <a:p>
            <a:pPr marL="914400" lvl="0" indent="-457200" algn="l" rtl="0">
              <a:lnSpc>
                <a:spcPct val="110000"/>
              </a:lnSpc>
              <a:spcBef>
                <a:spcPts val="1000"/>
              </a:spcBef>
              <a:spcAft>
                <a:spcPts val="0"/>
              </a:spcAft>
              <a:buClr>
                <a:srgbClr val="C00000"/>
              </a:buClr>
              <a:buSzPts val="1900"/>
              <a:buFont typeface="Wingdings" panose="05000000000000000000" pitchFamily="2" charset="2"/>
              <a:buChar char="§"/>
            </a:pPr>
            <a:r>
              <a:rPr lang="en-US" sz="1700" dirty="0"/>
              <a:t>You </a:t>
            </a:r>
            <a:r>
              <a:rPr lang="en-US" sz="1700" b="1" dirty="0"/>
              <a:t>cannot fail</a:t>
            </a:r>
            <a:r>
              <a:rPr lang="en-US" sz="1700" dirty="0"/>
              <a:t>! The Accuplacer is just a tool to help you figure out which classes are the best match for your skill set</a:t>
            </a:r>
            <a:endParaRPr sz="1700" dirty="0"/>
          </a:p>
          <a:p>
            <a:pPr marL="914400" lvl="0" indent="-457200" algn="l" rtl="0">
              <a:lnSpc>
                <a:spcPct val="110000"/>
              </a:lnSpc>
              <a:spcBef>
                <a:spcPts val="1000"/>
              </a:spcBef>
              <a:spcAft>
                <a:spcPts val="0"/>
              </a:spcAft>
              <a:buClr>
                <a:srgbClr val="C00000"/>
              </a:buClr>
              <a:buSzPts val="1900"/>
              <a:buFont typeface="Wingdings" panose="05000000000000000000" pitchFamily="2" charset="2"/>
              <a:buChar char="§"/>
            </a:pPr>
            <a:r>
              <a:rPr lang="en-US" sz="1700" dirty="0"/>
              <a:t>You will get your results immediately</a:t>
            </a:r>
            <a:endParaRPr sz="1700" dirty="0"/>
          </a:p>
        </p:txBody>
      </p:sp>
      <p:pic>
        <p:nvPicPr>
          <p:cNvPr id="371" name="Google Shape;371;g14328183b23_0_186"/>
          <p:cNvPicPr preferRelativeResize="0"/>
          <p:nvPr/>
        </p:nvPicPr>
        <p:blipFill rotWithShape="1">
          <a:blip r:embed="rId3">
            <a:alphaModFix/>
          </a:blip>
          <a:srcRect l="6181" r="50978"/>
          <a:stretch/>
        </p:blipFill>
        <p:spPr>
          <a:xfrm>
            <a:off x="7803475" y="0"/>
            <a:ext cx="4388527"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6653-A0A5-4522-AFB5-CDD0407135BF}"/>
              </a:ext>
            </a:extLst>
          </p:cNvPr>
          <p:cNvSpPr>
            <a:spLocks noGrp="1"/>
          </p:cNvSpPr>
          <p:nvPr>
            <p:ph type="title"/>
          </p:nvPr>
        </p:nvSpPr>
        <p:spPr>
          <a:xfrm>
            <a:off x="810000" y="387030"/>
            <a:ext cx="10571998" cy="970450"/>
          </a:xfrm>
        </p:spPr>
        <p:txBody>
          <a:bodyPr/>
          <a:lstStyle/>
          <a:p>
            <a:r>
              <a:rPr lang="en-US" sz="5400" dirty="0"/>
              <a:t>Tuition &amp; Fees | First Year</a:t>
            </a:r>
          </a:p>
        </p:txBody>
      </p:sp>
      <p:graphicFrame>
        <p:nvGraphicFramePr>
          <p:cNvPr id="4" name="Content Placeholder 3">
            <a:extLst>
              <a:ext uri="{FF2B5EF4-FFF2-40B4-BE49-F238E27FC236}">
                <a16:creationId xmlns:a16="http://schemas.microsoft.com/office/drawing/2014/main" id="{F18C696C-BCB7-4406-A906-25CBE84E4EC2}"/>
              </a:ext>
            </a:extLst>
          </p:cNvPr>
          <p:cNvGraphicFramePr>
            <a:graphicFrameLocks noGrp="1"/>
          </p:cNvGraphicFramePr>
          <p:nvPr>
            <p:ph idx="1"/>
            <p:extLst>
              <p:ext uri="{D42A27DB-BD31-4B8C-83A1-F6EECF244321}">
                <p14:modId xmlns:p14="http://schemas.microsoft.com/office/powerpoint/2010/main" val="483519263"/>
              </p:ext>
            </p:extLst>
          </p:nvPr>
        </p:nvGraphicFramePr>
        <p:xfrm>
          <a:off x="405563" y="2610852"/>
          <a:ext cx="11380872" cy="3922295"/>
        </p:xfrm>
        <a:graphic>
          <a:graphicData uri="http://schemas.openxmlformats.org/drawingml/2006/table">
            <a:tbl>
              <a:tblPr firstRow="1" bandRow="1">
                <a:tableStyleId>{5C22544A-7EE6-4342-B048-85BDC9FD1C3A}</a:tableStyleId>
              </a:tblPr>
              <a:tblGrid>
                <a:gridCol w="2845218">
                  <a:extLst>
                    <a:ext uri="{9D8B030D-6E8A-4147-A177-3AD203B41FA5}">
                      <a16:colId xmlns:a16="http://schemas.microsoft.com/office/drawing/2014/main" val="1096265195"/>
                    </a:ext>
                  </a:extLst>
                </a:gridCol>
                <a:gridCol w="2845218">
                  <a:extLst>
                    <a:ext uri="{9D8B030D-6E8A-4147-A177-3AD203B41FA5}">
                      <a16:colId xmlns:a16="http://schemas.microsoft.com/office/drawing/2014/main" val="684200976"/>
                    </a:ext>
                  </a:extLst>
                </a:gridCol>
                <a:gridCol w="2845218">
                  <a:extLst>
                    <a:ext uri="{9D8B030D-6E8A-4147-A177-3AD203B41FA5}">
                      <a16:colId xmlns:a16="http://schemas.microsoft.com/office/drawing/2014/main" val="2834075017"/>
                    </a:ext>
                  </a:extLst>
                </a:gridCol>
                <a:gridCol w="2845218">
                  <a:extLst>
                    <a:ext uri="{9D8B030D-6E8A-4147-A177-3AD203B41FA5}">
                      <a16:colId xmlns:a16="http://schemas.microsoft.com/office/drawing/2014/main" val="286024640"/>
                    </a:ext>
                  </a:extLst>
                </a:gridCol>
              </a:tblGrid>
              <a:tr h="1712245">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40901073"/>
                  </a:ext>
                </a:extLst>
              </a:tr>
              <a:tr h="2210050">
                <a:tc>
                  <a:txBody>
                    <a:bodyPr/>
                    <a:lstStyle/>
                    <a:p>
                      <a:pPr algn="ctr">
                        <a:spcBef>
                          <a:spcPts val="1200"/>
                        </a:spcBef>
                      </a:pPr>
                      <a:r>
                        <a:rPr lang="en-US" sz="3200" b="1" dirty="0"/>
                        <a:t>$4,725</a:t>
                      </a:r>
                    </a:p>
                    <a:p>
                      <a:pPr algn="ctr"/>
                      <a:r>
                        <a:rPr lang="en-US" sz="3200" b="1" dirty="0"/>
                        <a:t>+</a:t>
                      </a:r>
                    </a:p>
                    <a:p>
                      <a:pPr algn="ctr"/>
                      <a:r>
                        <a:rPr lang="en-US" sz="1600" b="1" dirty="0"/>
                        <a:t>No Enrollment Fee</a:t>
                      </a:r>
                    </a:p>
                    <a:p>
                      <a:pPr algn="ctr"/>
                      <a:r>
                        <a:rPr lang="en-US" sz="3200" b="1" dirty="0"/>
                        <a:t>+</a:t>
                      </a:r>
                    </a:p>
                    <a:p>
                      <a:pPr algn="ctr"/>
                      <a:r>
                        <a:rPr lang="en-US" sz="1600" b="1" baseline="0" dirty="0"/>
                        <a:t>No Application Fee</a:t>
                      </a:r>
                      <a:endParaRPr lang="en-US" sz="1600" b="1" dirty="0"/>
                    </a:p>
                  </a:txBody>
                  <a:tcPr anchor="ctr"/>
                </a:tc>
                <a:tc>
                  <a:txBody>
                    <a:bodyPr/>
                    <a:lstStyle/>
                    <a:p>
                      <a:pPr algn="ctr"/>
                      <a:r>
                        <a:rPr lang="en-US" sz="3200" b="1" dirty="0"/>
                        <a:t>$14,263</a:t>
                      </a:r>
                    </a:p>
                    <a:p>
                      <a:pPr algn="ctr"/>
                      <a:r>
                        <a:rPr lang="en-US" sz="3200" b="1" dirty="0"/>
                        <a:t>+</a:t>
                      </a:r>
                    </a:p>
                    <a:p>
                      <a:pPr algn="ctr"/>
                      <a:r>
                        <a:rPr lang="en-US" sz="1600" b="1" dirty="0"/>
                        <a:t>$347 Enrollment Fee</a:t>
                      </a:r>
                    </a:p>
                    <a:p>
                      <a:pPr algn="ctr"/>
                      <a:r>
                        <a:rPr lang="en-US" sz="3200" b="1" dirty="0"/>
                        <a:t>+</a:t>
                      </a:r>
                    </a:p>
                    <a:p>
                      <a:pPr algn="ctr"/>
                      <a:r>
                        <a:rPr lang="en-US" sz="1600" b="1" dirty="0"/>
                        <a:t>$80</a:t>
                      </a:r>
                      <a:r>
                        <a:rPr lang="en-US" sz="1600" b="1" baseline="0" dirty="0"/>
                        <a:t> Application Fee</a:t>
                      </a:r>
                      <a:endParaRPr lang="en-US" sz="1600" b="1" dirty="0"/>
                    </a:p>
                  </a:txBody>
                  <a:tcPr anchor="ctr"/>
                </a:tc>
                <a:tc>
                  <a:txBody>
                    <a:bodyPr/>
                    <a:lstStyle/>
                    <a:p>
                      <a:pPr algn="ctr"/>
                      <a:r>
                        <a:rPr lang="en-US" sz="3200" b="1" dirty="0"/>
                        <a:t>$13,372</a:t>
                      </a:r>
                    </a:p>
                    <a:p>
                      <a:pPr algn="ctr"/>
                      <a:r>
                        <a:rPr lang="en-US" sz="3200" b="1" dirty="0"/>
                        <a:t>+</a:t>
                      </a:r>
                    </a:p>
                    <a:p>
                      <a:pPr algn="ctr"/>
                      <a:r>
                        <a:rPr lang="en-US" sz="1600" b="1" dirty="0"/>
                        <a:t>$200 Enrollment Fee</a:t>
                      </a:r>
                    </a:p>
                    <a:p>
                      <a:pPr algn="ctr"/>
                      <a:r>
                        <a:rPr lang="en-US" sz="3200" b="1" dirty="0"/>
                        <a:t>+</a:t>
                      </a:r>
                    </a:p>
                    <a:p>
                      <a:pPr algn="ctr"/>
                      <a:r>
                        <a:rPr lang="en-US" sz="1600" b="1" dirty="0"/>
                        <a:t>$50</a:t>
                      </a:r>
                      <a:r>
                        <a:rPr lang="en-US" sz="1600" b="1" baseline="0" dirty="0"/>
                        <a:t> Application Fee</a:t>
                      </a:r>
                      <a:endParaRPr lang="en-US" sz="1600" b="1" dirty="0"/>
                    </a:p>
                  </a:txBody>
                  <a:tcPr anchor="ctr"/>
                </a:tc>
                <a:tc>
                  <a:txBody>
                    <a:bodyPr/>
                    <a:lstStyle/>
                    <a:p>
                      <a:pPr algn="ctr"/>
                      <a:r>
                        <a:rPr lang="en-US" sz="3200" b="1" dirty="0"/>
                        <a:t>$54,285</a:t>
                      </a:r>
                    </a:p>
                    <a:p>
                      <a:pPr algn="ctr"/>
                      <a:r>
                        <a:rPr lang="en-US" sz="3200" b="1" dirty="0"/>
                        <a:t>+</a:t>
                      </a:r>
                    </a:p>
                    <a:p>
                      <a:pPr algn="ctr"/>
                      <a:r>
                        <a:rPr lang="en-US" sz="1600" b="1" dirty="0"/>
                        <a:t>$500 Enrollment “Deposit”</a:t>
                      </a:r>
                    </a:p>
                    <a:p>
                      <a:pPr algn="ctr"/>
                      <a:r>
                        <a:rPr lang="en-US" sz="3200" b="1" dirty="0"/>
                        <a:t>+</a:t>
                      </a:r>
                    </a:p>
                    <a:p>
                      <a:pPr algn="ctr"/>
                      <a:r>
                        <a:rPr lang="en-US" sz="1600" b="1" dirty="0"/>
                        <a:t>$55</a:t>
                      </a:r>
                      <a:r>
                        <a:rPr lang="en-US" sz="1600" b="1" baseline="0" dirty="0"/>
                        <a:t> Application Fee</a:t>
                      </a:r>
                    </a:p>
                  </a:txBody>
                  <a:tcPr anchor="ctr"/>
                </a:tc>
                <a:extLst>
                  <a:ext uri="{0D108BD9-81ED-4DB2-BD59-A6C34878D82A}">
                    <a16:rowId xmlns:a16="http://schemas.microsoft.com/office/drawing/2014/main" val="3763373167"/>
                  </a:ext>
                </a:extLst>
              </a:tr>
            </a:tbl>
          </a:graphicData>
        </a:graphic>
      </p:graphicFrame>
      <p:pic>
        <p:nvPicPr>
          <p:cNvPr id="5" name="Picture 4">
            <a:extLst>
              <a:ext uri="{FF2B5EF4-FFF2-40B4-BE49-F238E27FC236}">
                <a16:creationId xmlns:a16="http://schemas.microsoft.com/office/drawing/2014/main" id="{59DA0372-4E27-427F-96BC-92AB801A5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37" y="2994704"/>
            <a:ext cx="3049463" cy="1067312"/>
          </a:xfrm>
          <a:prstGeom prst="rect">
            <a:avLst/>
          </a:prstGeom>
        </p:spPr>
      </p:pic>
      <p:pic>
        <p:nvPicPr>
          <p:cNvPr id="6" name="Picture 5">
            <a:extLst>
              <a:ext uri="{FF2B5EF4-FFF2-40B4-BE49-F238E27FC236}">
                <a16:creationId xmlns:a16="http://schemas.microsoft.com/office/drawing/2014/main" id="{D1B11B55-9393-4BEF-B416-D25758526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0433" y="2859578"/>
            <a:ext cx="1808002" cy="1246532"/>
          </a:xfrm>
          <a:prstGeom prst="rect">
            <a:avLst/>
          </a:prstGeom>
        </p:spPr>
      </p:pic>
      <p:pic>
        <p:nvPicPr>
          <p:cNvPr id="7" name="Picture 6">
            <a:extLst>
              <a:ext uri="{FF2B5EF4-FFF2-40B4-BE49-F238E27FC236}">
                <a16:creationId xmlns:a16="http://schemas.microsoft.com/office/drawing/2014/main" id="{C06C1CDB-8438-4691-ADA1-C662CF4804EA}"/>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6920581" y="2753641"/>
            <a:ext cx="1283473" cy="1272280"/>
          </a:xfrm>
          <a:prstGeom prst="rect">
            <a:avLst/>
          </a:prstGeom>
        </p:spPr>
      </p:pic>
      <p:pic>
        <p:nvPicPr>
          <p:cNvPr id="8" name="Picture 7">
            <a:extLst>
              <a:ext uri="{FF2B5EF4-FFF2-40B4-BE49-F238E27FC236}">
                <a16:creationId xmlns:a16="http://schemas.microsoft.com/office/drawing/2014/main" id="{F63F22EE-D159-4E6F-A517-84A078509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1535" y="2859578"/>
            <a:ext cx="1016371" cy="1138844"/>
          </a:xfrm>
          <a:prstGeom prst="rect">
            <a:avLst/>
          </a:prstGeom>
        </p:spPr>
      </p:pic>
      <p:sp>
        <p:nvSpPr>
          <p:cNvPr id="9" name="Text Box 5">
            <a:extLst>
              <a:ext uri="{FF2B5EF4-FFF2-40B4-BE49-F238E27FC236}">
                <a16:creationId xmlns:a16="http://schemas.microsoft.com/office/drawing/2014/main" id="{13774D17-38AD-4766-8837-85DF948FF2C7}"/>
              </a:ext>
            </a:extLst>
          </p:cNvPr>
          <p:cNvSpPr txBox="1">
            <a:spLocks noChangeArrowheads="1"/>
          </p:cNvSpPr>
          <p:nvPr/>
        </p:nvSpPr>
        <p:spPr bwMode="auto">
          <a:xfrm>
            <a:off x="875611" y="1285516"/>
            <a:ext cx="8196200" cy="338554"/>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latin typeface="+mj-lt"/>
              </a:rPr>
              <a:t>(Based on in-state tuition rates; 2024-2025 Academic Year)</a:t>
            </a:r>
          </a:p>
        </p:txBody>
      </p:sp>
    </p:spTree>
    <p:extLst>
      <p:ext uri="{BB962C8B-B14F-4D97-AF65-F5344CB8AC3E}">
        <p14:creationId xmlns:p14="http://schemas.microsoft.com/office/powerpoint/2010/main" val="219758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a:xfrm>
            <a:off x="677783" y="366645"/>
            <a:ext cx="10571998" cy="970450"/>
          </a:xfrm>
        </p:spPr>
        <p:txBody>
          <a:bodyPr/>
          <a:lstStyle/>
          <a:p>
            <a:r>
              <a:rPr lang="en-US" sz="5400" dirty="0"/>
              <a:t>Ways to Pay for College</a:t>
            </a:r>
          </a:p>
        </p:txBody>
      </p:sp>
      <p:sp>
        <p:nvSpPr>
          <p:cNvPr id="3" name="Content Placeholder 2">
            <a:extLst>
              <a:ext uri="{FF2B5EF4-FFF2-40B4-BE49-F238E27FC236}">
                <a16:creationId xmlns:a16="http://schemas.microsoft.com/office/drawing/2014/main" id="{C80BEB01-11DD-41A5-B67B-7C94DCA18E8C}"/>
              </a:ext>
            </a:extLst>
          </p:cNvPr>
          <p:cNvSpPr>
            <a:spLocks noGrp="1"/>
          </p:cNvSpPr>
          <p:nvPr>
            <p:ph sz="half" idx="1"/>
          </p:nvPr>
        </p:nvSpPr>
        <p:spPr>
          <a:xfrm>
            <a:off x="275043" y="2327267"/>
            <a:ext cx="4490004" cy="2755479"/>
          </a:xfrm>
        </p:spPr>
        <p:txBody>
          <a:bodyPr>
            <a:noAutofit/>
          </a:bodyPr>
          <a:lstStyle/>
          <a:p>
            <a:pPr marL="0" indent="0" fontAlgn="base">
              <a:buNone/>
            </a:pPr>
            <a:r>
              <a:rPr lang="en-US" sz="2400" b="1" dirty="0"/>
              <a:t>Financial Aid</a:t>
            </a:r>
          </a:p>
          <a:p>
            <a:pPr marL="0" indent="0" fontAlgn="base">
              <a:buNone/>
            </a:pPr>
            <a:r>
              <a:rPr lang="en-US" b="1" dirty="0"/>
              <a:t>2025-2026 Academic Year Priority Processing Dates:</a:t>
            </a:r>
          </a:p>
          <a:p>
            <a:pPr marL="0" indent="0" fontAlgn="base">
              <a:buNone/>
            </a:pPr>
            <a:r>
              <a:rPr lang="en-US" b="1" dirty="0"/>
              <a:t>Fall 2025</a:t>
            </a:r>
            <a:r>
              <a:rPr lang="en-US" dirty="0"/>
              <a:t> June 6, 2025 </a:t>
            </a:r>
          </a:p>
          <a:p>
            <a:pPr marL="0" indent="0" fontAlgn="base">
              <a:buNone/>
            </a:pPr>
            <a:r>
              <a:rPr lang="en-US" b="1" dirty="0"/>
              <a:t>Winter 2026</a:t>
            </a:r>
            <a:r>
              <a:rPr lang="en-US" dirty="0"/>
              <a:t>  November 7th, 2025</a:t>
            </a:r>
          </a:p>
          <a:p>
            <a:pPr marL="0" indent="0" fontAlgn="base">
              <a:buNone/>
            </a:pPr>
            <a:r>
              <a:rPr lang="en-US" b="1" dirty="0"/>
              <a:t>Spring 2026</a:t>
            </a:r>
            <a:r>
              <a:rPr lang="en-US" dirty="0"/>
              <a:t>  February 13th, 2026</a:t>
            </a:r>
          </a:p>
          <a:p>
            <a:pPr lvl="1" fontAlgn="base"/>
            <a:endParaRPr lang="en-US" sz="2000" dirty="0"/>
          </a:p>
        </p:txBody>
      </p:sp>
      <p:pic>
        <p:nvPicPr>
          <p:cNvPr id="7" name="Picture 6">
            <a:extLst>
              <a:ext uri="{FF2B5EF4-FFF2-40B4-BE49-F238E27FC236}">
                <a16:creationId xmlns:a16="http://schemas.microsoft.com/office/drawing/2014/main" id="{E302C05B-C2D7-4D53-B828-83AE1B5320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665"/>
          <a:stretch/>
        </p:blipFill>
        <p:spPr>
          <a:xfrm>
            <a:off x="5394157" y="1571726"/>
            <a:ext cx="5614738" cy="3349189"/>
          </a:xfrm>
          <a:prstGeom prst="rect">
            <a:avLst/>
          </a:prstGeom>
        </p:spPr>
      </p:pic>
      <p:sp>
        <p:nvSpPr>
          <p:cNvPr id="8" name="Content Placeholder 2">
            <a:extLst>
              <a:ext uri="{FF2B5EF4-FFF2-40B4-BE49-F238E27FC236}">
                <a16:creationId xmlns:a16="http://schemas.microsoft.com/office/drawing/2014/main" id="{A7F0E875-E3B0-47CE-9D13-0DD731803FF3}"/>
              </a:ext>
            </a:extLst>
          </p:cNvPr>
          <p:cNvSpPr txBox="1">
            <a:spLocks/>
          </p:cNvSpPr>
          <p:nvPr/>
        </p:nvSpPr>
        <p:spPr>
          <a:xfrm>
            <a:off x="275043" y="5155546"/>
            <a:ext cx="10368243" cy="1758781"/>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fontAlgn="base">
              <a:buNone/>
            </a:pPr>
            <a:r>
              <a:rPr lang="en-US" b="1" dirty="0"/>
              <a:t>Benefits of Meeting the Priority Processing Date:</a:t>
            </a:r>
            <a:endParaRPr lang="en-US" dirty="0"/>
          </a:p>
          <a:p>
            <a:pPr marL="0" indent="0" fontAlgn="base">
              <a:buNone/>
            </a:pPr>
            <a:r>
              <a:rPr lang="en-US" dirty="0"/>
              <a:t>Tuition Postponement Hold: If you meet the priority processing date, you may be eligible for a tuition postponement hold, allowing you to remain registered for your classes while your financial aid is processed.</a:t>
            </a:r>
          </a:p>
          <a:p>
            <a:pPr lvl="1" fontAlgn="base"/>
            <a:endParaRPr lang="en-US" sz="2000" dirty="0"/>
          </a:p>
        </p:txBody>
      </p:sp>
    </p:spTree>
    <p:extLst>
      <p:ext uri="{BB962C8B-B14F-4D97-AF65-F5344CB8AC3E}">
        <p14:creationId xmlns:p14="http://schemas.microsoft.com/office/powerpoint/2010/main" val="343376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a:xfrm>
            <a:off x="677783" y="366645"/>
            <a:ext cx="10571998" cy="970450"/>
          </a:xfrm>
        </p:spPr>
        <p:txBody>
          <a:bodyPr/>
          <a:lstStyle/>
          <a:p>
            <a:r>
              <a:rPr lang="en-US" sz="5400" dirty="0"/>
              <a:t>Ways to Pay for College</a:t>
            </a:r>
          </a:p>
        </p:txBody>
      </p:sp>
      <p:sp>
        <p:nvSpPr>
          <p:cNvPr id="3" name="Content Placeholder 2">
            <a:extLst>
              <a:ext uri="{FF2B5EF4-FFF2-40B4-BE49-F238E27FC236}">
                <a16:creationId xmlns:a16="http://schemas.microsoft.com/office/drawing/2014/main" id="{C80BEB01-11DD-41A5-B67B-7C94DCA18E8C}"/>
              </a:ext>
            </a:extLst>
          </p:cNvPr>
          <p:cNvSpPr>
            <a:spLocks noGrp="1"/>
          </p:cNvSpPr>
          <p:nvPr>
            <p:ph sz="half" idx="1"/>
          </p:nvPr>
        </p:nvSpPr>
        <p:spPr>
          <a:xfrm>
            <a:off x="275043" y="2001795"/>
            <a:ext cx="5119114" cy="4856205"/>
          </a:xfrm>
        </p:spPr>
        <p:txBody>
          <a:bodyPr>
            <a:noAutofit/>
          </a:bodyPr>
          <a:lstStyle/>
          <a:p>
            <a:pPr marL="0" indent="0" fontAlgn="base">
              <a:buNone/>
            </a:pPr>
            <a:r>
              <a:rPr lang="en-US" b="1" dirty="0"/>
              <a:t>What Happens if You Miss the Priority Date?</a:t>
            </a:r>
            <a:br>
              <a:rPr lang="en-US" dirty="0"/>
            </a:br>
            <a:r>
              <a:rPr lang="en-US" sz="1600" dirty="0"/>
              <a:t>Don’t worry—you can still apply for financial aid! However:</a:t>
            </a:r>
          </a:p>
          <a:p>
            <a:pPr fontAlgn="base"/>
            <a:r>
              <a:rPr lang="en-US" b="1" dirty="0"/>
              <a:t>Late Files: </a:t>
            </a:r>
            <a:r>
              <a:rPr lang="en-US" sz="1600" dirty="0"/>
              <a:t>Applications completed after the priority date may not be reviewed until after the quarter begins.</a:t>
            </a:r>
          </a:p>
          <a:p>
            <a:pPr fontAlgn="base"/>
            <a:r>
              <a:rPr lang="en-US" b="1" dirty="0"/>
              <a:t>Planning Ahead: </a:t>
            </a:r>
            <a:r>
              <a:rPr lang="en-US" sz="1600" dirty="0"/>
              <a:t>Be prepared to cover your educational expenses upfront while your aid is being reviewed.</a:t>
            </a:r>
          </a:p>
          <a:p>
            <a:pPr fontAlgn="base"/>
            <a:r>
              <a:rPr lang="en-US" b="1" dirty="0"/>
              <a:t>Retroactive Aid: </a:t>
            </a:r>
            <a:r>
              <a:rPr lang="en-US" sz="1600" dirty="0"/>
              <a:t>If you qualify for grant aid, it will be applied retroactively for the quarter(s) you were eligible.</a:t>
            </a:r>
          </a:p>
          <a:p>
            <a:pPr lvl="1" fontAlgn="base"/>
            <a:endParaRPr lang="en-US" sz="2000" dirty="0"/>
          </a:p>
        </p:txBody>
      </p:sp>
      <p:pic>
        <p:nvPicPr>
          <p:cNvPr id="7" name="Picture 6">
            <a:extLst>
              <a:ext uri="{FF2B5EF4-FFF2-40B4-BE49-F238E27FC236}">
                <a16:creationId xmlns:a16="http://schemas.microsoft.com/office/drawing/2014/main" id="{E302C05B-C2D7-4D53-B828-83AE1B5320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665"/>
          <a:stretch/>
        </p:blipFill>
        <p:spPr>
          <a:xfrm>
            <a:off x="5394157" y="1571726"/>
            <a:ext cx="5614738" cy="3349189"/>
          </a:xfrm>
          <a:prstGeom prst="rect">
            <a:avLst/>
          </a:prstGeom>
        </p:spPr>
      </p:pic>
    </p:spTree>
    <p:extLst>
      <p:ext uri="{BB962C8B-B14F-4D97-AF65-F5344CB8AC3E}">
        <p14:creationId xmlns:p14="http://schemas.microsoft.com/office/powerpoint/2010/main" val="3516066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a:xfrm>
            <a:off x="677783" y="366645"/>
            <a:ext cx="10571998" cy="970450"/>
          </a:xfrm>
        </p:spPr>
        <p:txBody>
          <a:bodyPr/>
          <a:lstStyle/>
          <a:p>
            <a:r>
              <a:rPr lang="en-US" sz="5400" dirty="0"/>
              <a:t>Ways to Pay for College</a:t>
            </a:r>
          </a:p>
        </p:txBody>
      </p:sp>
      <p:sp>
        <p:nvSpPr>
          <p:cNvPr id="3" name="Content Placeholder 2">
            <a:extLst>
              <a:ext uri="{FF2B5EF4-FFF2-40B4-BE49-F238E27FC236}">
                <a16:creationId xmlns:a16="http://schemas.microsoft.com/office/drawing/2014/main" id="{C80BEB01-11DD-41A5-B67B-7C94DCA18E8C}"/>
              </a:ext>
            </a:extLst>
          </p:cNvPr>
          <p:cNvSpPr>
            <a:spLocks noGrp="1"/>
          </p:cNvSpPr>
          <p:nvPr>
            <p:ph sz="half" idx="1"/>
          </p:nvPr>
        </p:nvSpPr>
        <p:spPr>
          <a:xfrm>
            <a:off x="406849" y="2516740"/>
            <a:ext cx="4490004" cy="3974615"/>
          </a:xfrm>
        </p:spPr>
        <p:txBody>
          <a:bodyPr>
            <a:noAutofit/>
          </a:bodyPr>
          <a:lstStyle/>
          <a:p>
            <a:pPr fontAlgn="base"/>
            <a:r>
              <a:rPr lang="en-US" sz="2200" dirty="0"/>
              <a:t>There are many other ways to help fund your education! Some examples include:</a:t>
            </a:r>
          </a:p>
          <a:p>
            <a:pPr lvl="1" fontAlgn="base"/>
            <a:r>
              <a:rPr lang="en-US" sz="2000" dirty="0"/>
              <a:t>Scholarships</a:t>
            </a:r>
          </a:p>
          <a:p>
            <a:pPr lvl="1" fontAlgn="base"/>
            <a:r>
              <a:rPr lang="en-US" sz="2000" dirty="0"/>
              <a:t>Veterans’ Funding</a:t>
            </a:r>
          </a:p>
          <a:p>
            <a:pPr lvl="1" fontAlgn="base"/>
            <a:r>
              <a:rPr lang="en-US" sz="2000" dirty="0"/>
              <a:t>Workforce Funding</a:t>
            </a:r>
          </a:p>
          <a:p>
            <a:pPr lvl="1" fontAlgn="base"/>
            <a:r>
              <a:rPr lang="en-US" sz="2000" dirty="0"/>
              <a:t>Payment Plan</a:t>
            </a:r>
          </a:p>
          <a:p>
            <a:pPr lvl="1" fontAlgn="base"/>
            <a:r>
              <a:rPr lang="en-US" sz="2000" dirty="0"/>
              <a:t>Tuition Reimbursement</a:t>
            </a:r>
          </a:p>
          <a:p>
            <a:pPr lvl="1" fontAlgn="base"/>
            <a:endParaRPr lang="en-US" sz="2000" dirty="0"/>
          </a:p>
        </p:txBody>
      </p:sp>
      <p:sp>
        <p:nvSpPr>
          <p:cNvPr id="6" name="Title 1">
            <a:extLst>
              <a:ext uri="{FF2B5EF4-FFF2-40B4-BE49-F238E27FC236}">
                <a16:creationId xmlns:a16="http://schemas.microsoft.com/office/drawing/2014/main" id="{7EE0A49F-BACC-47C2-B9AC-FA4CE743E4A2}"/>
              </a:ext>
            </a:extLst>
          </p:cNvPr>
          <p:cNvSpPr txBox="1">
            <a:spLocks/>
          </p:cNvSpPr>
          <p:nvPr/>
        </p:nvSpPr>
        <p:spPr>
          <a:xfrm>
            <a:off x="5611619" y="5352401"/>
            <a:ext cx="6173532"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0" dirty="0">
                <a:latin typeface="+mn-lt"/>
              </a:rPr>
              <a:t>Learn more at:</a:t>
            </a:r>
          </a:p>
          <a:p>
            <a:r>
              <a:rPr lang="en-US" sz="3600" dirty="0"/>
              <a:t>EverettCC.edu/</a:t>
            </a:r>
            <a:r>
              <a:rPr lang="en-US" sz="3600" dirty="0" err="1"/>
              <a:t>WaysToPay</a:t>
            </a:r>
            <a:endParaRPr lang="en-US" sz="3600" dirty="0"/>
          </a:p>
        </p:txBody>
      </p:sp>
      <p:pic>
        <p:nvPicPr>
          <p:cNvPr id="7" name="Picture 6">
            <a:extLst>
              <a:ext uri="{FF2B5EF4-FFF2-40B4-BE49-F238E27FC236}">
                <a16:creationId xmlns:a16="http://schemas.microsoft.com/office/drawing/2014/main" id="{E302C05B-C2D7-4D53-B828-83AE1B5320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665"/>
          <a:stretch/>
        </p:blipFill>
        <p:spPr>
          <a:xfrm>
            <a:off x="5394157" y="1571726"/>
            <a:ext cx="5614738" cy="3349189"/>
          </a:xfrm>
          <a:prstGeom prst="rect">
            <a:avLst/>
          </a:prstGeom>
        </p:spPr>
      </p:pic>
    </p:spTree>
    <p:extLst>
      <p:ext uri="{BB962C8B-B14F-4D97-AF65-F5344CB8AC3E}">
        <p14:creationId xmlns:p14="http://schemas.microsoft.com/office/powerpoint/2010/main" val="245076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143" y="1750139"/>
            <a:ext cx="3838216" cy="1033405"/>
          </a:xfrm>
        </p:spPr>
        <p:txBody>
          <a:bodyPr/>
          <a:lstStyle/>
          <a:p>
            <a:r>
              <a:rPr lang="en-US" dirty="0"/>
              <a:t>Russell Dorsey</a:t>
            </a:r>
            <a:br>
              <a:rPr lang="en-US" dirty="0"/>
            </a:br>
            <a:r>
              <a:rPr lang="en-US" sz="1800" b="0" dirty="0"/>
              <a:t>Outreach &amp; Recruitment</a:t>
            </a:r>
            <a:endParaRPr lang="en-US" b="0" dirty="0"/>
          </a:p>
        </p:txBody>
      </p:sp>
      <p:sp>
        <p:nvSpPr>
          <p:cNvPr id="3" name="Text Placeholder 2"/>
          <p:cNvSpPr>
            <a:spLocks noGrp="1"/>
          </p:cNvSpPr>
          <p:nvPr>
            <p:ph type="body" idx="1"/>
          </p:nvPr>
        </p:nvSpPr>
        <p:spPr>
          <a:xfrm>
            <a:off x="853190" y="4866471"/>
            <a:ext cx="5891636" cy="713241"/>
          </a:xfrm>
        </p:spPr>
        <p:txBody>
          <a:bodyPr>
            <a:normAutofit/>
          </a:bodyPr>
          <a:lstStyle/>
          <a:p>
            <a:pPr algn="ctr"/>
            <a:r>
              <a:rPr lang="en-US" sz="2800" dirty="0">
                <a:hlinkClick r:id="rId3">
                  <a:extLst>
                    <a:ext uri="{A12FA001-AC4F-418D-AE19-62706E023703}">
                      <ahyp:hlinkClr xmlns:ahyp="http://schemas.microsoft.com/office/drawing/2018/hyperlinkcolor" val="tx"/>
                    </a:ext>
                  </a:extLst>
                </a:hlinkClick>
              </a:rPr>
              <a:t>outreach@everettcc.edu</a:t>
            </a:r>
            <a:endParaRPr lang="en-US" sz="2800" dirty="0"/>
          </a:p>
        </p:txBody>
      </p:sp>
      <p:sp>
        <p:nvSpPr>
          <p:cNvPr id="4" name="Text Placeholder 3">
            <a:extLst>
              <a:ext uri="{FF2B5EF4-FFF2-40B4-BE49-F238E27FC236}">
                <a16:creationId xmlns:a16="http://schemas.microsoft.com/office/drawing/2014/main" id="{E5DFDEF0-5B00-4FB2-A7BF-19D7FB48ABB5}"/>
              </a:ext>
            </a:extLst>
          </p:cNvPr>
          <p:cNvSpPr>
            <a:spLocks noGrp="1"/>
          </p:cNvSpPr>
          <p:nvPr>
            <p:ph type="body" sz="quarter" idx="16"/>
          </p:nvPr>
        </p:nvSpPr>
        <p:spPr/>
        <p:txBody>
          <a:bodyPr/>
          <a:lstStyle/>
          <a:p>
            <a:r>
              <a:rPr lang="en-US" b="1" dirty="0"/>
              <a:t>Connect with us to schedule a:</a:t>
            </a:r>
          </a:p>
          <a:p>
            <a:pPr marL="285750" indent="-285750">
              <a:buFont typeface="Wingdings" panose="05000000000000000000" pitchFamily="2" charset="2"/>
              <a:buChar char="§"/>
            </a:pPr>
            <a:r>
              <a:rPr lang="en-US" dirty="0"/>
              <a:t>College and Career Fairs</a:t>
            </a:r>
          </a:p>
          <a:p>
            <a:pPr marL="285750" indent="-285750">
              <a:buFont typeface="Wingdings" panose="05000000000000000000" pitchFamily="2" charset="2"/>
              <a:buChar char="§"/>
            </a:pPr>
            <a:r>
              <a:rPr lang="en-US" dirty="0"/>
              <a:t>Career Center Visits</a:t>
            </a:r>
          </a:p>
          <a:p>
            <a:pPr marL="285750" indent="-285750">
              <a:buFont typeface="Wingdings" panose="05000000000000000000" pitchFamily="2" charset="2"/>
              <a:buChar char="§"/>
            </a:pPr>
            <a:r>
              <a:rPr lang="en-US" dirty="0"/>
              <a:t>Class Room Visits</a:t>
            </a:r>
          </a:p>
          <a:p>
            <a:pPr marL="285750" indent="-285750">
              <a:buFont typeface="Wingdings" panose="05000000000000000000" pitchFamily="2" charset="2"/>
              <a:buChar char="§"/>
            </a:pPr>
            <a:r>
              <a:rPr lang="en-US" dirty="0"/>
              <a:t>EvCC Campus Visits</a:t>
            </a:r>
          </a:p>
          <a:p>
            <a:pPr marL="285750" indent="-285750">
              <a:buFont typeface="Wingdings" panose="05000000000000000000" pitchFamily="2" charset="2"/>
              <a:buChar char="§"/>
            </a:pPr>
            <a:endParaRPr lang="en-US" dirty="0"/>
          </a:p>
          <a:p>
            <a:r>
              <a:rPr lang="en-US" dirty="0"/>
              <a:t>The Outreach team is flexible and we will tailor our visits to meet your needs. Available for either in-person or virtual info sessions.</a:t>
            </a:r>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591" y="5173580"/>
            <a:ext cx="3783853" cy="1324348"/>
          </a:xfrm>
          <a:prstGeom prst="rect">
            <a:avLst/>
          </a:prstGeom>
        </p:spPr>
      </p:pic>
      <p:pic>
        <p:nvPicPr>
          <p:cNvPr id="8" name="Picture 7">
            <a:extLst>
              <a:ext uri="{FF2B5EF4-FFF2-40B4-BE49-F238E27FC236}">
                <a16:creationId xmlns:a16="http://schemas.microsoft.com/office/drawing/2014/main" id="{7DBCFF37-D2DF-484A-A157-2CCE10AE7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359" y="1476523"/>
            <a:ext cx="2241652" cy="2241652"/>
          </a:xfrm>
          <a:prstGeom prst="rect">
            <a:avLst/>
          </a:prstGeom>
        </p:spPr>
      </p:pic>
    </p:spTree>
    <p:extLst>
      <p:ext uri="{BB962C8B-B14F-4D97-AF65-F5344CB8AC3E}">
        <p14:creationId xmlns:p14="http://schemas.microsoft.com/office/powerpoint/2010/main" val="116745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466" t="30008" r="2793"/>
          <a:stretch/>
        </p:blipFill>
        <p:spPr>
          <a:xfrm>
            <a:off x="5899372" y="351693"/>
            <a:ext cx="5890846" cy="6165485"/>
          </a:xfrm>
          <a:prstGeom prst="rect">
            <a:avLst/>
          </a:prstGeom>
        </p:spPr>
      </p:pic>
      <p:sp>
        <p:nvSpPr>
          <p:cNvPr id="5125" name="Text Box 5"/>
          <p:cNvSpPr txBox="1">
            <a:spLocks noChangeArrowheads="1"/>
          </p:cNvSpPr>
          <p:nvPr/>
        </p:nvSpPr>
        <p:spPr bwMode="auto">
          <a:xfrm>
            <a:off x="2516690" y="2472549"/>
            <a:ext cx="2682875" cy="830997"/>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mj-lt"/>
              </a:rPr>
              <a:t>Students enrolled in </a:t>
            </a:r>
            <a:r>
              <a:rPr lang="en-US" sz="1600" dirty="0" err="1">
                <a:latin typeface="+mj-lt"/>
              </a:rPr>
              <a:t>EvCC</a:t>
            </a:r>
            <a:r>
              <a:rPr lang="en-US" sz="1600" dirty="0">
                <a:latin typeface="+mj-lt"/>
              </a:rPr>
              <a:t>, part-time and full time.</a:t>
            </a:r>
          </a:p>
        </p:txBody>
      </p:sp>
      <p:sp>
        <p:nvSpPr>
          <p:cNvPr id="8" name="Text Box 5"/>
          <p:cNvSpPr txBox="1">
            <a:spLocks noChangeArrowheads="1"/>
          </p:cNvSpPr>
          <p:nvPr/>
        </p:nvSpPr>
        <p:spPr bwMode="auto">
          <a:xfrm>
            <a:off x="2516690" y="3643367"/>
            <a:ext cx="2682875" cy="830997"/>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mj-lt"/>
              </a:rPr>
              <a:t>Student clubs, leadership organizations, and student government.</a:t>
            </a:r>
          </a:p>
        </p:txBody>
      </p:sp>
      <p:sp>
        <p:nvSpPr>
          <p:cNvPr id="9" name="Text Box 5"/>
          <p:cNvSpPr txBox="1">
            <a:spLocks noChangeArrowheads="1"/>
          </p:cNvSpPr>
          <p:nvPr/>
        </p:nvSpPr>
        <p:spPr bwMode="auto">
          <a:xfrm>
            <a:off x="2516690" y="5932403"/>
            <a:ext cx="23947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mj-lt"/>
              </a:rPr>
              <a:t>Access to all Student Services</a:t>
            </a:r>
          </a:p>
        </p:txBody>
      </p:sp>
      <p:sp>
        <p:nvSpPr>
          <p:cNvPr id="10" name="Text Box 5"/>
          <p:cNvSpPr txBox="1">
            <a:spLocks noChangeArrowheads="1"/>
          </p:cNvSpPr>
          <p:nvPr/>
        </p:nvSpPr>
        <p:spPr bwMode="auto">
          <a:xfrm>
            <a:off x="2516690" y="4791613"/>
            <a:ext cx="2682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dirty="0">
                <a:latin typeface="+mj-lt"/>
              </a:rPr>
              <a:t>Access to Chromebooks and </a:t>
            </a:r>
            <a:r>
              <a:rPr lang="en-US" sz="1600" dirty="0" err="1">
                <a:latin typeface="+mj-lt"/>
              </a:rPr>
              <a:t>WiFi</a:t>
            </a:r>
            <a:r>
              <a:rPr lang="en-US" sz="1600" dirty="0">
                <a:latin typeface="+mj-lt"/>
              </a:rPr>
              <a:t> Hotspots for eligible students</a:t>
            </a:r>
          </a:p>
        </p:txBody>
      </p:sp>
      <p:sp>
        <p:nvSpPr>
          <p:cNvPr id="11" name="Text Box 5"/>
          <p:cNvSpPr txBox="1">
            <a:spLocks noChangeArrowheads="1"/>
          </p:cNvSpPr>
          <p:nvPr/>
        </p:nvSpPr>
        <p:spPr bwMode="auto">
          <a:xfrm>
            <a:off x="401782" y="2537872"/>
            <a:ext cx="1971696" cy="646331"/>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600" b="1" dirty="0">
                <a:latin typeface="+mj-lt"/>
              </a:rPr>
              <a:t>16,500+</a:t>
            </a:r>
          </a:p>
        </p:txBody>
      </p:sp>
      <p:sp>
        <p:nvSpPr>
          <p:cNvPr id="12" name="Text Box 5"/>
          <p:cNvSpPr txBox="1">
            <a:spLocks noChangeArrowheads="1"/>
          </p:cNvSpPr>
          <p:nvPr/>
        </p:nvSpPr>
        <p:spPr bwMode="auto">
          <a:xfrm>
            <a:off x="1390002" y="3733702"/>
            <a:ext cx="983475" cy="646331"/>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600" b="1" dirty="0">
                <a:latin typeface="+mj-lt"/>
              </a:rPr>
              <a:t>50+</a:t>
            </a:r>
          </a:p>
        </p:txBody>
      </p:sp>
      <p:sp>
        <p:nvSpPr>
          <p:cNvPr id="13" name="Text Box 5"/>
          <p:cNvSpPr txBox="1">
            <a:spLocks noChangeArrowheads="1"/>
          </p:cNvSpPr>
          <p:nvPr/>
        </p:nvSpPr>
        <p:spPr bwMode="auto">
          <a:xfrm>
            <a:off x="856639" y="4883947"/>
            <a:ext cx="15168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600" b="1" dirty="0">
                <a:latin typeface="+mj-lt"/>
              </a:rPr>
              <a:t>FREE</a:t>
            </a:r>
          </a:p>
        </p:txBody>
      </p:sp>
      <p:sp>
        <p:nvSpPr>
          <p:cNvPr id="14" name="Text Box 5"/>
          <p:cNvSpPr txBox="1">
            <a:spLocks noChangeArrowheads="1"/>
          </p:cNvSpPr>
          <p:nvPr/>
        </p:nvSpPr>
        <p:spPr bwMode="auto">
          <a:xfrm>
            <a:off x="589557" y="5950463"/>
            <a:ext cx="1783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sz="3600" b="1" dirty="0">
                <a:latin typeface="+mj-lt"/>
              </a:rPr>
              <a:t>Virtual</a:t>
            </a:r>
          </a:p>
        </p:txBody>
      </p:sp>
      <p:cxnSp>
        <p:nvCxnSpPr>
          <p:cNvPr id="4" name="Straight Connector 3"/>
          <p:cNvCxnSpPr/>
          <p:nvPr/>
        </p:nvCxnSpPr>
        <p:spPr>
          <a:xfrm>
            <a:off x="2412083" y="2579836"/>
            <a:ext cx="0" cy="6043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12083" y="3782708"/>
            <a:ext cx="0" cy="6043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08347" y="4883947"/>
            <a:ext cx="0" cy="6043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12083" y="5967985"/>
            <a:ext cx="0" cy="6043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767E904-86DD-4BAD-A244-FC45FDA644C1}"/>
              </a:ext>
            </a:extLst>
          </p:cNvPr>
          <p:cNvSpPr>
            <a:spLocks noGrp="1"/>
          </p:cNvSpPr>
          <p:nvPr>
            <p:ph type="title"/>
          </p:nvPr>
        </p:nvSpPr>
        <p:spPr/>
        <p:txBody>
          <a:bodyPr/>
          <a:lstStyle/>
          <a:p>
            <a:r>
              <a:rPr lang="en-US" sz="5400" dirty="0"/>
              <a:t>Student LIFE</a:t>
            </a:r>
          </a:p>
        </p:txBody>
      </p:sp>
    </p:spTree>
    <p:extLst>
      <p:ext uri="{BB962C8B-B14F-4D97-AF65-F5344CB8AC3E}">
        <p14:creationId xmlns:p14="http://schemas.microsoft.com/office/powerpoint/2010/main" val="646256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p:txBody>
          <a:bodyPr/>
          <a:lstStyle/>
          <a:p>
            <a:r>
              <a:rPr lang="en-US" sz="5400" dirty="0"/>
              <a:t>Student Housing</a:t>
            </a:r>
          </a:p>
        </p:txBody>
      </p:sp>
      <p:sp>
        <p:nvSpPr>
          <p:cNvPr id="3" name="Content Placeholder 2">
            <a:extLst>
              <a:ext uri="{FF2B5EF4-FFF2-40B4-BE49-F238E27FC236}">
                <a16:creationId xmlns:a16="http://schemas.microsoft.com/office/drawing/2014/main" id="{C80BEB01-11DD-41A5-B67B-7C94DCA18E8C}"/>
              </a:ext>
            </a:extLst>
          </p:cNvPr>
          <p:cNvSpPr>
            <a:spLocks noGrp="1"/>
          </p:cNvSpPr>
          <p:nvPr>
            <p:ph sz="half" idx="1"/>
          </p:nvPr>
        </p:nvSpPr>
        <p:spPr>
          <a:xfrm>
            <a:off x="677783" y="2436197"/>
            <a:ext cx="5185873" cy="3974615"/>
          </a:xfrm>
        </p:spPr>
        <p:txBody>
          <a:bodyPr>
            <a:normAutofit/>
          </a:bodyPr>
          <a:lstStyle/>
          <a:p>
            <a:pPr fontAlgn="base"/>
            <a:r>
              <a:rPr lang="en-US" dirty="0"/>
              <a:t>Open year round (including breaks and holidays)</a:t>
            </a:r>
          </a:p>
          <a:p>
            <a:pPr fontAlgn="base"/>
            <a:r>
              <a:rPr lang="en-US" dirty="0"/>
              <a:t>One payment covers: water, electricity, garbage, wireless internet, and a fully furnished room</a:t>
            </a:r>
          </a:p>
          <a:p>
            <a:pPr fontAlgn="base"/>
            <a:r>
              <a:rPr lang="en-US" dirty="0"/>
              <a:t>Exclusive activities for on-campus residents (including evenings, weekends, and holidays)</a:t>
            </a:r>
          </a:p>
          <a:p>
            <a:pPr fontAlgn="base"/>
            <a:r>
              <a:rPr lang="en-US" dirty="0"/>
              <a:t>Student Resident Assistants throughout each hall who are there to help, share valuable information, and create a sense of community</a:t>
            </a:r>
          </a:p>
        </p:txBody>
      </p:sp>
      <p:pic>
        <p:nvPicPr>
          <p:cNvPr id="8" name="Picture 7">
            <a:extLst>
              <a:ext uri="{FF2B5EF4-FFF2-40B4-BE49-F238E27FC236}">
                <a16:creationId xmlns:a16="http://schemas.microsoft.com/office/drawing/2014/main" id="{6121C863-A867-4B6E-8DE5-DF9DFF695F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7068" y="3993819"/>
            <a:ext cx="3084058" cy="1988541"/>
          </a:xfrm>
          <a:prstGeom prst="rect">
            <a:avLst/>
          </a:prstGeom>
        </p:spPr>
      </p:pic>
      <p:pic>
        <p:nvPicPr>
          <p:cNvPr id="1026" name="Picture 2">
            <a:extLst>
              <a:ext uri="{FF2B5EF4-FFF2-40B4-BE49-F238E27FC236}">
                <a16:creationId xmlns:a16="http://schemas.microsoft.com/office/drawing/2014/main" id="{CA59A3A6-0E3D-49D3-B81A-BD1BCBC3B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872" y="2113928"/>
            <a:ext cx="29432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5544537-5C05-4603-A937-2F9353DE2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9354" y="2099641"/>
            <a:ext cx="3000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4254DD-68F1-458D-9ED0-17BD452955F5}"/>
              </a:ext>
            </a:extLst>
          </p:cNvPr>
          <p:cNvSpPr txBox="1"/>
          <p:nvPr/>
        </p:nvSpPr>
        <p:spPr>
          <a:xfrm>
            <a:off x="1765570" y="1385228"/>
            <a:ext cx="6099242" cy="400110"/>
          </a:xfrm>
          <a:prstGeom prst="rect">
            <a:avLst/>
          </a:prstGeom>
          <a:noFill/>
        </p:spPr>
        <p:txBody>
          <a:bodyPr wrap="square">
            <a:spAutoFit/>
          </a:bodyPr>
          <a:lstStyle/>
          <a:p>
            <a:r>
              <a:rPr lang="en-US" sz="2000" b="1" dirty="0">
                <a:latin typeface="+mj-lt"/>
              </a:rPr>
              <a:t>Cedar Hall &amp; Mountain View</a:t>
            </a:r>
          </a:p>
        </p:txBody>
      </p:sp>
    </p:spTree>
    <p:extLst>
      <p:ext uri="{BB962C8B-B14F-4D97-AF65-F5344CB8AC3E}">
        <p14:creationId xmlns:p14="http://schemas.microsoft.com/office/powerpoint/2010/main" val="313631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p:txBody>
          <a:bodyPr/>
          <a:lstStyle/>
          <a:p>
            <a:r>
              <a:rPr lang="en-US" sz="5400" dirty="0"/>
              <a:t>Trojan Athletics</a:t>
            </a:r>
          </a:p>
        </p:txBody>
      </p:sp>
      <p:sp>
        <p:nvSpPr>
          <p:cNvPr id="3" name="Content Placeholder 2">
            <a:extLst>
              <a:ext uri="{FF2B5EF4-FFF2-40B4-BE49-F238E27FC236}">
                <a16:creationId xmlns:a16="http://schemas.microsoft.com/office/drawing/2014/main" id="{C80BEB01-11DD-41A5-B67B-7C94DCA18E8C}"/>
              </a:ext>
            </a:extLst>
          </p:cNvPr>
          <p:cNvSpPr>
            <a:spLocks noGrp="1"/>
          </p:cNvSpPr>
          <p:nvPr>
            <p:ph sz="half" idx="1"/>
          </p:nvPr>
        </p:nvSpPr>
        <p:spPr>
          <a:xfrm>
            <a:off x="617362" y="3653139"/>
            <a:ext cx="5185873" cy="2841897"/>
          </a:xfrm>
        </p:spPr>
        <p:txBody>
          <a:bodyPr numCol="2">
            <a:normAutofit/>
          </a:bodyPr>
          <a:lstStyle/>
          <a:p>
            <a:pPr fontAlgn="base">
              <a:lnSpc>
                <a:spcPct val="150000"/>
              </a:lnSpc>
            </a:pPr>
            <a:r>
              <a:rPr lang="en-US" sz="2400" b="1" dirty="0"/>
              <a:t>Varsity Teams:</a:t>
            </a:r>
          </a:p>
          <a:p>
            <a:pPr lvl="1" fontAlgn="base">
              <a:lnSpc>
                <a:spcPct val="150000"/>
              </a:lnSpc>
            </a:pPr>
            <a:r>
              <a:rPr lang="en-US" sz="1800" dirty="0"/>
              <a:t>Baseball</a:t>
            </a:r>
          </a:p>
          <a:p>
            <a:pPr lvl="1" fontAlgn="base">
              <a:lnSpc>
                <a:spcPct val="150000"/>
              </a:lnSpc>
            </a:pPr>
            <a:r>
              <a:rPr lang="en-US" sz="1800" dirty="0"/>
              <a:t>Basketball</a:t>
            </a:r>
          </a:p>
          <a:p>
            <a:pPr lvl="1" fontAlgn="base">
              <a:lnSpc>
                <a:spcPct val="150000"/>
              </a:lnSpc>
            </a:pPr>
            <a:r>
              <a:rPr lang="en-US" sz="1800" dirty="0"/>
              <a:t>Cross County</a:t>
            </a:r>
          </a:p>
          <a:p>
            <a:pPr lvl="1" fontAlgn="base">
              <a:lnSpc>
                <a:spcPct val="150000"/>
              </a:lnSpc>
            </a:pPr>
            <a:r>
              <a:rPr lang="en-US" sz="1800" dirty="0"/>
              <a:t>Soccer</a:t>
            </a:r>
          </a:p>
          <a:p>
            <a:pPr lvl="1" fontAlgn="base">
              <a:lnSpc>
                <a:spcPct val="150000"/>
              </a:lnSpc>
            </a:pPr>
            <a:endParaRPr lang="en-US" sz="1800" dirty="0"/>
          </a:p>
          <a:p>
            <a:pPr lvl="1" fontAlgn="base">
              <a:lnSpc>
                <a:spcPct val="150000"/>
              </a:lnSpc>
            </a:pPr>
            <a:endParaRPr lang="en-US" sz="1800" dirty="0"/>
          </a:p>
          <a:p>
            <a:pPr lvl="1" fontAlgn="base">
              <a:lnSpc>
                <a:spcPct val="150000"/>
              </a:lnSpc>
            </a:pPr>
            <a:r>
              <a:rPr lang="en-US" sz="1800" dirty="0"/>
              <a:t>Softball</a:t>
            </a:r>
          </a:p>
          <a:p>
            <a:pPr lvl="1" fontAlgn="base">
              <a:lnSpc>
                <a:spcPct val="150000"/>
              </a:lnSpc>
            </a:pPr>
            <a:r>
              <a:rPr lang="en-US" sz="1800" dirty="0"/>
              <a:t>Track &amp; Field</a:t>
            </a:r>
          </a:p>
          <a:p>
            <a:pPr lvl="1" fontAlgn="base">
              <a:lnSpc>
                <a:spcPct val="150000"/>
              </a:lnSpc>
            </a:pPr>
            <a:r>
              <a:rPr lang="en-US" sz="1800" dirty="0"/>
              <a:t>Volleyball</a:t>
            </a:r>
          </a:p>
        </p:txBody>
      </p:sp>
      <p:sp>
        <p:nvSpPr>
          <p:cNvPr id="4" name="Rectangle 3">
            <a:extLst>
              <a:ext uri="{FF2B5EF4-FFF2-40B4-BE49-F238E27FC236}">
                <a16:creationId xmlns:a16="http://schemas.microsoft.com/office/drawing/2014/main" id="{8E1B8451-8A20-492C-8BB3-0014958F4CCB}"/>
              </a:ext>
            </a:extLst>
          </p:cNvPr>
          <p:cNvSpPr/>
          <p:nvPr/>
        </p:nvSpPr>
        <p:spPr>
          <a:xfrm>
            <a:off x="617362" y="2365756"/>
            <a:ext cx="5900170" cy="1015663"/>
          </a:xfrm>
          <a:prstGeom prst="rect">
            <a:avLst/>
          </a:prstGeom>
        </p:spPr>
        <p:txBody>
          <a:bodyPr wrap="square">
            <a:spAutoFit/>
          </a:bodyPr>
          <a:lstStyle/>
          <a:p>
            <a:r>
              <a:rPr lang="en-US" sz="2000" dirty="0"/>
              <a:t>More than 170  student athletes compete for Everett Community College across 11 different men’s and women’s varsity sport programs.</a:t>
            </a:r>
          </a:p>
        </p:txBody>
      </p:sp>
      <p:pic>
        <p:nvPicPr>
          <p:cNvPr id="6" name="Picture 5">
            <a:extLst>
              <a:ext uri="{FF2B5EF4-FFF2-40B4-BE49-F238E27FC236}">
                <a16:creationId xmlns:a16="http://schemas.microsoft.com/office/drawing/2014/main" id="{DAA4830E-438F-4FEC-AFDD-B0FA2DDD2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3276" y="577117"/>
            <a:ext cx="3800134" cy="5703766"/>
          </a:xfrm>
          <a:prstGeom prst="rect">
            <a:avLst/>
          </a:prstGeom>
        </p:spPr>
      </p:pic>
      <p:sp>
        <p:nvSpPr>
          <p:cNvPr id="7" name="Title 1">
            <a:extLst>
              <a:ext uri="{FF2B5EF4-FFF2-40B4-BE49-F238E27FC236}">
                <a16:creationId xmlns:a16="http://schemas.microsoft.com/office/drawing/2014/main" id="{E92CCAC9-18AE-4D3D-9812-4A56ED727C75}"/>
              </a:ext>
            </a:extLst>
          </p:cNvPr>
          <p:cNvSpPr txBox="1">
            <a:spLocks/>
          </p:cNvSpPr>
          <p:nvPr/>
        </p:nvSpPr>
        <p:spPr>
          <a:xfrm>
            <a:off x="5939988" y="5215690"/>
            <a:ext cx="5634650"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3600" dirty="0">
                <a:effectLst>
                  <a:outerShdw blurRad="38100" dist="38100" dir="2700000" algn="tl">
                    <a:srgbClr val="000000">
                      <a:alpha val="43137"/>
                    </a:srgbClr>
                  </a:outerShdw>
                </a:effectLst>
              </a:rPr>
              <a:t>EverettCC.edu/Athletics</a:t>
            </a:r>
          </a:p>
        </p:txBody>
      </p:sp>
    </p:spTree>
    <p:extLst>
      <p:ext uri="{BB962C8B-B14F-4D97-AF65-F5344CB8AC3E}">
        <p14:creationId xmlns:p14="http://schemas.microsoft.com/office/powerpoint/2010/main" val="1124841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a:xfrm>
            <a:off x="655089" y="425972"/>
            <a:ext cx="7973350" cy="1018655"/>
          </a:xfrm>
        </p:spPr>
        <p:txBody>
          <a:bodyPr/>
          <a:lstStyle/>
          <a:p>
            <a:r>
              <a:rPr lang="en-US" sz="4800" dirty="0"/>
              <a:t>Student Resources</a:t>
            </a:r>
            <a:endParaRPr lang="en-US" sz="3600" dirty="0"/>
          </a:p>
        </p:txBody>
      </p:sp>
      <p:sp>
        <p:nvSpPr>
          <p:cNvPr id="7" name="Google Shape;237;p12">
            <a:extLst>
              <a:ext uri="{FF2B5EF4-FFF2-40B4-BE49-F238E27FC236}">
                <a16:creationId xmlns:a16="http://schemas.microsoft.com/office/drawing/2014/main" id="{DCBCE9C5-7EFB-410B-904D-FB336F360F95}"/>
              </a:ext>
            </a:extLst>
          </p:cNvPr>
          <p:cNvSpPr txBox="1">
            <a:spLocks/>
          </p:cNvSpPr>
          <p:nvPr/>
        </p:nvSpPr>
        <p:spPr>
          <a:xfrm>
            <a:off x="810000" y="2133604"/>
            <a:ext cx="5425430" cy="3612224"/>
          </a:xfrm>
          <a:prstGeom prst="rect">
            <a:avLst/>
          </a:prstGeom>
          <a:noFill/>
          <a:ln>
            <a:noFill/>
          </a:ln>
          <a:effectLst>
            <a:outerShdw blurRad="50800">
              <a:srgbClr val="000000">
                <a:alpha val="40000"/>
              </a:srgbClr>
            </a:outerShdw>
          </a:effectLst>
        </p:spPr>
        <p:txBody>
          <a:bodyPr spcFirstLastPara="1" vert="horz" wrap="square" lIns="91425" tIns="45700" rIns="91425" bIns="45700" rtlCol="0" anchor="ctr" anchorCtr="0">
            <a:normAutofit/>
          </a:bodyPr>
          <a:lstStyle>
            <a:defPPr>
              <a:defRPr lang="en-US"/>
            </a:defPPr>
            <a:lvl1pPr marL="342900" indent="-342900">
              <a:spcBef>
                <a:spcPts val="0"/>
              </a:spcBef>
              <a:spcAft>
                <a:spcPts val="0"/>
              </a:spcAft>
              <a:buClr>
                <a:schemeClr val="accent1"/>
              </a:buClr>
              <a:buSzPts val="2400"/>
              <a:buFont typeface="Wingdings" panose="05000000000000000000" pitchFamily="2" charset="2"/>
              <a:buChar char="v"/>
              <a:defRPr sz="2400"/>
            </a:lvl1pPr>
            <a:lvl2pPr marL="742950" indent="-285750">
              <a:spcBef>
                <a:spcPct val="20000"/>
              </a:spcBef>
              <a:spcAft>
                <a:spcPts val="600"/>
              </a:spcAft>
              <a:buClr>
                <a:schemeClr val="accent1"/>
              </a:buClr>
              <a:buFont typeface="Wingdings 2" charset="2"/>
              <a:buChar char=""/>
              <a:defRPr sz="1600"/>
            </a:lvl2pPr>
            <a:lvl3pPr marL="1143000" indent="-228600">
              <a:spcBef>
                <a:spcPct val="20000"/>
              </a:spcBef>
              <a:spcAft>
                <a:spcPts val="600"/>
              </a:spcAft>
              <a:buClr>
                <a:schemeClr val="accent1"/>
              </a:buClr>
              <a:buFont typeface="Wingdings 2" charset="2"/>
              <a:buChar char=""/>
              <a:defRPr sz="1400"/>
            </a:lvl3pPr>
            <a:lvl4pPr marL="1600200" indent="-228600">
              <a:spcBef>
                <a:spcPct val="20000"/>
              </a:spcBef>
              <a:spcAft>
                <a:spcPts val="600"/>
              </a:spcAft>
              <a:buClr>
                <a:schemeClr val="accent1"/>
              </a:buClr>
              <a:buFont typeface="Wingdings 2" charset="2"/>
              <a:buChar char=""/>
              <a:defRPr sz="1200"/>
            </a:lvl4pPr>
            <a:lvl5pPr marL="2057400" indent="-228600">
              <a:spcBef>
                <a:spcPct val="20000"/>
              </a:spcBef>
              <a:spcAft>
                <a:spcPts val="600"/>
              </a:spcAft>
              <a:buClr>
                <a:schemeClr val="accent1"/>
              </a:buClr>
              <a:buFont typeface="Wingdings 2" charset="2"/>
              <a:buChar char=""/>
              <a:defRPr sz="1200"/>
            </a:lvl5pPr>
            <a:lvl6pPr marL="2400000" indent="-228600">
              <a:spcBef>
                <a:spcPct val="20000"/>
              </a:spcBef>
              <a:spcAft>
                <a:spcPts val="600"/>
              </a:spcAft>
              <a:buClr>
                <a:schemeClr val="accent1"/>
              </a:buClr>
              <a:buFont typeface="Wingdings 2" charset="2"/>
              <a:buChar char=""/>
              <a:defRPr sz="1200"/>
            </a:lvl6pPr>
            <a:lvl7pPr marL="2800000" indent="-228600">
              <a:spcBef>
                <a:spcPct val="20000"/>
              </a:spcBef>
              <a:spcAft>
                <a:spcPts val="600"/>
              </a:spcAft>
              <a:buClr>
                <a:schemeClr val="accent1"/>
              </a:buClr>
              <a:buFont typeface="Wingdings 2" charset="2"/>
              <a:buChar char=""/>
              <a:defRPr sz="1200"/>
            </a:lvl7pPr>
            <a:lvl8pPr marL="3200000" indent="-228600">
              <a:spcBef>
                <a:spcPct val="20000"/>
              </a:spcBef>
              <a:spcAft>
                <a:spcPts val="600"/>
              </a:spcAft>
              <a:buClr>
                <a:schemeClr val="accent1"/>
              </a:buClr>
              <a:buFont typeface="Wingdings 2" charset="2"/>
              <a:buChar char=""/>
              <a:defRPr sz="1200"/>
            </a:lvl8pPr>
            <a:lvl9pPr marL="3600000" indent="-228600">
              <a:spcBef>
                <a:spcPct val="20000"/>
              </a:spcBef>
              <a:spcAft>
                <a:spcPts val="600"/>
              </a:spcAft>
              <a:buClr>
                <a:schemeClr val="accent1"/>
              </a:buClr>
              <a:buFont typeface="Wingdings 2" charset="2"/>
              <a:buChar char=""/>
              <a:defRPr sz="1200"/>
            </a:lvl9pPr>
          </a:lstStyle>
          <a:p>
            <a:pPr>
              <a:lnSpc>
                <a:spcPct val="150000"/>
              </a:lnSpc>
            </a:pPr>
            <a:r>
              <a:rPr lang="en-US" dirty="0"/>
              <a:t>Advising Center</a:t>
            </a:r>
          </a:p>
          <a:p>
            <a:pPr>
              <a:lnSpc>
                <a:spcPct val="150000"/>
              </a:lnSpc>
            </a:pPr>
            <a:r>
              <a:rPr lang="en-US" dirty="0"/>
              <a:t>Counseling and Student Success</a:t>
            </a:r>
          </a:p>
          <a:p>
            <a:pPr>
              <a:lnSpc>
                <a:spcPct val="150000"/>
              </a:lnSpc>
            </a:pPr>
            <a:r>
              <a:rPr lang="en-US" dirty="0"/>
              <a:t>EvCC Bookstore</a:t>
            </a:r>
          </a:p>
          <a:p>
            <a:pPr>
              <a:lnSpc>
                <a:spcPct val="150000"/>
              </a:lnSpc>
            </a:pPr>
            <a:r>
              <a:rPr lang="en-US" dirty="0"/>
              <a:t>Enrollment Services</a:t>
            </a:r>
          </a:p>
          <a:p>
            <a:pPr>
              <a:lnSpc>
                <a:spcPct val="150000"/>
              </a:lnSpc>
            </a:pPr>
            <a:r>
              <a:rPr lang="en-US" dirty="0"/>
              <a:t>Financial Aid</a:t>
            </a:r>
          </a:p>
        </p:txBody>
      </p:sp>
      <p:sp>
        <p:nvSpPr>
          <p:cNvPr id="9" name="Google Shape;238;p12">
            <a:extLst>
              <a:ext uri="{FF2B5EF4-FFF2-40B4-BE49-F238E27FC236}">
                <a16:creationId xmlns:a16="http://schemas.microsoft.com/office/drawing/2014/main" id="{0491401F-D759-4CDE-8592-5D839E677731}"/>
              </a:ext>
            </a:extLst>
          </p:cNvPr>
          <p:cNvSpPr txBox="1">
            <a:spLocks/>
          </p:cNvSpPr>
          <p:nvPr/>
        </p:nvSpPr>
        <p:spPr>
          <a:xfrm>
            <a:off x="6403982" y="1911480"/>
            <a:ext cx="5532379" cy="4001491"/>
          </a:xfrm>
          <a:prstGeom prst="rect">
            <a:avLst/>
          </a:prstGeom>
          <a:noFill/>
          <a:ln>
            <a:noFill/>
          </a:ln>
          <a:effectLst>
            <a:outerShdw blurRad="50800">
              <a:srgbClr val="000000">
                <a:alpha val="40000"/>
              </a:srgbClr>
            </a:outerShdw>
          </a:effectLst>
        </p:spPr>
        <p:txBody>
          <a:bodyPr spcFirstLastPara="1" vert="horz" wrap="square" lIns="91425" tIns="45700" rIns="91425" bIns="45700" rtlCol="0" anchor="ctr" anchorCtr="0">
            <a:normAutofit/>
          </a:bodyPr>
          <a:lstStyle>
            <a:defPPr>
              <a:defRPr lang="en-US"/>
            </a:defPPr>
            <a:lvl1pPr marL="342900" indent="-342900">
              <a:spcBef>
                <a:spcPts val="0"/>
              </a:spcBef>
              <a:spcAft>
                <a:spcPts val="0"/>
              </a:spcAft>
              <a:buClr>
                <a:schemeClr val="accent1"/>
              </a:buClr>
              <a:buSzPts val="2400"/>
              <a:buFont typeface="Wingdings" panose="05000000000000000000" pitchFamily="2" charset="2"/>
              <a:buChar char="v"/>
              <a:defRPr sz="2400"/>
            </a:lvl1pPr>
            <a:lvl2pPr marL="742950" indent="-285750">
              <a:spcBef>
                <a:spcPct val="20000"/>
              </a:spcBef>
              <a:spcAft>
                <a:spcPts val="600"/>
              </a:spcAft>
              <a:buClr>
                <a:schemeClr val="accent1"/>
              </a:buClr>
              <a:buFont typeface="Wingdings 2" charset="2"/>
              <a:buChar char=""/>
              <a:defRPr sz="1600"/>
            </a:lvl2pPr>
            <a:lvl3pPr marL="1143000" indent="-228600">
              <a:spcBef>
                <a:spcPct val="20000"/>
              </a:spcBef>
              <a:spcAft>
                <a:spcPts val="600"/>
              </a:spcAft>
              <a:buClr>
                <a:schemeClr val="accent1"/>
              </a:buClr>
              <a:buFont typeface="Wingdings 2" charset="2"/>
              <a:buChar char=""/>
              <a:defRPr sz="1400"/>
            </a:lvl3pPr>
            <a:lvl4pPr marL="1600200" indent="-228600">
              <a:spcBef>
                <a:spcPct val="20000"/>
              </a:spcBef>
              <a:spcAft>
                <a:spcPts val="600"/>
              </a:spcAft>
              <a:buClr>
                <a:schemeClr val="accent1"/>
              </a:buClr>
              <a:buFont typeface="Wingdings 2" charset="2"/>
              <a:buChar char=""/>
              <a:defRPr sz="1200"/>
            </a:lvl4pPr>
            <a:lvl5pPr marL="2057400" indent="-228600">
              <a:spcBef>
                <a:spcPct val="20000"/>
              </a:spcBef>
              <a:spcAft>
                <a:spcPts val="600"/>
              </a:spcAft>
              <a:buClr>
                <a:schemeClr val="accent1"/>
              </a:buClr>
              <a:buFont typeface="Wingdings 2" charset="2"/>
              <a:buChar char=""/>
              <a:defRPr sz="1200"/>
            </a:lvl5pPr>
            <a:lvl6pPr marL="2400000" indent="-228600">
              <a:spcBef>
                <a:spcPct val="20000"/>
              </a:spcBef>
              <a:spcAft>
                <a:spcPts val="600"/>
              </a:spcAft>
              <a:buClr>
                <a:schemeClr val="accent1"/>
              </a:buClr>
              <a:buFont typeface="Wingdings 2" charset="2"/>
              <a:buChar char=""/>
              <a:defRPr sz="1200"/>
            </a:lvl6pPr>
            <a:lvl7pPr marL="2800000" indent="-228600">
              <a:spcBef>
                <a:spcPct val="20000"/>
              </a:spcBef>
              <a:spcAft>
                <a:spcPts val="600"/>
              </a:spcAft>
              <a:buClr>
                <a:schemeClr val="accent1"/>
              </a:buClr>
              <a:buFont typeface="Wingdings 2" charset="2"/>
              <a:buChar char=""/>
              <a:defRPr sz="1200"/>
            </a:lvl7pPr>
            <a:lvl8pPr marL="3200000" indent="-228600">
              <a:spcBef>
                <a:spcPct val="20000"/>
              </a:spcBef>
              <a:spcAft>
                <a:spcPts val="600"/>
              </a:spcAft>
              <a:buClr>
                <a:schemeClr val="accent1"/>
              </a:buClr>
              <a:buFont typeface="Wingdings 2" charset="2"/>
              <a:buChar char=""/>
              <a:defRPr sz="1200"/>
            </a:lvl8pPr>
            <a:lvl9pPr marL="3600000" indent="-228600">
              <a:spcBef>
                <a:spcPct val="20000"/>
              </a:spcBef>
              <a:spcAft>
                <a:spcPts val="600"/>
              </a:spcAft>
              <a:buClr>
                <a:schemeClr val="accent1"/>
              </a:buClr>
              <a:buFont typeface="Wingdings 2" charset="2"/>
              <a:buChar char=""/>
              <a:defRPr sz="1200"/>
            </a:lvl9pPr>
          </a:lstStyle>
          <a:p>
            <a:pPr>
              <a:lnSpc>
                <a:spcPct val="150000"/>
              </a:lnSpc>
            </a:pPr>
            <a:r>
              <a:rPr lang="en-US" dirty="0"/>
              <a:t>Technology Services (Tech Hub)</a:t>
            </a:r>
          </a:p>
          <a:p>
            <a:pPr>
              <a:lnSpc>
                <a:spcPct val="150000"/>
              </a:lnSpc>
            </a:pPr>
            <a:r>
              <a:rPr lang="en-US" dirty="0"/>
              <a:t>Pathway Coaches</a:t>
            </a:r>
          </a:p>
          <a:p>
            <a:pPr>
              <a:lnSpc>
                <a:spcPct val="150000"/>
              </a:lnSpc>
            </a:pPr>
            <a:r>
              <a:rPr lang="en-US" dirty="0"/>
              <a:t>Tutoring Center</a:t>
            </a:r>
          </a:p>
          <a:p>
            <a:pPr>
              <a:lnSpc>
                <a:spcPct val="150000"/>
              </a:lnSpc>
            </a:pPr>
            <a:r>
              <a:rPr lang="en-US" dirty="0"/>
              <a:t>Writing Center</a:t>
            </a:r>
          </a:p>
          <a:p>
            <a:pPr>
              <a:lnSpc>
                <a:spcPct val="150000"/>
              </a:lnSpc>
            </a:pPr>
            <a:r>
              <a:rPr lang="en-US" dirty="0"/>
              <a:t>Diversity &amp; Equity Center</a:t>
            </a:r>
          </a:p>
        </p:txBody>
      </p:sp>
      <p:sp>
        <p:nvSpPr>
          <p:cNvPr id="6" name="Google Shape;238;p12">
            <a:extLst>
              <a:ext uri="{FF2B5EF4-FFF2-40B4-BE49-F238E27FC236}">
                <a16:creationId xmlns:a16="http://schemas.microsoft.com/office/drawing/2014/main" id="{4E0A9E53-801A-48FF-93D6-5887238955E8}"/>
              </a:ext>
            </a:extLst>
          </p:cNvPr>
          <p:cNvSpPr txBox="1">
            <a:spLocks/>
          </p:cNvSpPr>
          <p:nvPr/>
        </p:nvSpPr>
        <p:spPr>
          <a:xfrm>
            <a:off x="1455077" y="5458386"/>
            <a:ext cx="8369643" cy="1332947"/>
          </a:xfrm>
          <a:prstGeom prst="rect">
            <a:avLst/>
          </a:prstGeom>
          <a:noFill/>
          <a:ln>
            <a:noFill/>
          </a:ln>
          <a:effectLst>
            <a:outerShdw blurRad="50800">
              <a:srgbClr val="000000">
                <a:alpha val="40000"/>
              </a:srgbClr>
            </a:outerShdw>
          </a:effectLst>
        </p:spPr>
        <p:txBody>
          <a:bodyPr spcFirstLastPara="1" vert="horz" wrap="square" lIns="91425" tIns="45700" rIns="91425" bIns="45700" rtlCol="0" anchor="ctr" anchorCtr="0">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spcBef>
                <a:spcPts val="0"/>
              </a:spcBef>
              <a:spcAft>
                <a:spcPts val="0"/>
              </a:spcAft>
              <a:buSzPts val="2400"/>
              <a:buNone/>
            </a:pPr>
            <a:r>
              <a:rPr lang="en-US" sz="2400" dirty="0"/>
              <a:t>Learn more at: </a:t>
            </a:r>
            <a:r>
              <a:rPr lang="en-US" sz="2400" u="sng" dirty="0">
                <a:hlinkClick r:id="rId3"/>
              </a:rPr>
              <a:t>everettcc.edu/students/online/</a:t>
            </a:r>
            <a:endParaRPr lang="en-US" sz="2400" u="sng" dirty="0"/>
          </a:p>
        </p:txBody>
      </p:sp>
    </p:spTree>
    <p:extLst>
      <p:ext uri="{BB962C8B-B14F-4D97-AF65-F5344CB8AC3E}">
        <p14:creationId xmlns:p14="http://schemas.microsoft.com/office/powerpoint/2010/main" val="3884193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p:txBody>
          <a:bodyPr/>
          <a:lstStyle/>
          <a:p>
            <a:r>
              <a:rPr lang="en-US" sz="5400" dirty="0"/>
              <a:t>Center for Disability Services</a:t>
            </a:r>
          </a:p>
        </p:txBody>
      </p:sp>
      <p:sp>
        <p:nvSpPr>
          <p:cNvPr id="3" name="Content Placeholder 2">
            <a:extLst>
              <a:ext uri="{FF2B5EF4-FFF2-40B4-BE49-F238E27FC236}">
                <a16:creationId xmlns:a16="http://schemas.microsoft.com/office/drawing/2014/main" id="{C80BEB01-11DD-41A5-B67B-7C94DCA18E8C}"/>
              </a:ext>
            </a:extLst>
          </p:cNvPr>
          <p:cNvSpPr>
            <a:spLocks noGrp="1"/>
          </p:cNvSpPr>
          <p:nvPr>
            <p:ph sz="half" idx="1"/>
          </p:nvPr>
        </p:nvSpPr>
        <p:spPr>
          <a:xfrm>
            <a:off x="810000" y="2102873"/>
            <a:ext cx="5185873" cy="2219719"/>
          </a:xfrm>
        </p:spPr>
        <p:txBody>
          <a:bodyPr>
            <a:normAutofit/>
          </a:bodyPr>
          <a:lstStyle/>
          <a:p>
            <a:r>
              <a:rPr lang="en-US" sz="2400" dirty="0"/>
              <a:t>Everett Community College is committed to providing equal opportunity for students with disabilities.</a:t>
            </a:r>
          </a:p>
        </p:txBody>
      </p:sp>
      <p:sp>
        <p:nvSpPr>
          <p:cNvPr id="4" name="Content Placeholder 3">
            <a:extLst>
              <a:ext uri="{FF2B5EF4-FFF2-40B4-BE49-F238E27FC236}">
                <a16:creationId xmlns:a16="http://schemas.microsoft.com/office/drawing/2014/main" id="{107A6BAE-C55B-476E-AAA8-92649B927AAE}"/>
              </a:ext>
            </a:extLst>
          </p:cNvPr>
          <p:cNvSpPr>
            <a:spLocks noGrp="1"/>
          </p:cNvSpPr>
          <p:nvPr>
            <p:ph sz="half" idx="2"/>
          </p:nvPr>
        </p:nvSpPr>
        <p:spPr>
          <a:xfrm>
            <a:off x="801290" y="4273952"/>
            <a:ext cx="5194583" cy="2404641"/>
          </a:xfrm>
        </p:spPr>
        <p:txBody>
          <a:bodyPr numCol="1">
            <a:normAutofit/>
          </a:bodyPr>
          <a:lstStyle/>
          <a:p>
            <a:r>
              <a:rPr lang="en-US" sz="2400" dirty="0"/>
              <a:t>Students may be eligible for accommodations if they have a physical, mental, psychological or sensory barrier that limits one or more major life activities.</a:t>
            </a:r>
          </a:p>
        </p:txBody>
      </p:sp>
      <p:sp>
        <p:nvSpPr>
          <p:cNvPr id="6" name="Content Placeholder 3">
            <a:extLst>
              <a:ext uri="{FF2B5EF4-FFF2-40B4-BE49-F238E27FC236}">
                <a16:creationId xmlns:a16="http://schemas.microsoft.com/office/drawing/2014/main" id="{0718020A-20AE-4B6F-870A-D37482DC02CD}"/>
              </a:ext>
            </a:extLst>
          </p:cNvPr>
          <p:cNvSpPr txBox="1">
            <a:spLocks/>
          </p:cNvSpPr>
          <p:nvPr/>
        </p:nvSpPr>
        <p:spPr>
          <a:xfrm>
            <a:off x="6322414" y="2445151"/>
            <a:ext cx="5194583" cy="3353765"/>
          </a:xfrm>
          <a:prstGeom prst="rect">
            <a:avLst/>
          </a:prstGeom>
          <a:effectLst>
            <a:outerShdw blurRad="50800" dir="14400000">
              <a:srgbClr val="000000">
                <a:alpha val="40000"/>
              </a:srgbClr>
            </a:outerShdw>
          </a:effectLst>
        </p:spPr>
        <p:txBody>
          <a:bodyPr vert="horz" lIns="91440" tIns="45720" rIns="91440" bIns="45720" numCol="1"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US" sz="2400" dirty="0"/>
              <a:t>By providing reasonable accommodations based on an individual's need for services, CDS assists students in pursuing their goals at Everett Community College. Many of these accommodations are to assist students with their academic programs.</a:t>
            </a:r>
          </a:p>
        </p:txBody>
      </p:sp>
    </p:spTree>
    <p:extLst>
      <p:ext uri="{BB962C8B-B14F-4D97-AF65-F5344CB8AC3E}">
        <p14:creationId xmlns:p14="http://schemas.microsoft.com/office/powerpoint/2010/main" val="1595921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p:txBody>
          <a:bodyPr/>
          <a:lstStyle/>
          <a:p>
            <a:r>
              <a:rPr lang="en-US" sz="5400" dirty="0" err="1"/>
              <a:t>TRiO</a:t>
            </a:r>
            <a:r>
              <a:rPr lang="en-US" sz="5400" dirty="0"/>
              <a:t> Student Support Services</a:t>
            </a:r>
          </a:p>
        </p:txBody>
      </p:sp>
      <p:sp>
        <p:nvSpPr>
          <p:cNvPr id="3" name="Content Placeholder 2">
            <a:extLst>
              <a:ext uri="{FF2B5EF4-FFF2-40B4-BE49-F238E27FC236}">
                <a16:creationId xmlns:a16="http://schemas.microsoft.com/office/drawing/2014/main" id="{C80BEB01-11DD-41A5-B67B-7C94DCA18E8C}"/>
              </a:ext>
            </a:extLst>
          </p:cNvPr>
          <p:cNvSpPr>
            <a:spLocks noGrp="1"/>
          </p:cNvSpPr>
          <p:nvPr>
            <p:ph sz="half" idx="1"/>
          </p:nvPr>
        </p:nvSpPr>
        <p:spPr>
          <a:xfrm>
            <a:off x="292642" y="2149486"/>
            <a:ext cx="4872745" cy="4130180"/>
          </a:xfrm>
        </p:spPr>
        <p:txBody>
          <a:bodyPr>
            <a:normAutofit lnSpcReduction="10000"/>
          </a:bodyPr>
          <a:lstStyle/>
          <a:p>
            <a:pPr>
              <a:lnSpc>
                <a:spcPct val="150000"/>
              </a:lnSpc>
            </a:pPr>
            <a:r>
              <a:rPr lang="en-US" sz="2000" dirty="0" err="1"/>
              <a:t>TRiO</a:t>
            </a:r>
            <a:r>
              <a:rPr lang="en-US" sz="2000" dirty="0"/>
              <a:t> empowers first-generation, low-income students, and students with disabilities to navigate opportunities and barriers in order to author their authentic dreams.  </a:t>
            </a:r>
            <a:r>
              <a:rPr lang="en-US" sz="2000" dirty="0" err="1"/>
              <a:t>TRiO</a:t>
            </a:r>
            <a:r>
              <a:rPr lang="en-US" sz="2000" dirty="0"/>
              <a:t> cultivates personal growth, academic progress, and community development through a social justice lens.</a:t>
            </a:r>
          </a:p>
        </p:txBody>
      </p:sp>
      <p:sp>
        <p:nvSpPr>
          <p:cNvPr id="8" name="Content Placeholder 2">
            <a:extLst>
              <a:ext uri="{FF2B5EF4-FFF2-40B4-BE49-F238E27FC236}">
                <a16:creationId xmlns:a16="http://schemas.microsoft.com/office/drawing/2014/main" id="{FCB745A9-A288-4591-B37A-57DB538A4AD5}"/>
              </a:ext>
            </a:extLst>
          </p:cNvPr>
          <p:cNvSpPr txBox="1">
            <a:spLocks/>
          </p:cNvSpPr>
          <p:nvPr/>
        </p:nvSpPr>
        <p:spPr>
          <a:xfrm>
            <a:off x="5325914" y="2041866"/>
            <a:ext cx="6729728" cy="437929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fontAlgn="base"/>
            <a:r>
              <a:rPr lang="en-US" sz="2000" b="1" dirty="0" err="1"/>
              <a:t>TRiO</a:t>
            </a:r>
            <a:r>
              <a:rPr lang="en-US" sz="2000" b="1" dirty="0"/>
              <a:t> offers the following free services to participants:</a:t>
            </a:r>
          </a:p>
          <a:p>
            <a:pPr lvl="1" fontAlgn="base"/>
            <a:r>
              <a:rPr lang="en-US" sz="1800" dirty="0"/>
              <a:t>Personalized one-on-one academic planning and goal setting</a:t>
            </a:r>
          </a:p>
          <a:p>
            <a:pPr lvl="1" fontAlgn="base"/>
            <a:r>
              <a:rPr lang="en-US" sz="1800" dirty="0"/>
              <a:t>Transfer advising</a:t>
            </a:r>
          </a:p>
          <a:p>
            <a:pPr lvl="1" fontAlgn="base"/>
            <a:r>
              <a:rPr lang="en-US" sz="1800" dirty="0"/>
              <a:t>Major choice and career advising</a:t>
            </a:r>
          </a:p>
          <a:p>
            <a:pPr lvl="1" fontAlgn="base"/>
            <a:r>
              <a:rPr lang="en-US" sz="1800" dirty="0"/>
              <a:t>Tutoring for specified courses</a:t>
            </a:r>
          </a:p>
          <a:p>
            <a:pPr lvl="1" fontAlgn="base"/>
            <a:r>
              <a:rPr lang="en-US" sz="1800" dirty="0"/>
              <a:t>Visits to local 4-year colleges and universities</a:t>
            </a:r>
          </a:p>
          <a:p>
            <a:pPr lvl="1" fontAlgn="base"/>
            <a:r>
              <a:rPr lang="en-US" sz="1800" dirty="0"/>
              <a:t>Scholarship and financial aid resources</a:t>
            </a:r>
          </a:p>
          <a:p>
            <a:pPr lvl="1" fontAlgn="base"/>
            <a:r>
              <a:rPr lang="en-US" sz="1800" dirty="0"/>
              <a:t>Cultural and Educational Events</a:t>
            </a:r>
          </a:p>
        </p:txBody>
      </p:sp>
    </p:spTree>
    <p:extLst>
      <p:ext uri="{BB962C8B-B14F-4D97-AF65-F5344CB8AC3E}">
        <p14:creationId xmlns:p14="http://schemas.microsoft.com/office/powerpoint/2010/main" val="2738668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p:txBody>
          <a:bodyPr/>
          <a:lstStyle/>
          <a:p>
            <a:r>
              <a:rPr lang="en-US" sz="5400" dirty="0"/>
              <a:t>MESA</a:t>
            </a:r>
          </a:p>
        </p:txBody>
      </p:sp>
      <p:sp>
        <p:nvSpPr>
          <p:cNvPr id="3" name="Content Placeholder 2">
            <a:extLst>
              <a:ext uri="{FF2B5EF4-FFF2-40B4-BE49-F238E27FC236}">
                <a16:creationId xmlns:a16="http://schemas.microsoft.com/office/drawing/2014/main" id="{C80BEB01-11DD-41A5-B67B-7C94DCA18E8C}"/>
              </a:ext>
            </a:extLst>
          </p:cNvPr>
          <p:cNvSpPr>
            <a:spLocks noGrp="1"/>
          </p:cNvSpPr>
          <p:nvPr>
            <p:ph sz="half" idx="1"/>
          </p:nvPr>
        </p:nvSpPr>
        <p:spPr>
          <a:xfrm>
            <a:off x="5957946" y="2074806"/>
            <a:ext cx="5511811" cy="4783193"/>
          </a:xfrm>
        </p:spPr>
        <p:txBody>
          <a:bodyPr>
            <a:noAutofit/>
          </a:bodyPr>
          <a:lstStyle/>
          <a:p>
            <a:pPr algn="l" fontAlgn="base"/>
            <a:r>
              <a:rPr lang="en-US" sz="1600" b="0" i="0" dirty="0">
                <a:effectLst/>
              </a:rPr>
              <a:t>The </a:t>
            </a:r>
            <a:r>
              <a:rPr lang="en-US" sz="1600" b="0" i="0" dirty="0">
                <a:effectLst/>
                <a:latin typeface="+mj-lt"/>
              </a:rPr>
              <a:t>MESA Program at EvCC provides resources and extra support to students who want to transfer to four‐year colleges or universities in pursuit of STEM based degrees.</a:t>
            </a:r>
            <a:br>
              <a:rPr lang="en-US" sz="1600" b="0" i="0" dirty="0">
                <a:effectLst/>
                <a:latin typeface="+mj-lt"/>
              </a:rPr>
            </a:br>
            <a:endParaRPr lang="en-US" sz="1600" b="0" i="0" dirty="0">
              <a:effectLst/>
              <a:latin typeface="+mj-lt"/>
            </a:endParaRPr>
          </a:p>
          <a:p>
            <a:pPr algn="l" fontAlgn="base"/>
            <a:r>
              <a:rPr lang="en-US" sz="1600" b="0" i="0" dirty="0">
                <a:effectLst/>
              </a:rPr>
              <a:t>The goal of MESA is to increase the number of higher education degrees in STEM acknowledging the gaps still seen with historically underrepresented community college students. Undocumented students are welcome to apply.</a:t>
            </a:r>
            <a:br>
              <a:rPr lang="en-US" sz="1600" b="0" i="0" dirty="0">
                <a:effectLst/>
              </a:rPr>
            </a:br>
            <a:endParaRPr lang="en-US" sz="1600" b="0" i="0" dirty="0">
              <a:effectLst/>
            </a:endParaRPr>
          </a:p>
          <a:p>
            <a:pPr algn="l" fontAlgn="base"/>
            <a:r>
              <a:rPr lang="en-US" sz="1600" b="0" i="0" dirty="0">
                <a:effectLst/>
              </a:rPr>
              <a:t>To join, students must be pursuing their first bachelor’s degree. The MESA Program provides a variety of services such as the use of the MESA center for studying, borrowing textbooks, academic and professional development workshops, university trips, and field trips.</a:t>
            </a:r>
          </a:p>
        </p:txBody>
      </p:sp>
      <p:sp>
        <p:nvSpPr>
          <p:cNvPr id="8" name="Content Placeholder 2">
            <a:extLst>
              <a:ext uri="{FF2B5EF4-FFF2-40B4-BE49-F238E27FC236}">
                <a16:creationId xmlns:a16="http://schemas.microsoft.com/office/drawing/2014/main" id="{FCB745A9-A288-4591-B37A-57DB538A4AD5}"/>
              </a:ext>
            </a:extLst>
          </p:cNvPr>
          <p:cNvSpPr txBox="1">
            <a:spLocks/>
          </p:cNvSpPr>
          <p:nvPr/>
        </p:nvSpPr>
        <p:spPr>
          <a:xfrm>
            <a:off x="241175" y="2610395"/>
            <a:ext cx="5345329" cy="3482292"/>
          </a:xfrm>
          <a:prstGeom prst="rect">
            <a:avLst/>
          </a:prstGeom>
          <a:effectLst>
            <a:outerShdw blurRad="50800" dir="14400000">
              <a:srgbClr val="000000">
                <a:alpha val="40000"/>
              </a:srgbClr>
            </a:outerShdw>
          </a:effectLst>
        </p:spPr>
        <p:txBody>
          <a:bodyPr vert="horz" lIns="91440" tIns="45720" rIns="91440" bIns="45720" rtlCol="0" anchor="ctr">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algn="l" fontAlgn="base">
              <a:lnSpc>
                <a:spcPct val="220000"/>
              </a:lnSpc>
            </a:pPr>
            <a:r>
              <a:rPr lang="en-US" sz="2000" b="1" i="0" dirty="0">
                <a:effectLst/>
                <a:latin typeface="+mj-lt"/>
              </a:rPr>
              <a:t>MESA Student Support Services</a:t>
            </a:r>
          </a:p>
          <a:p>
            <a:pPr lvl="1" fontAlgn="base">
              <a:lnSpc>
                <a:spcPct val="220000"/>
              </a:lnSpc>
              <a:buFont typeface="Arial" panose="020B0604020202020204" pitchFamily="34" charset="0"/>
              <a:buChar char="•"/>
            </a:pPr>
            <a:r>
              <a:rPr lang="en-US" sz="1800" b="0" i="0" dirty="0">
                <a:effectLst/>
                <a:latin typeface="+mj-lt"/>
              </a:rPr>
              <a:t>Transfer planning</a:t>
            </a:r>
          </a:p>
          <a:p>
            <a:pPr lvl="1" fontAlgn="base">
              <a:lnSpc>
                <a:spcPct val="220000"/>
              </a:lnSpc>
              <a:buFont typeface="Arial" panose="020B0604020202020204" pitchFamily="34" charset="0"/>
              <a:buChar char="•"/>
            </a:pPr>
            <a:r>
              <a:rPr lang="en-US" sz="1800" b="0" i="0" dirty="0">
                <a:effectLst/>
                <a:latin typeface="+mj-lt"/>
              </a:rPr>
              <a:t>Academic excellence workshops</a:t>
            </a:r>
          </a:p>
          <a:p>
            <a:pPr lvl="1" fontAlgn="base">
              <a:lnSpc>
                <a:spcPct val="220000"/>
              </a:lnSpc>
              <a:buFont typeface="Arial" panose="020B0604020202020204" pitchFamily="34" charset="0"/>
              <a:buChar char="•"/>
            </a:pPr>
            <a:r>
              <a:rPr lang="en-US" sz="1800" b="0" i="0" dirty="0">
                <a:effectLst/>
                <a:latin typeface="+mj-lt"/>
              </a:rPr>
              <a:t>Industry field trips to local companies</a:t>
            </a:r>
          </a:p>
          <a:p>
            <a:pPr lvl="1" fontAlgn="base">
              <a:lnSpc>
                <a:spcPct val="220000"/>
              </a:lnSpc>
              <a:buFont typeface="Arial" panose="020B0604020202020204" pitchFamily="34" charset="0"/>
              <a:buChar char="•"/>
            </a:pPr>
            <a:r>
              <a:rPr lang="en-US" sz="1800" b="0" i="0" dirty="0">
                <a:effectLst/>
                <a:latin typeface="+mj-lt"/>
              </a:rPr>
              <a:t>Dedicated study space </a:t>
            </a:r>
          </a:p>
        </p:txBody>
      </p:sp>
      <p:sp>
        <p:nvSpPr>
          <p:cNvPr id="5" name="Title 1">
            <a:extLst>
              <a:ext uri="{FF2B5EF4-FFF2-40B4-BE49-F238E27FC236}">
                <a16:creationId xmlns:a16="http://schemas.microsoft.com/office/drawing/2014/main" id="{4B98B9D0-3122-42C3-81EF-3833E84F192A}"/>
              </a:ext>
            </a:extLst>
          </p:cNvPr>
          <p:cNvSpPr txBox="1">
            <a:spLocks/>
          </p:cNvSpPr>
          <p:nvPr/>
        </p:nvSpPr>
        <p:spPr>
          <a:xfrm>
            <a:off x="2913840" y="308143"/>
            <a:ext cx="8127054"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t>(Math, Engineering, Science Achievement)</a:t>
            </a:r>
          </a:p>
        </p:txBody>
      </p:sp>
    </p:spTree>
    <p:extLst>
      <p:ext uri="{BB962C8B-B14F-4D97-AF65-F5344CB8AC3E}">
        <p14:creationId xmlns:p14="http://schemas.microsoft.com/office/powerpoint/2010/main" val="520098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p:txBody>
          <a:bodyPr/>
          <a:lstStyle/>
          <a:p>
            <a:r>
              <a:rPr lang="en-US" sz="5400" dirty="0"/>
              <a:t>The Everett University Center</a:t>
            </a:r>
          </a:p>
        </p:txBody>
      </p:sp>
      <p:sp>
        <p:nvSpPr>
          <p:cNvPr id="3" name="Content Placeholder 2">
            <a:extLst>
              <a:ext uri="{FF2B5EF4-FFF2-40B4-BE49-F238E27FC236}">
                <a16:creationId xmlns:a16="http://schemas.microsoft.com/office/drawing/2014/main" id="{C80BEB01-11DD-41A5-B67B-7C94DCA18E8C}"/>
              </a:ext>
            </a:extLst>
          </p:cNvPr>
          <p:cNvSpPr>
            <a:spLocks noGrp="1"/>
          </p:cNvSpPr>
          <p:nvPr>
            <p:ph sz="half" idx="1"/>
          </p:nvPr>
        </p:nvSpPr>
        <p:spPr>
          <a:xfrm>
            <a:off x="810000" y="2461100"/>
            <a:ext cx="5185873" cy="3866202"/>
          </a:xfrm>
        </p:spPr>
        <p:txBody>
          <a:bodyPr>
            <a:normAutofit/>
          </a:bodyPr>
          <a:lstStyle/>
          <a:p>
            <a:r>
              <a:rPr lang="en-US" sz="2400" dirty="0"/>
              <a:t>First, earn your 2-year associates degree at EvCC.</a:t>
            </a:r>
            <a:br>
              <a:rPr lang="en-US" sz="2400" dirty="0"/>
            </a:br>
            <a:br>
              <a:rPr lang="en-US" sz="2400" dirty="0"/>
            </a:br>
            <a:endParaRPr lang="en-US" sz="2400" dirty="0"/>
          </a:p>
          <a:p>
            <a:r>
              <a:rPr lang="en-US" sz="2400" dirty="0"/>
              <a:t>Next, earn your bachelors or even a masters degree at 1 of 4 universities at the Everett University Center!</a:t>
            </a:r>
          </a:p>
        </p:txBody>
      </p:sp>
      <p:sp>
        <p:nvSpPr>
          <p:cNvPr id="4" name="Content Placeholder 3">
            <a:extLst>
              <a:ext uri="{FF2B5EF4-FFF2-40B4-BE49-F238E27FC236}">
                <a16:creationId xmlns:a16="http://schemas.microsoft.com/office/drawing/2014/main" id="{107A6BAE-C55B-476E-AAA8-92649B927AAE}"/>
              </a:ext>
            </a:extLst>
          </p:cNvPr>
          <p:cNvSpPr>
            <a:spLocks noGrp="1"/>
          </p:cNvSpPr>
          <p:nvPr>
            <p:ph sz="half" idx="2"/>
          </p:nvPr>
        </p:nvSpPr>
        <p:spPr>
          <a:xfrm>
            <a:off x="6096000" y="2232496"/>
            <a:ext cx="5502567" cy="4046166"/>
          </a:xfrm>
        </p:spPr>
        <p:txBody>
          <a:bodyPr numCol="1">
            <a:normAutofit/>
          </a:bodyPr>
          <a:lstStyle/>
          <a:p>
            <a:pPr>
              <a:lnSpc>
                <a:spcPct val="150000"/>
              </a:lnSpc>
            </a:pPr>
            <a:r>
              <a:rPr lang="en-US" sz="2400" dirty="0"/>
              <a:t>Universities Include:</a:t>
            </a:r>
          </a:p>
          <a:p>
            <a:pPr lvl="1">
              <a:lnSpc>
                <a:spcPct val="150000"/>
              </a:lnSpc>
            </a:pPr>
            <a:r>
              <a:rPr lang="en-US" sz="2200" dirty="0"/>
              <a:t>Eastern Washington University</a:t>
            </a:r>
          </a:p>
          <a:p>
            <a:pPr lvl="1">
              <a:lnSpc>
                <a:spcPct val="150000"/>
              </a:lnSpc>
            </a:pPr>
            <a:r>
              <a:rPr lang="en-US" sz="2200" dirty="0"/>
              <a:t>UW - Bothell</a:t>
            </a:r>
          </a:p>
          <a:p>
            <a:pPr lvl="1">
              <a:lnSpc>
                <a:spcPct val="150000"/>
              </a:lnSpc>
            </a:pPr>
            <a:r>
              <a:rPr lang="en-US" sz="2200" dirty="0"/>
              <a:t>WSU – Everett</a:t>
            </a:r>
          </a:p>
          <a:p>
            <a:pPr lvl="1">
              <a:lnSpc>
                <a:spcPct val="150000"/>
              </a:lnSpc>
            </a:pPr>
            <a:r>
              <a:rPr lang="en-US" sz="2200" dirty="0"/>
              <a:t>Western Washington University</a:t>
            </a:r>
          </a:p>
        </p:txBody>
      </p:sp>
    </p:spTree>
    <p:extLst>
      <p:ext uri="{BB962C8B-B14F-4D97-AF65-F5344CB8AC3E}">
        <p14:creationId xmlns:p14="http://schemas.microsoft.com/office/powerpoint/2010/main" val="370146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6653-A0A5-4522-AFB5-CDD0407135BF}"/>
              </a:ext>
            </a:extLst>
          </p:cNvPr>
          <p:cNvSpPr>
            <a:spLocks noGrp="1"/>
          </p:cNvSpPr>
          <p:nvPr>
            <p:ph type="title"/>
          </p:nvPr>
        </p:nvSpPr>
        <p:spPr>
          <a:xfrm>
            <a:off x="810000" y="387030"/>
            <a:ext cx="10571998" cy="970450"/>
          </a:xfrm>
        </p:spPr>
        <p:txBody>
          <a:bodyPr/>
          <a:lstStyle/>
          <a:p>
            <a:r>
              <a:rPr lang="en-US" sz="5400" dirty="0"/>
              <a:t>Tuition &amp; Fees | First Year</a:t>
            </a:r>
          </a:p>
        </p:txBody>
      </p:sp>
      <p:graphicFrame>
        <p:nvGraphicFramePr>
          <p:cNvPr id="4" name="Content Placeholder 3">
            <a:extLst>
              <a:ext uri="{FF2B5EF4-FFF2-40B4-BE49-F238E27FC236}">
                <a16:creationId xmlns:a16="http://schemas.microsoft.com/office/drawing/2014/main" id="{F18C696C-BCB7-4406-A906-25CBE84E4EC2}"/>
              </a:ext>
            </a:extLst>
          </p:cNvPr>
          <p:cNvGraphicFramePr>
            <a:graphicFrameLocks noGrp="1"/>
          </p:cNvGraphicFramePr>
          <p:nvPr>
            <p:ph idx="1"/>
            <p:extLst>
              <p:ext uri="{D42A27DB-BD31-4B8C-83A1-F6EECF244321}">
                <p14:modId xmlns:p14="http://schemas.microsoft.com/office/powerpoint/2010/main" val="2368377353"/>
              </p:ext>
            </p:extLst>
          </p:nvPr>
        </p:nvGraphicFramePr>
        <p:xfrm>
          <a:off x="405563" y="2610852"/>
          <a:ext cx="11380872" cy="3922295"/>
        </p:xfrm>
        <a:graphic>
          <a:graphicData uri="http://schemas.openxmlformats.org/drawingml/2006/table">
            <a:tbl>
              <a:tblPr firstRow="1" bandRow="1">
                <a:tableStyleId>{5C22544A-7EE6-4342-B048-85BDC9FD1C3A}</a:tableStyleId>
              </a:tblPr>
              <a:tblGrid>
                <a:gridCol w="2845218">
                  <a:extLst>
                    <a:ext uri="{9D8B030D-6E8A-4147-A177-3AD203B41FA5}">
                      <a16:colId xmlns:a16="http://schemas.microsoft.com/office/drawing/2014/main" val="1096265195"/>
                    </a:ext>
                  </a:extLst>
                </a:gridCol>
                <a:gridCol w="2845218">
                  <a:extLst>
                    <a:ext uri="{9D8B030D-6E8A-4147-A177-3AD203B41FA5}">
                      <a16:colId xmlns:a16="http://schemas.microsoft.com/office/drawing/2014/main" val="684200976"/>
                    </a:ext>
                  </a:extLst>
                </a:gridCol>
                <a:gridCol w="2845218">
                  <a:extLst>
                    <a:ext uri="{9D8B030D-6E8A-4147-A177-3AD203B41FA5}">
                      <a16:colId xmlns:a16="http://schemas.microsoft.com/office/drawing/2014/main" val="2834075017"/>
                    </a:ext>
                  </a:extLst>
                </a:gridCol>
                <a:gridCol w="2845218">
                  <a:extLst>
                    <a:ext uri="{9D8B030D-6E8A-4147-A177-3AD203B41FA5}">
                      <a16:colId xmlns:a16="http://schemas.microsoft.com/office/drawing/2014/main" val="286024640"/>
                    </a:ext>
                  </a:extLst>
                </a:gridCol>
              </a:tblGrid>
              <a:tr h="1712245">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40901073"/>
                  </a:ext>
                </a:extLst>
              </a:tr>
              <a:tr h="2210050">
                <a:tc>
                  <a:txBody>
                    <a:bodyPr/>
                    <a:lstStyle/>
                    <a:p>
                      <a:pPr algn="ctr">
                        <a:spcBef>
                          <a:spcPts val="1200"/>
                        </a:spcBef>
                      </a:pPr>
                      <a:r>
                        <a:rPr lang="en-US" sz="3200" b="1" dirty="0"/>
                        <a:t>$4,600</a:t>
                      </a:r>
                    </a:p>
                    <a:p>
                      <a:pPr algn="ctr"/>
                      <a:r>
                        <a:rPr lang="en-US" sz="3200" b="1" dirty="0"/>
                        <a:t>+</a:t>
                      </a:r>
                    </a:p>
                    <a:p>
                      <a:pPr algn="ctr"/>
                      <a:r>
                        <a:rPr lang="en-US" sz="1600" b="1" dirty="0"/>
                        <a:t>No Enrollment Fee</a:t>
                      </a:r>
                    </a:p>
                    <a:p>
                      <a:pPr algn="ctr"/>
                      <a:r>
                        <a:rPr lang="en-US" sz="3200" b="1" dirty="0"/>
                        <a:t>+</a:t>
                      </a:r>
                    </a:p>
                    <a:p>
                      <a:pPr algn="ctr"/>
                      <a:r>
                        <a:rPr lang="en-US" sz="1600" b="1" baseline="0" dirty="0"/>
                        <a:t>No Application Fee</a:t>
                      </a:r>
                      <a:endParaRPr lang="en-US" sz="1600" b="1" dirty="0"/>
                    </a:p>
                  </a:txBody>
                  <a:tcPr anchor="ctr"/>
                </a:tc>
                <a:tc>
                  <a:txBody>
                    <a:bodyPr/>
                    <a:lstStyle/>
                    <a:p>
                      <a:pPr algn="ctr"/>
                      <a:r>
                        <a:rPr lang="en-US" sz="3200" b="1" dirty="0"/>
                        <a:t>$12,076</a:t>
                      </a:r>
                    </a:p>
                    <a:p>
                      <a:pPr algn="ctr"/>
                      <a:r>
                        <a:rPr lang="en-US" sz="3200" b="1" dirty="0"/>
                        <a:t>+</a:t>
                      </a:r>
                    </a:p>
                    <a:p>
                      <a:pPr algn="ctr"/>
                      <a:r>
                        <a:rPr lang="en-US" sz="1600" b="1" dirty="0"/>
                        <a:t>$347 Enrollment Fee</a:t>
                      </a:r>
                    </a:p>
                    <a:p>
                      <a:pPr algn="ctr"/>
                      <a:r>
                        <a:rPr lang="en-US" sz="3200" b="1" dirty="0"/>
                        <a:t>+</a:t>
                      </a:r>
                    </a:p>
                    <a:p>
                      <a:pPr algn="ctr"/>
                      <a:r>
                        <a:rPr lang="en-US" sz="1600" b="1" dirty="0"/>
                        <a:t>$80</a:t>
                      </a:r>
                      <a:r>
                        <a:rPr lang="en-US" sz="1600" b="1" baseline="0" dirty="0"/>
                        <a:t> Application Fee</a:t>
                      </a:r>
                      <a:endParaRPr lang="en-US" sz="1600" b="1" dirty="0"/>
                    </a:p>
                  </a:txBody>
                  <a:tcPr anchor="ctr"/>
                </a:tc>
                <a:tc>
                  <a:txBody>
                    <a:bodyPr/>
                    <a:lstStyle/>
                    <a:p>
                      <a:pPr algn="ctr"/>
                      <a:r>
                        <a:rPr lang="en-US" sz="3200" b="1" dirty="0"/>
                        <a:t>$12,416</a:t>
                      </a:r>
                    </a:p>
                    <a:p>
                      <a:pPr algn="ctr"/>
                      <a:r>
                        <a:rPr lang="en-US" sz="3200" b="1" dirty="0"/>
                        <a:t>+</a:t>
                      </a:r>
                    </a:p>
                    <a:p>
                      <a:pPr algn="ctr"/>
                      <a:r>
                        <a:rPr lang="en-US" sz="1600" b="1" dirty="0"/>
                        <a:t>$200 Enrollment Fee</a:t>
                      </a:r>
                    </a:p>
                    <a:p>
                      <a:pPr algn="ctr"/>
                      <a:r>
                        <a:rPr lang="en-US" sz="3200" b="1" dirty="0"/>
                        <a:t>+</a:t>
                      </a:r>
                    </a:p>
                    <a:p>
                      <a:pPr algn="ctr"/>
                      <a:r>
                        <a:rPr lang="en-US" sz="1600" b="1" dirty="0"/>
                        <a:t>$50</a:t>
                      </a:r>
                      <a:r>
                        <a:rPr lang="en-US" sz="1600" b="1" baseline="0" dirty="0"/>
                        <a:t> Application Fee</a:t>
                      </a:r>
                      <a:endParaRPr lang="en-US" sz="1600" b="1" dirty="0"/>
                    </a:p>
                  </a:txBody>
                  <a:tcPr anchor="ctr"/>
                </a:tc>
                <a:tc>
                  <a:txBody>
                    <a:bodyPr/>
                    <a:lstStyle/>
                    <a:p>
                      <a:pPr algn="ctr"/>
                      <a:r>
                        <a:rPr lang="en-US" sz="3200" b="1" dirty="0"/>
                        <a:t>$51,324</a:t>
                      </a:r>
                    </a:p>
                    <a:p>
                      <a:pPr algn="ctr"/>
                      <a:r>
                        <a:rPr lang="en-US" sz="3200" b="1" dirty="0"/>
                        <a:t>+</a:t>
                      </a:r>
                    </a:p>
                    <a:p>
                      <a:pPr algn="ctr"/>
                      <a:r>
                        <a:rPr lang="en-US" sz="1600" b="1" dirty="0"/>
                        <a:t>$500 Enrollment “Deposit”</a:t>
                      </a:r>
                    </a:p>
                    <a:p>
                      <a:pPr algn="ctr"/>
                      <a:r>
                        <a:rPr lang="en-US" sz="3200" b="1" dirty="0"/>
                        <a:t>+</a:t>
                      </a:r>
                    </a:p>
                    <a:p>
                      <a:pPr algn="ctr"/>
                      <a:r>
                        <a:rPr lang="en-US" sz="1600" b="1" dirty="0"/>
                        <a:t>$55</a:t>
                      </a:r>
                      <a:r>
                        <a:rPr lang="en-US" sz="1600" b="1" baseline="0" dirty="0"/>
                        <a:t> Application Fee</a:t>
                      </a:r>
                    </a:p>
                  </a:txBody>
                  <a:tcPr anchor="ctr"/>
                </a:tc>
                <a:extLst>
                  <a:ext uri="{0D108BD9-81ED-4DB2-BD59-A6C34878D82A}">
                    <a16:rowId xmlns:a16="http://schemas.microsoft.com/office/drawing/2014/main" val="3763373167"/>
                  </a:ext>
                </a:extLst>
              </a:tr>
            </a:tbl>
          </a:graphicData>
        </a:graphic>
      </p:graphicFrame>
      <p:pic>
        <p:nvPicPr>
          <p:cNvPr id="5" name="Picture 4">
            <a:extLst>
              <a:ext uri="{FF2B5EF4-FFF2-40B4-BE49-F238E27FC236}">
                <a16:creationId xmlns:a16="http://schemas.microsoft.com/office/drawing/2014/main" id="{59DA0372-4E27-427F-96BC-92AB801A5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37" y="2994704"/>
            <a:ext cx="3049463" cy="1067312"/>
          </a:xfrm>
          <a:prstGeom prst="rect">
            <a:avLst/>
          </a:prstGeom>
        </p:spPr>
      </p:pic>
      <p:pic>
        <p:nvPicPr>
          <p:cNvPr id="6" name="Picture 5">
            <a:extLst>
              <a:ext uri="{FF2B5EF4-FFF2-40B4-BE49-F238E27FC236}">
                <a16:creationId xmlns:a16="http://schemas.microsoft.com/office/drawing/2014/main" id="{D1B11B55-9393-4BEF-B416-D25758526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0433" y="2859578"/>
            <a:ext cx="1808002" cy="1246532"/>
          </a:xfrm>
          <a:prstGeom prst="rect">
            <a:avLst/>
          </a:prstGeom>
        </p:spPr>
      </p:pic>
      <p:pic>
        <p:nvPicPr>
          <p:cNvPr id="7" name="Picture 6">
            <a:extLst>
              <a:ext uri="{FF2B5EF4-FFF2-40B4-BE49-F238E27FC236}">
                <a16:creationId xmlns:a16="http://schemas.microsoft.com/office/drawing/2014/main" id="{C06C1CDB-8438-4691-ADA1-C662CF4804EA}"/>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6920581" y="2753641"/>
            <a:ext cx="1283473" cy="1272280"/>
          </a:xfrm>
          <a:prstGeom prst="rect">
            <a:avLst/>
          </a:prstGeom>
        </p:spPr>
      </p:pic>
      <p:pic>
        <p:nvPicPr>
          <p:cNvPr id="8" name="Picture 7">
            <a:extLst>
              <a:ext uri="{FF2B5EF4-FFF2-40B4-BE49-F238E27FC236}">
                <a16:creationId xmlns:a16="http://schemas.microsoft.com/office/drawing/2014/main" id="{F63F22EE-D159-4E6F-A517-84A078509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1535" y="2859578"/>
            <a:ext cx="1016371" cy="1138844"/>
          </a:xfrm>
          <a:prstGeom prst="rect">
            <a:avLst/>
          </a:prstGeom>
        </p:spPr>
      </p:pic>
      <p:sp>
        <p:nvSpPr>
          <p:cNvPr id="9" name="Text Box 5">
            <a:extLst>
              <a:ext uri="{FF2B5EF4-FFF2-40B4-BE49-F238E27FC236}">
                <a16:creationId xmlns:a16="http://schemas.microsoft.com/office/drawing/2014/main" id="{13774D17-38AD-4766-8837-85DF948FF2C7}"/>
              </a:ext>
            </a:extLst>
          </p:cNvPr>
          <p:cNvSpPr txBox="1">
            <a:spLocks noChangeArrowheads="1"/>
          </p:cNvSpPr>
          <p:nvPr/>
        </p:nvSpPr>
        <p:spPr bwMode="auto">
          <a:xfrm>
            <a:off x="875611" y="1285516"/>
            <a:ext cx="8196200" cy="338554"/>
          </a:xfrm>
          <a:prstGeom prst="rect">
            <a:avLst/>
          </a:prstGeom>
          <a:no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latin typeface="+mj-lt"/>
              </a:rPr>
              <a:t>(Based on 15 credits per quarter; 2022-2023 Academic Year)</a:t>
            </a:r>
          </a:p>
        </p:txBody>
      </p:sp>
    </p:spTree>
    <p:extLst>
      <p:ext uri="{BB962C8B-B14F-4D97-AF65-F5344CB8AC3E}">
        <p14:creationId xmlns:p14="http://schemas.microsoft.com/office/powerpoint/2010/main" val="226764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FE3A-3228-4E92-BFCD-AAD3F75E0C83}"/>
              </a:ext>
            </a:extLst>
          </p:cNvPr>
          <p:cNvSpPr>
            <a:spLocks noGrp="1"/>
          </p:cNvSpPr>
          <p:nvPr>
            <p:ph type="title"/>
          </p:nvPr>
        </p:nvSpPr>
        <p:spPr/>
        <p:txBody>
          <a:bodyPr/>
          <a:lstStyle/>
          <a:p>
            <a:r>
              <a:rPr lang="en-US" sz="5400" dirty="0"/>
              <a:t>Steps for Applying</a:t>
            </a:r>
            <a:endParaRPr lang="en-GB" sz="5400" dirty="0"/>
          </a:p>
        </p:txBody>
      </p:sp>
      <p:sp>
        <p:nvSpPr>
          <p:cNvPr id="4" name="Content Placeholder 3">
            <a:extLst>
              <a:ext uri="{FF2B5EF4-FFF2-40B4-BE49-F238E27FC236}">
                <a16:creationId xmlns:a16="http://schemas.microsoft.com/office/drawing/2014/main" id="{D2E79178-0306-43BA-ADDE-EF69D9E2E924}"/>
              </a:ext>
            </a:extLst>
          </p:cNvPr>
          <p:cNvSpPr>
            <a:spLocks noGrp="1"/>
          </p:cNvSpPr>
          <p:nvPr>
            <p:ph sz="half" idx="2"/>
          </p:nvPr>
        </p:nvSpPr>
        <p:spPr>
          <a:xfrm>
            <a:off x="598420" y="2161201"/>
            <a:ext cx="5189856" cy="3266205"/>
          </a:xfrm>
        </p:spPr>
        <p:txBody>
          <a:bodyPr/>
          <a:lstStyle/>
          <a:p>
            <a:r>
              <a:rPr lang="en-US" dirty="0"/>
              <a:t>Explore the Educational Pathways to find the best fit for you.</a:t>
            </a:r>
          </a:p>
          <a:p>
            <a:r>
              <a:rPr lang="en-US" dirty="0"/>
              <a:t>Create a User Name and Password for the Online Application Account Portal (OOAP).</a:t>
            </a:r>
          </a:p>
          <a:p>
            <a:r>
              <a:rPr lang="en-GB" dirty="0"/>
              <a:t>Begin the OOAP Application by selecting intended start date, Program of Interest, and Degree or Certificate of choice.</a:t>
            </a:r>
          </a:p>
          <a:p>
            <a:r>
              <a:rPr lang="en-GB" dirty="0"/>
              <a:t>Complete the OOAP by filling in the needed personal information.</a:t>
            </a:r>
          </a:p>
        </p:txBody>
      </p:sp>
      <p:pic>
        <p:nvPicPr>
          <p:cNvPr id="9" name="object 3">
            <a:extLst>
              <a:ext uri="{FF2B5EF4-FFF2-40B4-BE49-F238E27FC236}">
                <a16:creationId xmlns:a16="http://schemas.microsoft.com/office/drawing/2014/main" id="{1632B7B0-F3B9-4963-B708-FEA36E7D42F4}"/>
              </a:ext>
            </a:extLst>
          </p:cNvPr>
          <p:cNvPicPr/>
          <p:nvPr/>
        </p:nvPicPr>
        <p:blipFill>
          <a:blip r:embed="rId2" cstate="print"/>
          <a:stretch>
            <a:fillRect/>
          </a:stretch>
        </p:blipFill>
        <p:spPr>
          <a:xfrm>
            <a:off x="5978014" y="2161201"/>
            <a:ext cx="6012598" cy="3109914"/>
          </a:xfrm>
          <a:prstGeom prst="rect">
            <a:avLst/>
          </a:prstGeom>
        </p:spPr>
      </p:pic>
      <p:sp>
        <p:nvSpPr>
          <p:cNvPr id="12" name="Content Placeholder 3">
            <a:extLst>
              <a:ext uri="{FF2B5EF4-FFF2-40B4-BE49-F238E27FC236}">
                <a16:creationId xmlns:a16="http://schemas.microsoft.com/office/drawing/2014/main" id="{6D32D2AE-3AE9-4241-8BA0-70FE873B539D}"/>
              </a:ext>
            </a:extLst>
          </p:cNvPr>
          <p:cNvSpPr txBox="1">
            <a:spLocks/>
          </p:cNvSpPr>
          <p:nvPr/>
        </p:nvSpPr>
        <p:spPr>
          <a:xfrm>
            <a:off x="750819" y="5751870"/>
            <a:ext cx="9789361" cy="820995"/>
          </a:xfrm>
          <a:prstGeom prst="rect">
            <a:avLst/>
          </a:prstGeom>
          <a:effectLst>
            <a:outerShdw blurRad="50800" dir="14400000">
              <a:srgbClr val="000000">
                <a:alpha val="40000"/>
              </a:srgbClr>
            </a:outerShdw>
          </a:effectLst>
        </p:spPr>
        <p:txBody>
          <a:bodyPr vert="horz" lIns="91440" tIns="45720" rIns="91440" bIns="45720" rtlCol="0" anchor="t">
            <a:normAutofit fontScale="925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dirty="0"/>
              <a:t>Acceptance letters are emailed to applicants in 3-5 business day. Acceptance Letters include the Student’s </a:t>
            </a:r>
            <a:r>
              <a:rPr lang="en-US" dirty="0" err="1"/>
              <a:t>ctcLink</a:t>
            </a:r>
            <a:r>
              <a:rPr lang="en-US" dirty="0"/>
              <a:t> ID (Student ID) and steps to activate their </a:t>
            </a:r>
            <a:r>
              <a:rPr lang="en-US" dirty="0" err="1"/>
              <a:t>ctcLink</a:t>
            </a:r>
            <a:r>
              <a:rPr lang="en-US" dirty="0"/>
              <a:t> Account.</a:t>
            </a:r>
            <a:endParaRPr lang="en-GB" dirty="0"/>
          </a:p>
        </p:txBody>
      </p:sp>
    </p:spTree>
    <p:extLst>
      <p:ext uri="{BB962C8B-B14F-4D97-AF65-F5344CB8AC3E}">
        <p14:creationId xmlns:p14="http://schemas.microsoft.com/office/powerpoint/2010/main" val="55057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 | Highly Accessible</a:t>
            </a:r>
          </a:p>
        </p:txBody>
      </p:sp>
      <p:sp>
        <p:nvSpPr>
          <p:cNvPr id="3" name="Content Placeholder 2"/>
          <p:cNvSpPr>
            <a:spLocks noGrp="1"/>
          </p:cNvSpPr>
          <p:nvPr>
            <p:ph idx="1"/>
          </p:nvPr>
        </p:nvSpPr>
        <p:spPr>
          <a:xfrm>
            <a:off x="810000" y="2309790"/>
            <a:ext cx="10554574" cy="4187263"/>
          </a:xfrm>
        </p:spPr>
        <p:txBody>
          <a:bodyPr>
            <a:normAutofit fontScale="92500" lnSpcReduction="10000"/>
          </a:bodyPr>
          <a:lstStyle/>
          <a:p>
            <a:pPr marL="0" indent="0">
              <a:buNone/>
            </a:pPr>
            <a:r>
              <a:rPr lang="en-US" sz="2400" b="1" dirty="0"/>
              <a:t>Open Access</a:t>
            </a:r>
          </a:p>
          <a:p>
            <a:pPr>
              <a:buFontTx/>
              <a:buChar char="-"/>
            </a:pPr>
            <a:r>
              <a:rPr lang="en-US" dirty="0"/>
              <a:t>%100 Acceptance Rate</a:t>
            </a:r>
          </a:p>
          <a:p>
            <a:pPr>
              <a:buFontTx/>
              <a:buChar char="-"/>
            </a:pPr>
            <a:r>
              <a:rPr lang="en-US" dirty="0"/>
              <a:t>No Entrance Exams </a:t>
            </a:r>
          </a:p>
          <a:p>
            <a:pPr>
              <a:buFontTx/>
              <a:buChar char="-"/>
            </a:pPr>
            <a:r>
              <a:rPr lang="en-US" dirty="0"/>
              <a:t>No Application Fee</a:t>
            </a:r>
          </a:p>
          <a:p>
            <a:pPr>
              <a:buFontTx/>
              <a:buChar char="-"/>
            </a:pPr>
            <a:r>
              <a:rPr lang="en-US" dirty="0"/>
              <a:t>High School Completion/GED Programs</a:t>
            </a:r>
          </a:p>
          <a:p>
            <a:pPr marL="0" indent="0">
              <a:buNone/>
            </a:pPr>
            <a:endParaRPr lang="en-US" sz="1400" dirty="0"/>
          </a:p>
          <a:p>
            <a:pPr marL="0" indent="0">
              <a:buNone/>
            </a:pPr>
            <a:r>
              <a:rPr lang="en-US" sz="2400" b="1" dirty="0"/>
              <a:t>Course Placement</a:t>
            </a:r>
          </a:p>
          <a:p>
            <a:pPr>
              <a:buFontTx/>
              <a:buChar char="-"/>
            </a:pPr>
            <a:r>
              <a:rPr lang="en-US" dirty="0"/>
              <a:t>High School Transcript</a:t>
            </a:r>
          </a:p>
          <a:p>
            <a:pPr>
              <a:buFontTx/>
              <a:buChar char="-"/>
            </a:pPr>
            <a:r>
              <a:rPr lang="en-US" dirty="0"/>
              <a:t>SAT/PSAT/ACT (Standardized Test Results)</a:t>
            </a:r>
          </a:p>
          <a:p>
            <a:pPr>
              <a:buFontTx/>
              <a:buChar char="-"/>
            </a:pPr>
            <a:r>
              <a:rPr lang="en-US" dirty="0"/>
              <a:t>Directed Self Placement</a:t>
            </a:r>
          </a:p>
          <a:p>
            <a:pPr>
              <a:buFontTx/>
              <a:buChar char="-"/>
            </a:pPr>
            <a:r>
              <a:rPr lang="en-US" dirty="0"/>
              <a:t>Accuplacer Assessment</a:t>
            </a:r>
          </a:p>
        </p:txBody>
      </p:sp>
      <p:pic>
        <p:nvPicPr>
          <p:cNvPr id="6" name="Picture 5">
            <a:extLst>
              <a:ext uri="{FF2B5EF4-FFF2-40B4-BE49-F238E27FC236}">
                <a16:creationId xmlns:a16="http://schemas.microsoft.com/office/drawing/2014/main" id="{95DB9884-78FE-461D-B07C-1F8B203BB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115" y="2303211"/>
            <a:ext cx="4387665" cy="4107601"/>
          </a:xfrm>
          <a:prstGeom prst="rect">
            <a:avLst/>
          </a:prstGeom>
        </p:spPr>
      </p:pic>
    </p:spTree>
    <p:extLst>
      <p:ext uri="{BB962C8B-B14F-4D97-AF65-F5344CB8AC3E}">
        <p14:creationId xmlns:p14="http://schemas.microsoft.com/office/powerpoint/2010/main" val="557434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FE3A-3228-4E92-BFCD-AAD3F75E0C83}"/>
              </a:ext>
            </a:extLst>
          </p:cNvPr>
          <p:cNvSpPr>
            <a:spLocks noGrp="1"/>
          </p:cNvSpPr>
          <p:nvPr>
            <p:ph type="title"/>
          </p:nvPr>
        </p:nvSpPr>
        <p:spPr/>
        <p:txBody>
          <a:bodyPr/>
          <a:lstStyle/>
          <a:p>
            <a:r>
              <a:rPr lang="en-US" sz="5400" dirty="0"/>
              <a:t>Steps after Applying</a:t>
            </a:r>
            <a:endParaRPr lang="en-GB" sz="5400" dirty="0"/>
          </a:p>
        </p:txBody>
      </p:sp>
      <p:sp>
        <p:nvSpPr>
          <p:cNvPr id="4" name="Content Placeholder 3">
            <a:extLst>
              <a:ext uri="{FF2B5EF4-FFF2-40B4-BE49-F238E27FC236}">
                <a16:creationId xmlns:a16="http://schemas.microsoft.com/office/drawing/2014/main" id="{D2E79178-0306-43BA-ADDE-EF69D9E2E924}"/>
              </a:ext>
            </a:extLst>
          </p:cNvPr>
          <p:cNvSpPr>
            <a:spLocks noGrp="1"/>
          </p:cNvSpPr>
          <p:nvPr>
            <p:ph sz="half" idx="2"/>
          </p:nvPr>
        </p:nvSpPr>
        <p:spPr>
          <a:xfrm>
            <a:off x="442452" y="2241756"/>
            <a:ext cx="6174657" cy="3619296"/>
          </a:xfrm>
        </p:spPr>
        <p:txBody>
          <a:bodyPr/>
          <a:lstStyle/>
          <a:p>
            <a:r>
              <a:rPr lang="en-US" dirty="0"/>
              <a:t>Orientation is recommended</a:t>
            </a:r>
          </a:p>
          <a:p>
            <a:r>
              <a:rPr lang="en-GB" dirty="0"/>
              <a:t>Determine Class Placement</a:t>
            </a:r>
          </a:p>
          <a:p>
            <a:pPr lvl="1">
              <a:buFont typeface="Wingdings" panose="05000000000000000000" pitchFamily="2" charset="2"/>
              <a:buChar char="§"/>
            </a:pPr>
            <a:r>
              <a:rPr lang="en-GB" dirty="0"/>
              <a:t>Placement Form, Directed Self, or Accuplacer</a:t>
            </a:r>
          </a:p>
          <a:p>
            <a:r>
              <a:rPr lang="en-GB" dirty="0"/>
              <a:t>Meet with Entry Advising</a:t>
            </a:r>
          </a:p>
          <a:p>
            <a:pPr lvl="1">
              <a:buFont typeface="Wingdings" panose="05000000000000000000" pitchFamily="2" charset="2"/>
              <a:buChar char="§"/>
            </a:pPr>
            <a:r>
              <a:rPr lang="en-GB" dirty="0"/>
              <a:t>Drop-in appointments | In-Person &amp; Virtual </a:t>
            </a:r>
          </a:p>
          <a:p>
            <a:r>
              <a:rPr lang="en-GB" dirty="0"/>
              <a:t>Register for Classes…</a:t>
            </a:r>
          </a:p>
          <a:p>
            <a:r>
              <a:rPr lang="en-GB" sz="2800" b="1" dirty="0"/>
              <a:t>Graduate!!! </a:t>
            </a:r>
          </a:p>
        </p:txBody>
      </p:sp>
      <p:pic>
        <p:nvPicPr>
          <p:cNvPr id="9" name="Picture 8">
            <a:extLst>
              <a:ext uri="{FF2B5EF4-FFF2-40B4-BE49-F238E27FC236}">
                <a16:creationId xmlns:a16="http://schemas.microsoft.com/office/drawing/2014/main" id="{D3AB44BD-469C-41DB-BABA-B9CFAD4EA0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901" y="1986114"/>
            <a:ext cx="3580171" cy="2386780"/>
          </a:xfrm>
          <a:prstGeom prst="rect">
            <a:avLst/>
          </a:prstGeom>
        </p:spPr>
      </p:pic>
      <p:pic>
        <p:nvPicPr>
          <p:cNvPr id="11" name="Picture 10">
            <a:extLst>
              <a:ext uri="{FF2B5EF4-FFF2-40B4-BE49-F238E27FC236}">
                <a16:creationId xmlns:a16="http://schemas.microsoft.com/office/drawing/2014/main" id="{5E5D1F36-140D-4EFE-BB6B-631D02B783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7172" y="2949676"/>
            <a:ext cx="2320139" cy="3829665"/>
          </a:xfrm>
          <a:prstGeom prst="rect">
            <a:avLst/>
          </a:prstGeom>
        </p:spPr>
      </p:pic>
      <p:pic>
        <p:nvPicPr>
          <p:cNvPr id="13" name="Picture 12">
            <a:extLst>
              <a:ext uri="{FF2B5EF4-FFF2-40B4-BE49-F238E27FC236}">
                <a16:creationId xmlns:a16="http://schemas.microsoft.com/office/drawing/2014/main" id="{55748136-B20B-496D-95E9-755C5AB44E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4527" y="4298390"/>
            <a:ext cx="3579845" cy="2386780"/>
          </a:xfrm>
          <a:prstGeom prst="rect">
            <a:avLst/>
          </a:prstGeom>
        </p:spPr>
      </p:pic>
    </p:spTree>
    <p:extLst>
      <p:ext uri="{BB962C8B-B14F-4D97-AF65-F5344CB8AC3E}">
        <p14:creationId xmlns:p14="http://schemas.microsoft.com/office/powerpoint/2010/main" val="3880851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108" y="5311199"/>
            <a:ext cx="3838700" cy="1343545"/>
          </a:xfrm>
          <a:prstGeom prst="rect">
            <a:avLst/>
          </a:prstGeom>
        </p:spPr>
      </p:pic>
      <p:pic>
        <p:nvPicPr>
          <p:cNvPr id="6" name="Picture 5">
            <a:extLst>
              <a:ext uri="{FF2B5EF4-FFF2-40B4-BE49-F238E27FC236}">
                <a16:creationId xmlns:a16="http://schemas.microsoft.com/office/drawing/2014/main" id="{F8E27FCF-A0DD-408A-B55C-C48B52294559}"/>
              </a:ext>
            </a:extLst>
          </p:cNvPr>
          <p:cNvPicPr>
            <a:picLocks noChangeAspect="1"/>
          </p:cNvPicPr>
          <p:nvPr/>
        </p:nvPicPr>
        <p:blipFill>
          <a:blip r:embed="rId4"/>
          <a:stretch>
            <a:fillRect/>
          </a:stretch>
        </p:blipFill>
        <p:spPr>
          <a:xfrm>
            <a:off x="572192" y="363983"/>
            <a:ext cx="4318209" cy="4318209"/>
          </a:xfrm>
          <a:prstGeom prst="rect">
            <a:avLst/>
          </a:prstGeom>
        </p:spPr>
      </p:pic>
      <p:sp>
        <p:nvSpPr>
          <p:cNvPr id="9" name="Subtitle 2">
            <a:extLst>
              <a:ext uri="{FF2B5EF4-FFF2-40B4-BE49-F238E27FC236}">
                <a16:creationId xmlns:a16="http://schemas.microsoft.com/office/drawing/2014/main" id="{0CE03BE2-5215-45F0-B6FB-E4B059C6BDAA}"/>
              </a:ext>
            </a:extLst>
          </p:cNvPr>
          <p:cNvSpPr>
            <a:spLocks noGrp="1"/>
          </p:cNvSpPr>
          <p:nvPr>
            <p:ph type="subTitle" idx="1"/>
          </p:nvPr>
        </p:nvSpPr>
        <p:spPr>
          <a:xfrm>
            <a:off x="572192" y="5596472"/>
            <a:ext cx="6720396" cy="772997"/>
          </a:xfrm>
        </p:spPr>
        <p:txBody>
          <a:bodyPr>
            <a:noAutofit/>
          </a:bodyPr>
          <a:lstStyle/>
          <a:p>
            <a:r>
              <a:rPr lang="en-US" sz="1050" dirty="0"/>
              <a:t>Everett Community College does not discriminate based on, but not limited to, race, color, national origin, citizenship, ethnicity, language, culture, age, sex, gender identity or expression, sexual orientation, pregnancy or parental status, marital status, actual or perceived disability, use of service animal, economic status, military or veteran status, spirituality or religion, or genetic information. </a:t>
            </a:r>
          </a:p>
        </p:txBody>
      </p:sp>
      <p:sp>
        <p:nvSpPr>
          <p:cNvPr id="5" name="Title 4">
            <a:extLst>
              <a:ext uri="{FF2B5EF4-FFF2-40B4-BE49-F238E27FC236}">
                <a16:creationId xmlns:a16="http://schemas.microsoft.com/office/drawing/2014/main" id="{1DE9A5C1-8E81-45FB-8C90-BF0B0FC5EA04}"/>
              </a:ext>
            </a:extLst>
          </p:cNvPr>
          <p:cNvSpPr>
            <a:spLocks noGrp="1"/>
          </p:cNvSpPr>
          <p:nvPr>
            <p:ph type="ctrTitle"/>
          </p:nvPr>
        </p:nvSpPr>
        <p:spPr>
          <a:xfrm>
            <a:off x="4890401" y="3036711"/>
            <a:ext cx="6491600" cy="1645481"/>
          </a:xfrm>
        </p:spPr>
        <p:txBody>
          <a:bodyPr/>
          <a:lstStyle/>
          <a:p>
            <a:pPr algn="r"/>
            <a:r>
              <a:rPr lang="en-US" sz="6600" dirty="0"/>
              <a:t>Questions?</a:t>
            </a:r>
          </a:p>
        </p:txBody>
      </p:sp>
      <p:pic>
        <p:nvPicPr>
          <p:cNvPr id="3" name="Picture 2">
            <a:extLst>
              <a:ext uri="{FF2B5EF4-FFF2-40B4-BE49-F238E27FC236}">
                <a16:creationId xmlns:a16="http://schemas.microsoft.com/office/drawing/2014/main" id="{F84F5821-CF68-4301-B8DB-5B3499B9B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1601" y="304265"/>
            <a:ext cx="3223378" cy="3223378"/>
          </a:xfrm>
          <a:prstGeom prst="rect">
            <a:avLst/>
          </a:prstGeom>
        </p:spPr>
      </p:pic>
    </p:spTree>
    <p:extLst>
      <p:ext uri="{BB962C8B-B14F-4D97-AF65-F5344CB8AC3E}">
        <p14:creationId xmlns:p14="http://schemas.microsoft.com/office/powerpoint/2010/main" val="2083139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1108" y="5311199"/>
            <a:ext cx="3838700" cy="1343545"/>
          </a:xfrm>
          <a:prstGeom prst="rect">
            <a:avLst/>
          </a:prstGeom>
        </p:spPr>
      </p:pic>
      <p:pic>
        <p:nvPicPr>
          <p:cNvPr id="6" name="Picture 5">
            <a:extLst>
              <a:ext uri="{FF2B5EF4-FFF2-40B4-BE49-F238E27FC236}">
                <a16:creationId xmlns:a16="http://schemas.microsoft.com/office/drawing/2014/main" id="{F8E27FCF-A0DD-408A-B55C-C48B52294559}"/>
              </a:ext>
            </a:extLst>
          </p:cNvPr>
          <p:cNvPicPr>
            <a:picLocks noChangeAspect="1"/>
          </p:cNvPicPr>
          <p:nvPr/>
        </p:nvPicPr>
        <p:blipFill>
          <a:blip r:embed="rId4"/>
          <a:stretch>
            <a:fillRect/>
          </a:stretch>
        </p:blipFill>
        <p:spPr>
          <a:xfrm>
            <a:off x="444373" y="1495986"/>
            <a:ext cx="1866208" cy="1866208"/>
          </a:xfrm>
          <a:prstGeom prst="rect">
            <a:avLst/>
          </a:prstGeom>
        </p:spPr>
      </p:pic>
      <p:sp>
        <p:nvSpPr>
          <p:cNvPr id="9" name="Subtitle 2">
            <a:extLst>
              <a:ext uri="{FF2B5EF4-FFF2-40B4-BE49-F238E27FC236}">
                <a16:creationId xmlns:a16="http://schemas.microsoft.com/office/drawing/2014/main" id="{0CE03BE2-5215-45F0-B6FB-E4B059C6BDAA}"/>
              </a:ext>
            </a:extLst>
          </p:cNvPr>
          <p:cNvSpPr>
            <a:spLocks noGrp="1"/>
          </p:cNvSpPr>
          <p:nvPr>
            <p:ph type="subTitle" idx="1"/>
          </p:nvPr>
        </p:nvSpPr>
        <p:spPr>
          <a:xfrm>
            <a:off x="572192" y="5596472"/>
            <a:ext cx="6720396" cy="772997"/>
          </a:xfrm>
        </p:spPr>
        <p:txBody>
          <a:bodyPr>
            <a:noAutofit/>
          </a:bodyPr>
          <a:lstStyle/>
          <a:p>
            <a:r>
              <a:rPr lang="en-US" sz="1050" dirty="0"/>
              <a:t>Everett Community College does not discriminate based on, but not limited to, race, color, national origin, citizenship, ethnicity, language, culture, age, sex, gender identity or expression, sexual orientation, pregnancy or parental status, marital status, actual or perceived disability, use of service animal, economic status, military or veteran status, spirituality or religion, or genetic information. </a:t>
            </a:r>
          </a:p>
        </p:txBody>
      </p:sp>
      <p:pic>
        <p:nvPicPr>
          <p:cNvPr id="7" name="Picture 6">
            <a:extLst>
              <a:ext uri="{FF2B5EF4-FFF2-40B4-BE49-F238E27FC236}">
                <a16:creationId xmlns:a16="http://schemas.microsoft.com/office/drawing/2014/main" id="{12EC8391-7DBB-47BE-936F-84A1A16D58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041" y="973385"/>
            <a:ext cx="3091131" cy="3091131"/>
          </a:xfrm>
          <a:prstGeom prst="rect">
            <a:avLst/>
          </a:prstGeom>
        </p:spPr>
      </p:pic>
      <p:sp>
        <p:nvSpPr>
          <p:cNvPr id="8" name="Text Placeholder 3">
            <a:extLst>
              <a:ext uri="{FF2B5EF4-FFF2-40B4-BE49-F238E27FC236}">
                <a16:creationId xmlns:a16="http://schemas.microsoft.com/office/drawing/2014/main" id="{37306686-F90C-4245-ADB2-3DEDA1CCC115}"/>
              </a:ext>
            </a:extLst>
          </p:cNvPr>
          <p:cNvSpPr txBox="1">
            <a:spLocks/>
          </p:cNvSpPr>
          <p:nvPr/>
        </p:nvSpPr>
        <p:spPr>
          <a:xfrm>
            <a:off x="6931741" y="491524"/>
            <a:ext cx="4513007" cy="4075465"/>
          </a:xfrm>
          <a:prstGeom prst="rect">
            <a:avLst/>
          </a:prstGeom>
        </p:spPr>
        <p:txBody>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b="1" dirty="0"/>
              <a:t>Connect with us to schedule a:</a:t>
            </a:r>
          </a:p>
          <a:p>
            <a:pPr marL="285750" indent="-285750">
              <a:buClr>
                <a:schemeClr val="tx1"/>
              </a:buClr>
              <a:buFont typeface="Wingdings" panose="05000000000000000000" pitchFamily="2" charset="2"/>
              <a:buChar char="§"/>
            </a:pPr>
            <a:r>
              <a:rPr lang="en-US" dirty="0"/>
              <a:t>College and Career Fairs</a:t>
            </a:r>
          </a:p>
          <a:p>
            <a:pPr marL="285750" indent="-285750">
              <a:buClr>
                <a:schemeClr val="tx1"/>
              </a:buClr>
              <a:buFont typeface="Wingdings" panose="05000000000000000000" pitchFamily="2" charset="2"/>
              <a:buChar char="§"/>
            </a:pPr>
            <a:r>
              <a:rPr lang="en-US" dirty="0"/>
              <a:t>Career Center Visits</a:t>
            </a:r>
          </a:p>
          <a:p>
            <a:pPr marL="285750" indent="-285750">
              <a:buClr>
                <a:schemeClr val="tx1"/>
              </a:buClr>
              <a:buFont typeface="Wingdings" panose="05000000000000000000" pitchFamily="2" charset="2"/>
              <a:buChar char="§"/>
            </a:pPr>
            <a:r>
              <a:rPr lang="en-US" dirty="0"/>
              <a:t>Class Room Visits</a:t>
            </a:r>
          </a:p>
          <a:p>
            <a:pPr marL="285750" indent="-285750">
              <a:buClr>
                <a:schemeClr val="tx1"/>
              </a:buClr>
              <a:buFont typeface="Wingdings" panose="05000000000000000000" pitchFamily="2" charset="2"/>
              <a:buChar char="§"/>
            </a:pPr>
            <a:r>
              <a:rPr lang="en-US" dirty="0"/>
              <a:t>EvCC Campus Visits</a:t>
            </a:r>
          </a:p>
          <a:p>
            <a:pPr marL="285750" indent="-285750">
              <a:buFont typeface="Wingdings" panose="05000000000000000000" pitchFamily="2" charset="2"/>
              <a:buChar char="§"/>
            </a:pPr>
            <a:endParaRPr lang="en-US" dirty="0"/>
          </a:p>
          <a:p>
            <a:pPr marL="0" indent="0">
              <a:buNone/>
            </a:pPr>
            <a:r>
              <a:rPr lang="en-US" dirty="0"/>
              <a:t>The Outreach team is flexible and we will tailor our visits to meet your needs. Available for either in-person or virtual info sessions.</a:t>
            </a:r>
            <a:endParaRPr lang="en-GB" dirty="0"/>
          </a:p>
        </p:txBody>
      </p:sp>
      <p:sp>
        <p:nvSpPr>
          <p:cNvPr id="11" name="Text Placeholder 2">
            <a:extLst>
              <a:ext uri="{FF2B5EF4-FFF2-40B4-BE49-F238E27FC236}">
                <a16:creationId xmlns:a16="http://schemas.microsoft.com/office/drawing/2014/main" id="{A9F1FD89-8504-4384-A900-5C50D0822F3F}"/>
              </a:ext>
            </a:extLst>
          </p:cNvPr>
          <p:cNvSpPr txBox="1">
            <a:spLocks/>
          </p:cNvSpPr>
          <p:nvPr/>
        </p:nvSpPr>
        <p:spPr>
          <a:xfrm>
            <a:off x="6096000" y="4252942"/>
            <a:ext cx="5891636" cy="713241"/>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ctr"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1"/>
              </a:buClr>
              <a:buFont typeface="Wingdings 2" charset="2"/>
              <a:buNone/>
              <a:defRPr sz="1200" kern="1200">
                <a:solidFill>
                  <a:schemeClr val="tx1">
                    <a:tint val="75000"/>
                  </a:schemeClr>
                </a:solidFill>
                <a:latin typeface="+mn-lt"/>
                <a:ea typeface="+mn-ea"/>
                <a:cs typeface="+mn-cs"/>
              </a:defRPr>
            </a:lvl9pPr>
          </a:lstStyle>
          <a:p>
            <a:pPr algn="ctr"/>
            <a:r>
              <a:rPr lang="en-US" sz="2800">
                <a:hlinkClick r:id="rId6">
                  <a:extLst>
                    <a:ext uri="{A12FA001-AC4F-418D-AE19-62706E023703}">
                      <ahyp:hlinkClr xmlns:ahyp="http://schemas.microsoft.com/office/drawing/2018/hyperlinkcolor" val="tx"/>
                    </a:ext>
                  </a:extLst>
                </a:hlinkClick>
              </a:rPr>
              <a:t>outreach@everettcc.edu</a:t>
            </a:r>
            <a:endParaRPr lang="en-US" sz="2800" dirty="0"/>
          </a:p>
        </p:txBody>
      </p:sp>
    </p:spTree>
    <p:extLst>
      <p:ext uri="{BB962C8B-B14F-4D97-AF65-F5344CB8AC3E}">
        <p14:creationId xmlns:p14="http://schemas.microsoft.com/office/powerpoint/2010/main" val="272743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6BDC-378C-4F0A-B74C-6555A12E08D3}"/>
              </a:ext>
            </a:extLst>
          </p:cNvPr>
          <p:cNvSpPr>
            <a:spLocks noGrp="1"/>
          </p:cNvSpPr>
          <p:nvPr>
            <p:ph type="title" idx="4294967295"/>
          </p:nvPr>
        </p:nvSpPr>
        <p:spPr>
          <a:xfrm>
            <a:off x="780257" y="162649"/>
            <a:ext cx="10572750" cy="969963"/>
          </a:xfrm>
        </p:spPr>
        <p:txBody>
          <a:bodyPr/>
          <a:lstStyle/>
          <a:p>
            <a:pPr algn="ctr"/>
            <a:r>
              <a:rPr lang="en-US" sz="4800" dirty="0">
                <a:solidFill>
                  <a:schemeClr val="tx1"/>
                </a:solidFill>
              </a:rPr>
              <a:t>ACADEMIC PATHWAYS</a:t>
            </a:r>
          </a:p>
        </p:txBody>
      </p:sp>
      <p:sp>
        <p:nvSpPr>
          <p:cNvPr id="12" name="Content Placeholder 2">
            <a:extLst>
              <a:ext uri="{FF2B5EF4-FFF2-40B4-BE49-F238E27FC236}">
                <a16:creationId xmlns:a16="http://schemas.microsoft.com/office/drawing/2014/main" id="{23443385-E06E-4265-B6BE-3E2230042F07}"/>
              </a:ext>
            </a:extLst>
          </p:cNvPr>
          <p:cNvSpPr txBox="1">
            <a:spLocks/>
          </p:cNvSpPr>
          <p:nvPr/>
        </p:nvSpPr>
        <p:spPr>
          <a:xfrm>
            <a:off x="1524000" y="5761592"/>
            <a:ext cx="9144000" cy="817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D00F35"/>
              </a:buClr>
              <a:buSzTx/>
              <a:buFont typeface="Wingdings 2" charset="2"/>
              <a:buNone/>
              <a:tabLst/>
              <a:defRPr/>
            </a:pPr>
            <a:r>
              <a:rPr kumimoji="0" lang="en-US" sz="4000" b="0" i="0" u="none" strike="noStrike" kern="1200" cap="none" spc="0" normalizeH="0" baseline="0" noProof="0" dirty="0">
                <a:ln>
                  <a:noFill/>
                </a:ln>
                <a:solidFill>
                  <a:srgbClr val="FFFFFF"/>
                </a:solidFill>
                <a:effectLst/>
                <a:uLnTx/>
                <a:uFillTx/>
                <a:latin typeface="Century Gothic" panose="020B0502020202020204"/>
                <a:ea typeface="+mn-ea"/>
                <a:cs typeface="Arial" panose="020B0604020202020204" pitchFamily="34" charset="0"/>
              </a:rPr>
              <a:t>www.EverettCC.edu/Pathways</a:t>
            </a:r>
          </a:p>
        </p:txBody>
      </p:sp>
      <p:pic>
        <p:nvPicPr>
          <p:cNvPr id="1026" name="Picture 2">
            <a:extLst>
              <a:ext uri="{FF2B5EF4-FFF2-40B4-BE49-F238E27FC236}">
                <a16:creationId xmlns:a16="http://schemas.microsoft.com/office/drawing/2014/main" id="{33B83574-32D8-4133-8763-22306132D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71" y="132233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9B51864E-C36E-4017-845D-6D1BAFDD0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2977" y="132233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93DAA1F-0BF9-4AEA-8EF9-A6EFE950E3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5655" y="132233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21B0897C-21F6-4A58-902A-4771A515F8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6157" y="1322330"/>
            <a:ext cx="15811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891FC7-97D0-41BD-8548-7D7EBFF331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2506" y="132233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E55C6CA9-3338-4E04-BAA6-D8F105AA27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1943" y="358705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E8A4E60-D6BA-4647-99C9-15265BA29C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78548" y="358705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B8A688D9-687F-4D63-A4EE-8F2DFD55B2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0600" y="358705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E4AEAB9-3F6C-496B-B964-BCA8CA6EC0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33469" y="3587050"/>
            <a:ext cx="1638300" cy="16383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38BD8221-E2A0-46B4-8AF7-3D4C6BE553D5}"/>
              </a:ext>
            </a:extLst>
          </p:cNvPr>
          <p:cNvSpPr txBox="1"/>
          <p:nvPr/>
        </p:nvSpPr>
        <p:spPr>
          <a:xfrm>
            <a:off x="979248" y="2930539"/>
            <a:ext cx="147508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Manufacturing</a:t>
            </a:r>
            <a:b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&amp; Aerospace</a:t>
            </a:r>
          </a:p>
        </p:txBody>
      </p:sp>
      <p:sp>
        <p:nvSpPr>
          <p:cNvPr id="31" name="TextBox 30">
            <a:extLst>
              <a:ext uri="{FF2B5EF4-FFF2-40B4-BE49-F238E27FC236}">
                <a16:creationId xmlns:a16="http://schemas.microsoft.com/office/drawing/2014/main" id="{6F1AC84D-4068-4313-A10E-74581BCC03AF}"/>
              </a:ext>
            </a:extLst>
          </p:cNvPr>
          <p:cNvSpPr txBox="1"/>
          <p:nvPr/>
        </p:nvSpPr>
        <p:spPr>
          <a:xfrm>
            <a:off x="3782046" y="3038260"/>
            <a:ext cx="502061"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Arts</a:t>
            </a:r>
          </a:p>
        </p:txBody>
      </p:sp>
      <p:sp>
        <p:nvSpPr>
          <p:cNvPr id="32" name="TextBox 31">
            <a:extLst>
              <a:ext uri="{FF2B5EF4-FFF2-40B4-BE49-F238E27FC236}">
                <a16:creationId xmlns:a16="http://schemas.microsoft.com/office/drawing/2014/main" id="{45C769AA-B665-486A-87D5-7992F910A2BA}"/>
              </a:ext>
            </a:extLst>
          </p:cNvPr>
          <p:cNvSpPr txBox="1"/>
          <p:nvPr/>
        </p:nvSpPr>
        <p:spPr>
          <a:xfrm>
            <a:off x="5753585" y="3016449"/>
            <a:ext cx="864340"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Business</a:t>
            </a:r>
          </a:p>
        </p:txBody>
      </p:sp>
      <p:sp>
        <p:nvSpPr>
          <p:cNvPr id="33" name="TextBox 32">
            <a:extLst>
              <a:ext uri="{FF2B5EF4-FFF2-40B4-BE49-F238E27FC236}">
                <a16:creationId xmlns:a16="http://schemas.microsoft.com/office/drawing/2014/main" id="{F14C4C6A-AB9C-4D21-9735-DD69546AFA6F}"/>
              </a:ext>
            </a:extLst>
          </p:cNvPr>
          <p:cNvSpPr txBox="1"/>
          <p:nvPr/>
        </p:nvSpPr>
        <p:spPr>
          <a:xfrm>
            <a:off x="9941010" y="3027636"/>
            <a:ext cx="1164101"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Healthcare</a:t>
            </a:r>
          </a:p>
        </p:txBody>
      </p:sp>
      <p:sp>
        <p:nvSpPr>
          <p:cNvPr id="34" name="TextBox 33">
            <a:extLst>
              <a:ext uri="{FF2B5EF4-FFF2-40B4-BE49-F238E27FC236}">
                <a16:creationId xmlns:a16="http://schemas.microsoft.com/office/drawing/2014/main" id="{0AEA9890-2822-41D7-A022-21AAF38370C2}"/>
              </a:ext>
            </a:extLst>
          </p:cNvPr>
          <p:cNvSpPr txBox="1"/>
          <p:nvPr/>
        </p:nvSpPr>
        <p:spPr>
          <a:xfrm>
            <a:off x="2440622" y="5318222"/>
            <a:ext cx="113524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Humanities</a:t>
            </a:r>
          </a:p>
        </p:txBody>
      </p:sp>
      <p:sp>
        <p:nvSpPr>
          <p:cNvPr id="35" name="TextBox 34">
            <a:extLst>
              <a:ext uri="{FF2B5EF4-FFF2-40B4-BE49-F238E27FC236}">
                <a16:creationId xmlns:a16="http://schemas.microsoft.com/office/drawing/2014/main" id="{6F0520E0-4E45-4F67-BBD2-DEA68CECEA90}"/>
              </a:ext>
            </a:extLst>
          </p:cNvPr>
          <p:cNvSpPr txBox="1"/>
          <p:nvPr/>
        </p:nvSpPr>
        <p:spPr>
          <a:xfrm>
            <a:off x="4055229" y="5210501"/>
            <a:ext cx="2488181"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Social Science, Education,</a:t>
            </a:r>
            <a:b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&amp; Public Safety</a:t>
            </a:r>
          </a:p>
        </p:txBody>
      </p:sp>
      <p:sp>
        <p:nvSpPr>
          <p:cNvPr id="36" name="TextBox 35">
            <a:extLst>
              <a:ext uri="{FF2B5EF4-FFF2-40B4-BE49-F238E27FC236}">
                <a16:creationId xmlns:a16="http://schemas.microsoft.com/office/drawing/2014/main" id="{7A4A5F38-1CAB-437A-ADDB-80063208BF51}"/>
              </a:ext>
            </a:extLst>
          </p:cNvPr>
          <p:cNvSpPr txBox="1"/>
          <p:nvPr/>
        </p:nvSpPr>
        <p:spPr>
          <a:xfrm>
            <a:off x="7131775" y="5333284"/>
            <a:ext cx="61266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STEM</a:t>
            </a:r>
          </a:p>
        </p:txBody>
      </p:sp>
      <p:sp>
        <p:nvSpPr>
          <p:cNvPr id="37" name="TextBox 36">
            <a:extLst>
              <a:ext uri="{FF2B5EF4-FFF2-40B4-BE49-F238E27FC236}">
                <a16:creationId xmlns:a16="http://schemas.microsoft.com/office/drawing/2014/main" id="{2468F4D1-59BF-44A3-82CD-631F03B50B3A}"/>
              </a:ext>
            </a:extLst>
          </p:cNvPr>
          <p:cNvSpPr txBox="1"/>
          <p:nvPr/>
        </p:nvSpPr>
        <p:spPr>
          <a:xfrm>
            <a:off x="8658784" y="5333284"/>
            <a:ext cx="1787669"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Transitional Studies</a:t>
            </a:r>
          </a:p>
        </p:txBody>
      </p:sp>
      <p:sp>
        <p:nvSpPr>
          <p:cNvPr id="38" name="TextBox 37">
            <a:extLst>
              <a:ext uri="{FF2B5EF4-FFF2-40B4-BE49-F238E27FC236}">
                <a16:creationId xmlns:a16="http://schemas.microsoft.com/office/drawing/2014/main" id="{B02255FD-866A-4825-AB04-92C6B39269AE}"/>
              </a:ext>
            </a:extLst>
          </p:cNvPr>
          <p:cNvSpPr txBox="1"/>
          <p:nvPr/>
        </p:nvSpPr>
        <p:spPr>
          <a:xfrm>
            <a:off x="7832698" y="3027636"/>
            <a:ext cx="1148071"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Exploratory</a:t>
            </a:r>
          </a:p>
        </p:txBody>
      </p:sp>
    </p:spTree>
    <p:extLst>
      <p:ext uri="{BB962C8B-B14F-4D97-AF65-F5344CB8AC3E}">
        <p14:creationId xmlns:p14="http://schemas.microsoft.com/office/powerpoint/2010/main" val="235883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a:xfrm>
            <a:off x="677783" y="366645"/>
            <a:ext cx="10571998" cy="970450"/>
          </a:xfrm>
        </p:spPr>
        <p:txBody>
          <a:bodyPr/>
          <a:lstStyle/>
          <a:p>
            <a:pPr algn="ctr"/>
            <a:r>
              <a:rPr lang="en-US" sz="4800" dirty="0"/>
              <a:t>Pathway Considerations</a:t>
            </a:r>
          </a:p>
        </p:txBody>
      </p:sp>
      <p:sp>
        <p:nvSpPr>
          <p:cNvPr id="7" name="Rectangle 6">
            <a:extLst>
              <a:ext uri="{FF2B5EF4-FFF2-40B4-BE49-F238E27FC236}">
                <a16:creationId xmlns:a16="http://schemas.microsoft.com/office/drawing/2014/main" id="{F97400DB-ECB2-4252-8A7E-0A69F2E760C2}"/>
              </a:ext>
            </a:extLst>
          </p:cNvPr>
          <p:cNvSpPr/>
          <p:nvPr/>
        </p:nvSpPr>
        <p:spPr>
          <a:xfrm>
            <a:off x="2234213" y="4332883"/>
            <a:ext cx="7723574" cy="646331"/>
          </a:xfrm>
          <a:prstGeom prst="rect">
            <a:avLst/>
          </a:prstGeom>
        </p:spPr>
        <p:txBody>
          <a:bodyPr wrap="square">
            <a:spAutoFit/>
          </a:bodyPr>
          <a:lstStyle/>
          <a:p>
            <a:pPr algn="ctr"/>
            <a:r>
              <a:rPr lang="en-US" sz="3600" b="1" dirty="0"/>
              <a:t>Professional / Technical Options</a:t>
            </a:r>
          </a:p>
        </p:txBody>
      </p:sp>
      <p:sp>
        <p:nvSpPr>
          <p:cNvPr id="9" name="Rectangle 8">
            <a:extLst>
              <a:ext uri="{FF2B5EF4-FFF2-40B4-BE49-F238E27FC236}">
                <a16:creationId xmlns:a16="http://schemas.microsoft.com/office/drawing/2014/main" id="{EA858303-F7EB-47DD-8415-A930831A8B63}"/>
              </a:ext>
            </a:extLst>
          </p:cNvPr>
          <p:cNvSpPr/>
          <p:nvPr/>
        </p:nvSpPr>
        <p:spPr>
          <a:xfrm>
            <a:off x="2593700" y="2638239"/>
            <a:ext cx="7004601" cy="710964"/>
          </a:xfrm>
          <a:prstGeom prst="rect">
            <a:avLst/>
          </a:prstGeom>
        </p:spPr>
        <p:txBody>
          <a:bodyPr wrap="square">
            <a:spAutoFit/>
          </a:bodyPr>
          <a:lstStyle/>
          <a:p>
            <a:pPr algn="ctr"/>
            <a:r>
              <a:rPr lang="en-US" sz="3600" b="1" dirty="0"/>
              <a:t>Transfer Degree Options</a:t>
            </a:r>
          </a:p>
        </p:txBody>
      </p:sp>
      <p:sp>
        <p:nvSpPr>
          <p:cNvPr id="10" name="Rectangle 9">
            <a:extLst>
              <a:ext uri="{FF2B5EF4-FFF2-40B4-BE49-F238E27FC236}">
                <a16:creationId xmlns:a16="http://schemas.microsoft.com/office/drawing/2014/main" id="{F39A02F7-317D-496D-853A-CCBDA83CCE5C}"/>
              </a:ext>
            </a:extLst>
          </p:cNvPr>
          <p:cNvSpPr/>
          <p:nvPr/>
        </p:nvSpPr>
        <p:spPr>
          <a:xfrm>
            <a:off x="949911" y="4997234"/>
            <a:ext cx="10754557" cy="707886"/>
          </a:xfrm>
          <a:prstGeom prst="rect">
            <a:avLst/>
          </a:prstGeom>
        </p:spPr>
        <p:txBody>
          <a:bodyPr wrap="square">
            <a:spAutoFit/>
          </a:bodyPr>
          <a:lstStyle/>
          <a:p>
            <a:pPr algn="ctr"/>
            <a:r>
              <a:rPr lang="en-US" sz="2000" b="1" dirty="0">
                <a:solidFill>
                  <a:schemeClr val="tx2">
                    <a:lumMod val="60000"/>
                    <a:lumOff val="40000"/>
                  </a:schemeClr>
                </a:solidFill>
              </a:rPr>
              <a:t>Pathways of short-term certificates or degree training programs</a:t>
            </a:r>
            <a:br>
              <a:rPr lang="en-US" sz="2000" b="1" dirty="0">
                <a:solidFill>
                  <a:schemeClr val="tx2">
                    <a:lumMod val="60000"/>
                    <a:lumOff val="40000"/>
                  </a:schemeClr>
                </a:solidFill>
              </a:rPr>
            </a:br>
            <a:r>
              <a:rPr lang="en-US" sz="2000" b="1" dirty="0">
                <a:solidFill>
                  <a:schemeClr val="tx2">
                    <a:lumMod val="60000"/>
                    <a:lumOff val="40000"/>
                  </a:schemeClr>
                </a:solidFill>
              </a:rPr>
              <a:t>that lead directly into the workforce. </a:t>
            </a:r>
          </a:p>
        </p:txBody>
      </p:sp>
      <p:sp>
        <p:nvSpPr>
          <p:cNvPr id="11" name="Rectangle 10">
            <a:extLst>
              <a:ext uri="{FF2B5EF4-FFF2-40B4-BE49-F238E27FC236}">
                <a16:creationId xmlns:a16="http://schemas.microsoft.com/office/drawing/2014/main" id="{27E7F0F5-C9B5-4642-83B1-EC5B8A5D1C2D}"/>
              </a:ext>
            </a:extLst>
          </p:cNvPr>
          <p:cNvSpPr/>
          <p:nvPr/>
        </p:nvSpPr>
        <p:spPr>
          <a:xfrm>
            <a:off x="949911" y="3238334"/>
            <a:ext cx="10754557" cy="707886"/>
          </a:xfrm>
          <a:prstGeom prst="rect">
            <a:avLst/>
          </a:prstGeom>
        </p:spPr>
        <p:txBody>
          <a:bodyPr wrap="square">
            <a:spAutoFit/>
          </a:bodyPr>
          <a:lstStyle/>
          <a:p>
            <a:pPr algn="ctr"/>
            <a:r>
              <a:rPr lang="en-US" sz="2000" b="1" dirty="0">
                <a:solidFill>
                  <a:schemeClr val="tx2">
                    <a:lumMod val="60000"/>
                    <a:lumOff val="40000"/>
                  </a:schemeClr>
                </a:solidFill>
              </a:rPr>
              <a:t>Pathways of Degrees that prepare</a:t>
            </a:r>
            <a:br>
              <a:rPr lang="en-US" sz="2000" b="1" dirty="0">
                <a:solidFill>
                  <a:schemeClr val="tx2">
                    <a:lumMod val="60000"/>
                    <a:lumOff val="40000"/>
                  </a:schemeClr>
                </a:solidFill>
              </a:rPr>
            </a:br>
            <a:r>
              <a:rPr lang="en-US" sz="2000" b="1" dirty="0">
                <a:solidFill>
                  <a:schemeClr val="tx2">
                    <a:lumMod val="60000"/>
                    <a:lumOff val="40000"/>
                  </a:schemeClr>
                </a:solidFill>
              </a:rPr>
              <a:t>for transferring to a university. </a:t>
            </a:r>
          </a:p>
        </p:txBody>
      </p:sp>
    </p:spTree>
    <p:extLst>
      <p:ext uri="{BB962C8B-B14F-4D97-AF65-F5344CB8AC3E}">
        <p14:creationId xmlns:p14="http://schemas.microsoft.com/office/powerpoint/2010/main" val="418721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a:xfrm>
            <a:off x="677783" y="366645"/>
            <a:ext cx="10571998" cy="970450"/>
          </a:xfrm>
        </p:spPr>
        <p:txBody>
          <a:bodyPr/>
          <a:lstStyle/>
          <a:p>
            <a:pPr algn="ctr"/>
            <a:r>
              <a:rPr lang="en-US" sz="4800" dirty="0"/>
              <a:t>Pathway Considerations</a:t>
            </a:r>
          </a:p>
        </p:txBody>
      </p:sp>
      <p:sp>
        <p:nvSpPr>
          <p:cNvPr id="8" name="Rectangle 7">
            <a:extLst>
              <a:ext uri="{FF2B5EF4-FFF2-40B4-BE49-F238E27FC236}">
                <a16:creationId xmlns:a16="http://schemas.microsoft.com/office/drawing/2014/main" id="{DD830BCB-60BC-4D82-A5FB-94E9E169F713}"/>
              </a:ext>
            </a:extLst>
          </p:cNvPr>
          <p:cNvSpPr/>
          <p:nvPr/>
        </p:nvSpPr>
        <p:spPr>
          <a:xfrm>
            <a:off x="511170" y="2126738"/>
            <a:ext cx="11169660" cy="3685945"/>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effectLst/>
                <a:cs typeface="Arial" panose="020B0604020202020204" pitchFamily="34" charset="0"/>
              </a:rPr>
              <a:t>Associate in Arts and Sciences - Direct Transfer Agreement</a:t>
            </a:r>
            <a:r>
              <a:rPr kumimoji="0" lang="en-US" altLang="en-US" b="0" i="0" u="none" strike="noStrike" cap="none" normalizeH="0" baseline="0" dirty="0">
                <a:ln>
                  <a:noFill/>
                </a:ln>
                <a:effectLst/>
                <a:cs typeface="Arial" panose="020B0604020202020204" pitchFamily="34" charset="0"/>
              </a:rPr>
              <a:t>:  </a:t>
            </a:r>
            <a:r>
              <a:rPr kumimoji="0" lang="en-US" altLang="en-US" sz="1400" b="0" i="0" u="none" strike="noStrike" cap="none" normalizeH="0" baseline="0" dirty="0">
                <a:ln>
                  <a:noFill/>
                </a:ln>
                <a:effectLst/>
                <a:cs typeface="Arial" panose="020B0604020202020204" pitchFamily="34" charset="0"/>
              </a:rPr>
              <a:t>The designated transfer degree, accepted by many institutions in Washington and Oregon. </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effectLst/>
                <a:cs typeface="Arial" panose="020B0604020202020204" pitchFamily="34" charset="0"/>
              </a:rPr>
              <a:t>Associate of Science</a:t>
            </a:r>
            <a:r>
              <a:rPr kumimoji="0" lang="en-US" altLang="en-US" b="0" i="0" u="none" strike="noStrike" cap="none" normalizeH="0" baseline="0" dirty="0">
                <a:ln>
                  <a:noFill/>
                </a:ln>
                <a:effectLst/>
                <a:cs typeface="Arial" panose="020B0604020202020204" pitchFamily="34" charset="0"/>
              </a:rPr>
              <a:t>: </a:t>
            </a:r>
            <a:r>
              <a:rPr kumimoji="0" lang="en-US" altLang="en-US" sz="1400" b="0" i="0" u="none" strike="noStrike" cap="none" normalizeH="0" baseline="0" dirty="0">
                <a:ln>
                  <a:noFill/>
                </a:ln>
                <a:effectLst/>
                <a:cs typeface="Arial" panose="020B0604020202020204" pitchFamily="34" charset="0"/>
              </a:rPr>
              <a:t>Designed for transfer to selected Washington universities in science majors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effectLst/>
                <a:cs typeface="Arial" panose="020B0604020202020204" pitchFamily="34" charset="0"/>
              </a:rPr>
              <a:t>Associate in Business - DTA</a:t>
            </a:r>
            <a:r>
              <a:rPr kumimoji="0" lang="en-US" altLang="en-US" b="0" i="0" u="none" strike="noStrike" cap="none" normalizeH="0" baseline="0" dirty="0">
                <a:ln>
                  <a:noFill/>
                </a:ln>
                <a:effectLst/>
                <a:cs typeface="Arial" panose="020B0604020202020204" pitchFamily="34" charset="0"/>
              </a:rPr>
              <a:t>:  </a:t>
            </a:r>
            <a:r>
              <a:rPr kumimoji="0" lang="en-US" altLang="en-US" sz="1400" b="0" i="0" u="none" strike="noStrike" cap="none" normalizeH="0" baseline="0" dirty="0">
                <a:ln>
                  <a:noFill/>
                </a:ln>
                <a:effectLst/>
                <a:cs typeface="Arial" panose="020B0604020202020204" pitchFamily="34" charset="0"/>
              </a:rPr>
              <a:t>Designed for transfer to Washington institutions for business and accounting majors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effectLst/>
                <a:cs typeface="Arial" panose="020B0604020202020204" pitchFamily="34" charset="0"/>
              </a:rPr>
              <a:t>Associate in Applied Science</a:t>
            </a:r>
            <a:r>
              <a:rPr kumimoji="0" lang="en-US" altLang="en-US" b="0" i="0" u="none" strike="noStrike" cap="none" normalizeH="0" baseline="0" dirty="0">
                <a:ln>
                  <a:noFill/>
                </a:ln>
                <a:effectLst/>
                <a:cs typeface="Arial" panose="020B0604020202020204" pitchFamily="34" charset="0"/>
              </a:rPr>
              <a:t> - </a:t>
            </a:r>
            <a:r>
              <a:rPr kumimoji="0" lang="en-US" altLang="en-US" b="1" i="0" u="none" strike="noStrike" cap="none" normalizeH="0" baseline="0" dirty="0">
                <a:ln>
                  <a:noFill/>
                </a:ln>
                <a:effectLst/>
                <a:cs typeface="Arial" panose="020B0604020202020204" pitchFamily="34" charset="0"/>
              </a:rPr>
              <a:t>Transfer</a:t>
            </a:r>
            <a:r>
              <a:rPr kumimoji="0" lang="en-US" altLang="en-US" b="0" i="0" u="none" strike="noStrike" cap="none" normalizeH="0" baseline="0" dirty="0">
                <a:ln>
                  <a:noFill/>
                </a:ln>
                <a:effectLst/>
                <a:cs typeface="Arial" panose="020B0604020202020204" pitchFamily="34" charset="0"/>
              </a:rPr>
              <a:t>: </a:t>
            </a:r>
            <a:r>
              <a:rPr kumimoji="0" lang="en-US" altLang="en-US" sz="1400" b="0" i="0" u="none" strike="noStrike" cap="none" normalizeH="0" baseline="0" dirty="0">
                <a:ln>
                  <a:noFill/>
                </a:ln>
                <a:effectLst/>
                <a:cs typeface="Arial" panose="020B0604020202020204" pitchFamily="34" charset="0"/>
              </a:rPr>
              <a:t>Computer Information Systems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effectLst/>
                <a:cs typeface="Arial" panose="020B0604020202020204" pitchFamily="34" charset="0"/>
              </a:rPr>
              <a:t>Associate in Technical Arts</a:t>
            </a:r>
            <a:r>
              <a:rPr kumimoji="0" lang="en-US" altLang="en-US" b="0" i="0" u="none" strike="noStrike" cap="none" normalizeH="0" baseline="0" dirty="0">
                <a:ln>
                  <a:noFill/>
                </a:ln>
                <a:effectLst/>
                <a:cs typeface="Arial" panose="020B0604020202020204" pitchFamily="34" charset="0"/>
              </a:rPr>
              <a:t>: </a:t>
            </a:r>
            <a:r>
              <a:rPr kumimoji="0" lang="en-US" altLang="en-US" sz="1400" b="0" i="0" u="none" strike="noStrike" cap="none" normalizeH="0" baseline="0" dirty="0">
                <a:ln>
                  <a:noFill/>
                </a:ln>
                <a:effectLst/>
                <a:cs typeface="Arial" panose="020B0604020202020204" pitchFamily="34" charset="0"/>
              </a:rPr>
              <a:t>Offered in a wide variety of professional, technical and occupational fields</a:t>
            </a: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b="1" i="0" u="none" strike="noStrike" cap="none" normalizeH="0" baseline="0" dirty="0">
                <a:ln>
                  <a:noFill/>
                </a:ln>
                <a:effectLst/>
                <a:cs typeface="Arial" panose="020B0604020202020204" pitchFamily="34" charset="0"/>
              </a:rPr>
              <a:t>Associate in Fine Arts</a:t>
            </a:r>
            <a:r>
              <a:rPr kumimoji="0" lang="en-US" altLang="en-US" b="0" i="0" u="none" strike="noStrike" cap="none" normalizeH="0" baseline="0" dirty="0">
                <a:ln>
                  <a:noFill/>
                </a:ln>
                <a:effectLst/>
                <a:cs typeface="Arial" panose="020B0604020202020204" pitchFamily="34" charset="0"/>
              </a:rPr>
              <a:t>: </a:t>
            </a:r>
            <a:r>
              <a:rPr kumimoji="0" lang="en-US" altLang="en-US" sz="1400" b="0" i="0" u="none" strike="noStrike" cap="none" normalizeH="0" baseline="0" dirty="0">
                <a:ln>
                  <a:noFill/>
                </a:ln>
                <a:effectLst/>
                <a:cs typeface="Arial" panose="020B0604020202020204" pitchFamily="34" charset="0"/>
              </a:rPr>
              <a:t>Interdisciplinary program including visual, studio and performing arts</a:t>
            </a:r>
          </a:p>
          <a:p>
            <a:pPr defTabSz="914400" eaLnBrk="0" fontAlgn="base" hangingPunct="0">
              <a:lnSpc>
                <a:spcPct val="150000"/>
              </a:lnSpc>
              <a:spcBef>
                <a:spcPct val="0"/>
              </a:spcBef>
              <a:spcAft>
                <a:spcPct val="0"/>
              </a:spcAft>
              <a:buFontTx/>
              <a:buChar char="•"/>
            </a:pPr>
            <a:r>
              <a:rPr kumimoji="0" lang="en-US" altLang="en-US" b="1" i="0" u="none" strike="noStrike" cap="none" normalizeH="0" baseline="0" dirty="0">
                <a:ln>
                  <a:noFill/>
                </a:ln>
                <a:effectLst/>
                <a:cs typeface="Arial" panose="020B0604020202020204" pitchFamily="34" charset="0"/>
              </a:rPr>
              <a:t>Associate in General Studies</a:t>
            </a:r>
            <a:r>
              <a:rPr kumimoji="0" lang="en-US" altLang="en-US" b="0" i="0" u="none" strike="noStrike" cap="none" normalizeH="0" baseline="0" dirty="0">
                <a:ln>
                  <a:noFill/>
                </a:ln>
                <a:effectLst/>
                <a:cs typeface="Arial" panose="020B0604020202020204" pitchFamily="34" charset="0"/>
              </a:rPr>
              <a:t>: </a:t>
            </a:r>
            <a:r>
              <a:rPr kumimoji="0" lang="en-US" altLang="en-US" sz="1400" b="0" i="0" u="none" strike="noStrike" cap="none" normalizeH="0" baseline="0" dirty="0">
                <a:ln>
                  <a:noFill/>
                </a:ln>
                <a:effectLst/>
                <a:cs typeface="Arial" panose="020B0604020202020204" pitchFamily="34" charset="0"/>
              </a:rPr>
              <a:t>Combines a variety of courses selected by the student</a:t>
            </a:r>
          </a:p>
          <a:p>
            <a:pPr defTabSz="914400" eaLnBrk="0" fontAlgn="base" hangingPunct="0">
              <a:lnSpc>
                <a:spcPct val="150000"/>
              </a:lnSpc>
              <a:spcBef>
                <a:spcPct val="0"/>
              </a:spcBef>
              <a:spcAft>
                <a:spcPct val="0"/>
              </a:spcAft>
              <a:buFontTx/>
              <a:buChar char="•"/>
            </a:pPr>
            <a:r>
              <a:rPr lang="en-US" b="1" dirty="0">
                <a:cs typeface="Arial" panose="020B0604020202020204" pitchFamily="34" charset="0"/>
              </a:rPr>
              <a:t>Bachelor of Applied Science </a:t>
            </a:r>
            <a:r>
              <a:rPr lang="en-US" sz="1400" dirty="0"/>
              <a:t>- Accounting</a:t>
            </a:r>
            <a:endParaRPr kumimoji="0" lang="en-US" altLang="en-US" sz="1400" b="0" i="0" u="none" strike="noStrike" cap="none" normalizeH="0" baseline="0" dirty="0">
              <a:ln>
                <a:noFill/>
              </a:ln>
              <a:effectLst/>
              <a:cs typeface="Arial" panose="020B0604020202020204" pitchFamily="34" charset="0"/>
            </a:endParaRPr>
          </a:p>
        </p:txBody>
      </p:sp>
      <p:sp>
        <p:nvSpPr>
          <p:cNvPr id="6" name="Rectangle 5">
            <a:extLst>
              <a:ext uri="{FF2B5EF4-FFF2-40B4-BE49-F238E27FC236}">
                <a16:creationId xmlns:a16="http://schemas.microsoft.com/office/drawing/2014/main" id="{BA60EF50-883E-4380-B318-D5900369BA5A}"/>
              </a:ext>
            </a:extLst>
          </p:cNvPr>
          <p:cNvSpPr/>
          <p:nvPr/>
        </p:nvSpPr>
        <p:spPr>
          <a:xfrm>
            <a:off x="3430731" y="1285653"/>
            <a:ext cx="5330537" cy="584775"/>
          </a:xfrm>
          <a:prstGeom prst="rect">
            <a:avLst/>
          </a:prstGeom>
        </p:spPr>
        <p:txBody>
          <a:bodyPr wrap="square">
            <a:spAutoFit/>
          </a:bodyPr>
          <a:lstStyle/>
          <a:p>
            <a:pPr algn="ctr"/>
            <a:r>
              <a:rPr lang="en-US" sz="3200" b="1" dirty="0"/>
              <a:t>Transfer Degree Options</a:t>
            </a:r>
          </a:p>
        </p:txBody>
      </p:sp>
      <p:pic>
        <p:nvPicPr>
          <p:cNvPr id="1028" name="Picture 4" descr="Acrobat PDF Reader Icon">
            <a:extLst>
              <a:ext uri="{FF2B5EF4-FFF2-40B4-BE49-F238E27FC236}">
                <a16:creationId xmlns:a16="http://schemas.microsoft.com/office/drawing/2014/main" id="{8DC4408B-9A4C-4D36-B3F6-D3B32B2E0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4063" y="-449263"/>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D3CC24-7635-466B-ABB7-FB61DCFA2600}"/>
              </a:ext>
            </a:extLst>
          </p:cNvPr>
          <p:cNvSpPr txBox="1"/>
          <p:nvPr/>
        </p:nvSpPr>
        <p:spPr>
          <a:xfrm>
            <a:off x="677783" y="5972175"/>
            <a:ext cx="11037967" cy="646331"/>
          </a:xfrm>
          <a:prstGeom prst="rect">
            <a:avLst/>
          </a:prstGeom>
          <a:noFill/>
        </p:spPr>
        <p:txBody>
          <a:bodyPr wrap="square" rtlCol="0">
            <a:spAutoFit/>
          </a:bodyPr>
          <a:lstStyle/>
          <a:p>
            <a:r>
              <a:rPr lang="en-US" dirty="0"/>
              <a:t>For a list of </a:t>
            </a:r>
            <a:r>
              <a:rPr lang="en-US" u="sng" dirty="0">
                <a:hlinkClick r:id="rId4"/>
              </a:rPr>
              <a:t>articulation/transfer agreements</a:t>
            </a:r>
            <a:r>
              <a:rPr lang="en-US" dirty="0"/>
              <a:t> with other colleges and universities refer to our </a:t>
            </a:r>
            <a:r>
              <a:rPr lang="en-US" u="sng" dirty="0">
                <a:hlinkClick r:id="rId5"/>
              </a:rPr>
              <a:t>Articulation Guide.</a:t>
            </a:r>
            <a:endParaRPr lang="en-GB" dirty="0"/>
          </a:p>
        </p:txBody>
      </p:sp>
    </p:spTree>
    <p:extLst>
      <p:ext uri="{BB962C8B-B14F-4D97-AF65-F5344CB8AC3E}">
        <p14:creationId xmlns:p14="http://schemas.microsoft.com/office/powerpoint/2010/main" val="229824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a:xfrm>
            <a:off x="677783" y="366645"/>
            <a:ext cx="10571998" cy="970450"/>
          </a:xfrm>
        </p:spPr>
        <p:txBody>
          <a:bodyPr/>
          <a:lstStyle/>
          <a:p>
            <a:pPr algn="ctr"/>
            <a:r>
              <a:rPr lang="en-US" sz="4800" dirty="0"/>
              <a:t>Pathway Considerations</a:t>
            </a:r>
          </a:p>
        </p:txBody>
      </p:sp>
      <p:sp>
        <p:nvSpPr>
          <p:cNvPr id="5" name="Rectangle 4">
            <a:extLst>
              <a:ext uri="{FF2B5EF4-FFF2-40B4-BE49-F238E27FC236}">
                <a16:creationId xmlns:a16="http://schemas.microsoft.com/office/drawing/2014/main" id="{602AABAB-38FF-4A07-8DBC-2D19E9D2BEE1}"/>
              </a:ext>
            </a:extLst>
          </p:cNvPr>
          <p:cNvSpPr/>
          <p:nvPr/>
        </p:nvSpPr>
        <p:spPr>
          <a:xfrm>
            <a:off x="4305434" y="2496842"/>
            <a:ext cx="7439526" cy="4139595"/>
          </a:xfrm>
          <a:prstGeom prst="rect">
            <a:avLst/>
          </a:prstGeom>
        </p:spPr>
        <p:txBody>
          <a:bodyPr wrap="square">
            <a:spAutoFit/>
          </a:bodyPr>
          <a:lstStyle/>
          <a:p>
            <a:pPr marL="285750" lvl="0" indent="-285750" fontAlgn="base">
              <a:lnSpc>
                <a:spcPct val="150000"/>
              </a:lnSpc>
              <a:buFont typeface="Arial" panose="020B0604020202020204" pitchFamily="34" charset="0"/>
              <a:buChar char="•"/>
            </a:pPr>
            <a:r>
              <a:rPr lang="en-US" u="sng" dirty="0">
                <a:hlinkClick r:id="rId3"/>
              </a:rPr>
              <a:t>Aerospace Composite Technician</a:t>
            </a:r>
            <a:endParaRPr lang="en-US" sz="2000" dirty="0"/>
          </a:p>
          <a:p>
            <a:pPr marL="285750" lvl="0" indent="-285750" fontAlgn="base">
              <a:lnSpc>
                <a:spcPct val="150000"/>
              </a:lnSpc>
              <a:buFont typeface="Arial" panose="020B0604020202020204" pitchFamily="34" charset="0"/>
              <a:buChar char="•"/>
            </a:pPr>
            <a:r>
              <a:rPr lang="en-US" u="sng" dirty="0">
                <a:hlinkClick r:id="rId4"/>
              </a:rPr>
              <a:t>Aerospace Design CATIA V5</a:t>
            </a:r>
            <a:r>
              <a:rPr lang="en-US" dirty="0"/>
              <a:t> </a:t>
            </a:r>
            <a:endParaRPr lang="en-US" sz="2000" dirty="0"/>
          </a:p>
          <a:p>
            <a:pPr marL="285750" lvl="0" indent="-285750" fontAlgn="base">
              <a:lnSpc>
                <a:spcPct val="150000"/>
              </a:lnSpc>
              <a:buFont typeface="Arial" panose="020B0604020202020204" pitchFamily="34" charset="0"/>
              <a:buChar char="•"/>
            </a:pPr>
            <a:r>
              <a:rPr lang="en-US" u="sng" dirty="0">
                <a:hlinkClick r:id="rId5"/>
              </a:rPr>
              <a:t>Aerospace Fabrication and Welding</a:t>
            </a:r>
            <a:endParaRPr lang="en-US" sz="2000" dirty="0"/>
          </a:p>
          <a:p>
            <a:pPr marL="285750" lvl="0" indent="-285750" fontAlgn="base">
              <a:lnSpc>
                <a:spcPct val="150000"/>
              </a:lnSpc>
              <a:buFont typeface="Arial" panose="020B0604020202020204" pitchFamily="34" charset="0"/>
              <a:buChar char="•"/>
            </a:pPr>
            <a:r>
              <a:rPr lang="en-US" u="sng" dirty="0">
                <a:hlinkClick r:id="rId6"/>
              </a:rPr>
              <a:t>Aviation Maintenance Technology</a:t>
            </a:r>
            <a:endParaRPr lang="en-US" sz="2000" dirty="0"/>
          </a:p>
          <a:p>
            <a:pPr marL="285750" lvl="0" indent="-285750" fontAlgn="base">
              <a:lnSpc>
                <a:spcPct val="150000"/>
              </a:lnSpc>
              <a:buFont typeface="Arial" panose="020B0604020202020204" pitchFamily="34" charset="0"/>
              <a:buChar char="•"/>
            </a:pPr>
            <a:r>
              <a:rPr lang="en-US" u="sng" dirty="0">
                <a:hlinkClick r:id="rId7"/>
              </a:rPr>
              <a:t>Manufacturing Pre-Employment</a:t>
            </a:r>
            <a:endParaRPr lang="en-US" sz="2000" dirty="0"/>
          </a:p>
          <a:p>
            <a:pPr marL="285750" lvl="0" indent="-285750" fontAlgn="base">
              <a:lnSpc>
                <a:spcPct val="150000"/>
              </a:lnSpc>
              <a:buFont typeface="Arial" panose="020B0604020202020204" pitchFamily="34" charset="0"/>
              <a:buChar char="•"/>
            </a:pPr>
            <a:r>
              <a:rPr lang="en-US" u="sng" dirty="0">
                <a:hlinkClick r:id="rId8"/>
              </a:rPr>
              <a:t>Mechatronics</a:t>
            </a:r>
            <a:r>
              <a:rPr lang="en-US" dirty="0"/>
              <a:t> </a:t>
            </a:r>
            <a:endParaRPr lang="en-US" sz="2000" dirty="0"/>
          </a:p>
          <a:p>
            <a:pPr marL="285750" lvl="0" indent="-285750" fontAlgn="base">
              <a:lnSpc>
                <a:spcPct val="150000"/>
              </a:lnSpc>
              <a:buFont typeface="Arial" panose="020B0604020202020204" pitchFamily="34" charset="0"/>
              <a:buChar char="•"/>
            </a:pPr>
            <a:r>
              <a:rPr lang="en-US" u="sng" dirty="0">
                <a:hlinkClick r:id="rId9"/>
              </a:rPr>
              <a:t>Precision Machining</a:t>
            </a:r>
            <a:endParaRPr lang="en-US" sz="2000" dirty="0"/>
          </a:p>
          <a:p>
            <a:pPr marL="285750" lvl="0" indent="-285750" fontAlgn="base">
              <a:lnSpc>
                <a:spcPct val="150000"/>
              </a:lnSpc>
              <a:buFont typeface="Arial" panose="020B0604020202020204" pitchFamily="34" charset="0"/>
              <a:buChar char="•"/>
            </a:pPr>
            <a:r>
              <a:rPr lang="en-US" u="sng" dirty="0">
                <a:hlinkClick r:id="rId4"/>
              </a:rPr>
              <a:t>Engineering Technology</a:t>
            </a:r>
            <a:endParaRPr lang="en-US" sz="2000" dirty="0"/>
          </a:p>
          <a:p>
            <a:pPr marL="285750" lvl="0" indent="-285750" fontAlgn="base">
              <a:lnSpc>
                <a:spcPct val="150000"/>
              </a:lnSpc>
              <a:buFont typeface="Arial" panose="020B0604020202020204" pitchFamily="34" charset="0"/>
              <a:buChar char="•"/>
            </a:pPr>
            <a:r>
              <a:rPr lang="en-US" u="sng" dirty="0">
                <a:hlinkClick r:id="rId5"/>
              </a:rPr>
              <a:t>Welding and Fabrication</a:t>
            </a:r>
            <a:endParaRPr lang="en-US" sz="2000" dirty="0"/>
          </a:p>
          <a:p>
            <a:r>
              <a:rPr lang="en-US" sz="2000" dirty="0"/>
              <a:t> </a:t>
            </a:r>
            <a:endParaRPr lang="en-US" sz="2000" dirty="0">
              <a:effectLst/>
            </a:endParaRPr>
          </a:p>
        </p:txBody>
      </p:sp>
      <p:sp>
        <p:nvSpPr>
          <p:cNvPr id="7" name="Rectangle 6">
            <a:extLst>
              <a:ext uri="{FF2B5EF4-FFF2-40B4-BE49-F238E27FC236}">
                <a16:creationId xmlns:a16="http://schemas.microsoft.com/office/drawing/2014/main" id="{F97400DB-ECB2-4252-8A7E-0A69F2E760C2}"/>
              </a:ext>
            </a:extLst>
          </p:cNvPr>
          <p:cNvSpPr/>
          <p:nvPr/>
        </p:nvSpPr>
        <p:spPr>
          <a:xfrm>
            <a:off x="2689934" y="1285653"/>
            <a:ext cx="6679707" cy="584775"/>
          </a:xfrm>
          <a:prstGeom prst="rect">
            <a:avLst/>
          </a:prstGeom>
        </p:spPr>
        <p:txBody>
          <a:bodyPr wrap="square">
            <a:spAutoFit/>
          </a:bodyPr>
          <a:lstStyle/>
          <a:p>
            <a:pPr algn="ctr"/>
            <a:r>
              <a:rPr lang="en-US" sz="3200" b="1" dirty="0"/>
              <a:t>Professional / Technical Options</a:t>
            </a:r>
          </a:p>
        </p:txBody>
      </p:sp>
      <p:pic>
        <p:nvPicPr>
          <p:cNvPr id="6" name="Picture 5">
            <a:extLst>
              <a:ext uri="{FF2B5EF4-FFF2-40B4-BE49-F238E27FC236}">
                <a16:creationId xmlns:a16="http://schemas.microsoft.com/office/drawing/2014/main" id="{516C95CA-9D0D-4E62-B855-6497FD5AC4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431" y="2496842"/>
            <a:ext cx="4324171" cy="2885978"/>
          </a:xfrm>
          <a:prstGeom prst="rect">
            <a:avLst/>
          </a:prstGeom>
        </p:spPr>
      </p:pic>
      <p:sp>
        <p:nvSpPr>
          <p:cNvPr id="8" name="TextBox 7">
            <a:extLst>
              <a:ext uri="{FF2B5EF4-FFF2-40B4-BE49-F238E27FC236}">
                <a16:creationId xmlns:a16="http://schemas.microsoft.com/office/drawing/2014/main" id="{111442F7-23ED-40C4-A651-1BE1C4C28351}"/>
              </a:ext>
            </a:extLst>
          </p:cNvPr>
          <p:cNvSpPr txBox="1"/>
          <p:nvPr/>
        </p:nvSpPr>
        <p:spPr>
          <a:xfrm>
            <a:off x="1147850" y="5043425"/>
            <a:ext cx="2421334" cy="707886"/>
          </a:xfrm>
          <a:prstGeom prst="rect">
            <a:avLst/>
          </a:prstGeom>
          <a:noFill/>
        </p:spPr>
        <p:txBody>
          <a:bodyPr wrap="square" rtlCol="0">
            <a:spAutoFit/>
          </a:bodyPr>
          <a:lstStyle/>
          <a:p>
            <a:pPr algn="ctr"/>
            <a:r>
              <a:rPr lang="en-US" sz="2000" dirty="0"/>
              <a:t>Manufacturing</a:t>
            </a:r>
            <a:br>
              <a:rPr lang="en-US" sz="2000" dirty="0"/>
            </a:br>
            <a:r>
              <a:rPr lang="en-US" sz="2000" dirty="0"/>
              <a:t>&amp; Aerospace</a:t>
            </a:r>
          </a:p>
        </p:txBody>
      </p:sp>
    </p:spTree>
    <p:extLst>
      <p:ext uri="{BB962C8B-B14F-4D97-AF65-F5344CB8AC3E}">
        <p14:creationId xmlns:p14="http://schemas.microsoft.com/office/powerpoint/2010/main" val="108047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9A88B2-F002-41F2-B9AA-FE48D85AA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 y="1867094"/>
            <a:ext cx="4787022" cy="3194887"/>
          </a:xfrm>
          <a:prstGeom prst="rect">
            <a:avLst/>
          </a:prstGeom>
        </p:spPr>
      </p:pic>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a:xfrm>
            <a:off x="677783" y="366645"/>
            <a:ext cx="10571998" cy="970450"/>
          </a:xfrm>
        </p:spPr>
        <p:txBody>
          <a:bodyPr/>
          <a:lstStyle/>
          <a:p>
            <a:pPr algn="ctr"/>
            <a:r>
              <a:rPr lang="en-US" sz="4800" dirty="0"/>
              <a:t>Pathway Considerations</a:t>
            </a:r>
          </a:p>
        </p:txBody>
      </p:sp>
      <p:sp>
        <p:nvSpPr>
          <p:cNvPr id="5" name="Rectangle 4">
            <a:extLst>
              <a:ext uri="{FF2B5EF4-FFF2-40B4-BE49-F238E27FC236}">
                <a16:creationId xmlns:a16="http://schemas.microsoft.com/office/drawing/2014/main" id="{602AABAB-38FF-4A07-8DBC-2D19E9D2BEE1}"/>
              </a:ext>
            </a:extLst>
          </p:cNvPr>
          <p:cNvSpPr/>
          <p:nvPr/>
        </p:nvSpPr>
        <p:spPr>
          <a:xfrm>
            <a:off x="4305434" y="2496842"/>
            <a:ext cx="5330537" cy="4139595"/>
          </a:xfrm>
          <a:prstGeom prst="rect">
            <a:avLst/>
          </a:prstGeom>
        </p:spPr>
        <p:txBody>
          <a:bodyPr wrap="square">
            <a:spAutoFit/>
          </a:bodyPr>
          <a:lstStyle/>
          <a:p>
            <a:pPr marL="285750" lvl="0" indent="-285750" fontAlgn="base">
              <a:lnSpc>
                <a:spcPct val="150000"/>
              </a:lnSpc>
              <a:buFont typeface="Arial" panose="020B0604020202020204" pitchFamily="34" charset="0"/>
              <a:buChar char="•"/>
            </a:pPr>
            <a:r>
              <a:rPr lang="en-US" u="sng" dirty="0">
                <a:hlinkClick r:id="rId4"/>
              </a:rPr>
              <a:t>Emergency Medical Technician</a:t>
            </a:r>
            <a:endParaRPr lang="en-US" dirty="0"/>
          </a:p>
          <a:p>
            <a:pPr marL="285750" lvl="0" indent="-285750" fontAlgn="base">
              <a:lnSpc>
                <a:spcPct val="150000"/>
              </a:lnSpc>
              <a:buFont typeface="Arial" panose="020B0604020202020204" pitchFamily="34" charset="0"/>
              <a:buChar char="•"/>
            </a:pPr>
            <a:r>
              <a:rPr lang="en-US" u="sng" dirty="0">
                <a:hlinkClick r:id="rId5"/>
              </a:rPr>
              <a:t>Medical Assistant</a:t>
            </a:r>
            <a:endParaRPr lang="en-US" dirty="0"/>
          </a:p>
          <a:p>
            <a:pPr marL="285750" lvl="0" indent="-285750" fontAlgn="base">
              <a:lnSpc>
                <a:spcPct val="150000"/>
              </a:lnSpc>
              <a:buFont typeface="Arial" panose="020B0604020202020204" pitchFamily="34" charset="0"/>
              <a:buChar char="•"/>
            </a:pPr>
            <a:r>
              <a:rPr lang="en-US" u="sng" dirty="0">
                <a:hlinkClick r:id="rId6"/>
              </a:rPr>
              <a:t>Medical Spanish Interpreter</a:t>
            </a:r>
            <a:endParaRPr lang="en-US" dirty="0"/>
          </a:p>
          <a:p>
            <a:pPr marL="285750" lvl="0" indent="-285750" fontAlgn="base">
              <a:lnSpc>
                <a:spcPct val="150000"/>
              </a:lnSpc>
              <a:buFont typeface="Arial" panose="020B0604020202020204" pitchFamily="34" charset="0"/>
              <a:buChar char="•"/>
            </a:pPr>
            <a:r>
              <a:rPr lang="en-US" u="sng" dirty="0">
                <a:hlinkClick r:id="rId7"/>
              </a:rPr>
              <a:t>Nursing</a:t>
            </a:r>
            <a:endParaRPr lang="en-US" dirty="0"/>
          </a:p>
          <a:p>
            <a:pPr marL="285750" lvl="0" indent="-285750" fontAlgn="base">
              <a:lnSpc>
                <a:spcPct val="150000"/>
              </a:lnSpc>
              <a:buFont typeface="Arial" panose="020B0604020202020204" pitchFamily="34" charset="0"/>
              <a:buChar char="•"/>
            </a:pPr>
            <a:r>
              <a:rPr lang="en-US" u="sng" dirty="0">
                <a:hlinkClick r:id="rId8"/>
              </a:rPr>
              <a:t>Phlebotomy</a:t>
            </a:r>
            <a:endParaRPr lang="en-US" u="sng" dirty="0"/>
          </a:p>
          <a:p>
            <a:pPr marL="285750" lvl="0" indent="-285750" fontAlgn="base">
              <a:lnSpc>
                <a:spcPct val="150000"/>
              </a:lnSpc>
              <a:buFont typeface="Arial" panose="020B0604020202020204" pitchFamily="34" charset="0"/>
              <a:buChar char="•"/>
            </a:pPr>
            <a:r>
              <a:rPr lang="en-US" u="sng" dirty="0">
                <a:hlinkClick r:id="rId9"/>
              </a:rPr>
              <a:t>Criminal Justice</a:t>
            </a:r>
            <a:endParaRPr lang="en-US" dirty="0"/>
          </a:p>
          <a:p>
            <a:pPr marL="285750" lvl="0" indent="-285750" fontAlgn="base">
              <a:lnSpc>
                <a:spcPct val="150000"/>
              </a:lnSpc>
              <a:buFont typeface="Arial" panose="020B0604020202020204" pitchFamily="34" charset="0"/>
              <a:buChar char="•"/>
            </a:pPr>
            <a:r>
              <a:rPr lang="en-US" u="sng" dirty="0">
                <a:hlinkClick r:id="rId10"/>
              </a:rPr>
              <a:t>Fire Science</a:t>
            </a:r>
            <a:endParaRPr lang="en-US" dirty="0"/>
          </a:p>
          <a:p>
            <a:pPr marL="285750" lvl="0" indent="-285750" fontAlgn="base">
              <a:lnSpc>
                <a:spcPct val="150000"/>
              </a:lnSpc>
              <a:buFont typeface="Arial" panose="020B0604020202020204" pitchFamily="34" charset="0"/>
              <a:buChar char="•"/>
            </a:pPr>
            <a:r>
              <a:rPr lang="en-US" u="sng" dirty="0">
                <a:hlinkClick r:id="rId11"/>
              </a:rPr>
              <a:t>Project Management</a:t>
            </a:r>
            <a:endParaRPr lang="en-US" dirty="0"/>
          </a:p>
          <a:p>
            <a:pPr marL="285750" lvl="0" indent="-285750" fontAlgn="base">
              <a:lnSpc>
                <a:spcPct val="150000"/>
              </a:lnSpc>
              <a:buFont typeface="Arial" panose="020B0604020202020204" pitchFamily="34" charset="0"/>
              <a:buChar char="•"/>
            </a:pPr>
            <a:endParaRPr lang="en-US" dirty="0"/>
          </a:p>
          <a:p>
            <a:r>
              <a:rPr lang="en-US" sz="2000" dirty="0"/>
              <a:t> </a:t>
            </a:r>
            <a:endParaRPr lang="en-US" sz="2000" dirty="0">
              <a:effectLst/>
            </a:endParaRPr>
          </a:p>
        </p:txBody>
      </p:sp>
      <p:sp>
        <p:nvSpPr>
          <p:cNvPr id="7" name="Rectangle 6">
            <a:extLst>
              <a:ext uri="{FF2B5EF4-FFF2-40B4-BE49-F238E27FC236}">
                <a16:creationId xmlns:a16="http://schemas.microsoft.com/office/drawing/2014/main" id="{F97400DB-ECB2-4252-8A7E-0A69F2E760C2}"/>
              </a:ext>
            </a:extLst>
          </p:cNvPr>
          <p:cNvSpPr/>
          <p:nvPr/>
        </p:nvSpPr>
        <p:spPr>
          <a:xfrm>
            <a:off x="2689934" y="1285653"/>
            <a:ext cx="6679707" cy="584775"/>
          </a:xfrm>
          <a:prstGeom prst="rect">
            <a:avLst/>
          </a:prstGeom>
        </p:spPr>
        <p:txBody>
          <a:bodyPr wrap="square">
            <a:spAutoFit/>
          </a:bodyPr>
          <a:lstStyle/>
          <a:p>
            <a:pPr algn="ctr"/>
            <a:r>
              <a:rPr lang="en-US" sz="3200" b="1" dirty="0"/>
              <a:t>Professional / Technical Options</a:t>
            </a:r>
          </a:p>
        </p:txBody>
      </p:sp>
      <p:sp>
        <p:nvSpPr>
          <p:cNvPr id="11" name="TextBox 10">
            <a:extLst>
              <a:ext uri="{FF2B5EF4-FFF2-40B4-BE49-F238E27FC236}">
                <a16:creationId xmlns:a16="http://schemas.microsoft.com/office/drawing/2014/main" id="{C5DC003B-0DB6-4A07-B9F3-DDAB3AA63052}"/>
              </a:ext>
            </a:extLst>
          </p:cNvPr>
          <p:cNvSpPr txBox="1"/>
          <p:nvPr/>
        </p:nvSpPr>
        <p:spPr>
          <a:xfrm>
            <a:off x="1332136" y="4558267"/>
            <a:ext cx="2101857" cy="1015663"/>
          </a:xfrm>
          <a:prstGeom prst="rect">
            <a:avLst/>
          </a:prstGeom>
          <a:noFill/>
        </p:spPr>
        <p:txBody>
          <a:bodyPr wrap="none" rtlCol="0">
            <a:spAutoFit/>
          </a:bodyPr>
          <a:lstStyle/>
          <a:p>
            <a:pPr algn="ctr"/>
            <a:r>
              <a:rPr lang="en-US" sz="2000" dirty="0"/>
              <a:t>Healthcare</a:t>
            </a:r>
          </a:p>
          <a:p>
            <a:pPr algn="ctr"/>
            <a:r>
              <a:rPr lang="en-US" sz="2000" dirty="0"/>
              <a:t>&amp;</a:t>
            </a:r>
          </a:p>
          <a:p>
            <a:pPr algn="ctr"/>
            <a:r>
              <a:rPr lang="en-US" sz="2000" dirty="0"/>
              <a:t>Service Industry</a:t>
            </a:r>
          </a:p>
        </p:txBody>
      </p:sp>
    </p:spTree>
    <p:extLst>
      <p:ext uri="{BB962C8B-B14F-4D97-AF65-F5344CB8AC3E}">
        <p14:creationId xmlns:p14="http://schemas.microsoft.com/office/powerpoint/2010/main" val="206285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CF66-ED03-49F4-9958-47855EFD9281}"/>
              </a:ext>
            </a:extLst>
          </p:cNvPr>
          <p:cNvSpPr>
            <a:spLocks noGrp="1"/>
          </p:cNvSpPr>
          <p:nvPr>
            <p:ph type="title"/>
          </p:nvPr>
        </p:nvSpPr>
        <p:spPr>
          <a:xfrm>
            <a:off x="677783" y="366645"/>
            <a:ext cx="10571998" cy="970450"/>
          </a:xfrm>
        </p:spPr>
        <p:txBody>
          <a:bodyPr/>
          <a:lstStyle/>
          <a:p>
            <a:pPr algn="ctr"/>
            <a:r>
              <a:rPr lang="en-US" sz="4800" dirty="0"/>
              <a:t>Pathway Considerations</a:t>
            </a:r>
          </a:p>
        </p:txBody>
      </p:sp>
      <p:sp>
        <p:nvSpPr>
          <p:cNvPr id="7" name="Rectangle 6">
            <a:extLst>
              <a:ext uri="{FF2B5EF4-FFF2-40B4-BE49-F238E27FC236}">
                <a16:creationId xmlns:a16="http://schemas.microsoft.com/office/drawing/2014/main" id="{F97400DB-ECB2-4252-8A7E-0A69F2E760C2}"/>
              </a:ext>
            </a:extLst>
          </p:cNvPr>
          <p:cNvSpPr/>
          <p:nvPr/>
        </p:nvSpPr>
        <p:spPr>
          <a:xfrm>
            <a:off x="2689934" y="1285653"/>
            <a:ext cx="6679707" cy="584775"/>
          </a:xfrm>
          <a:prstGeom prst="rect">
            <a:avLst/>
          </a:prstGeom>
        </p:spPr>
        <p:txBody>
          <a:bodyPr wrap="square">
            <a:spAutoFit/>
          </a:bodyPr>
          <a:lstStyle/>
          <a:p>
            <a:pPr algn="ctr"/>
            <a:r>
              <a:rPr lang="en-US" sz="3200" b="1" dirty="0"/>
              <a:t>Professional / Technical Options</a:t>
            </a:r>
          </a:p>
        </p:txBody>
      </p:sp>
      <p:sp>
        <p:nvSpPr>
          <p:cNvPr id="8" name="Rectangle 7">
            <a:extLst>
              <a:ext uri="{FF2B5EF4-FFF2-40B4-BE49-F238E27FC236}">
                <a16:creationId xmlns:a16="http://schemas.microsoft.com/office/drawing/2014/main" id="{B532EA70-4D1C-4066-B262-CC06A7E6C10F}"/>
              </a:ext>
            </a:extLst>
          </p:cNvPr>
          <p:cNvSpPr/>
          <p:nvPr/>
        </p:nvSpPr>
        <p:spPr>
          <a:xfrm>
            <a:off x="5919244" y="2906745"/>
            <a:ext cx="5330537" cy="3000821"/>
          </a:xfrm>
          <a:prstGeom prst="rect">
            <a:avLst/>
          </a:prstGeom>
        </p:spPr>
        <p:txBody>
          <a:bodyPr wrap="square">
            <a:spAutoFit/>
          </a:bodyPr>
          <a:lstStyle/>
          <a:p>
            <a:r>
              <a:rPr lang="en-US" b="1" dirty="0"/>
              <a:t>Information Technology</a:t>
            </a:r>
            <a:br>
              <a:rPr lang="en-US" b="1" dirty="0"/>
            </a:br>
            <a:endParaRPr lang="en-US" dirty="0"/>
          </a:p>
          <a:p>
            <a:pPr marL="285750" lvl="0" indent="-285750" fontAlgn="base">
              <a:lnSpc>
                <a:spcPct val="150000"/>
              </a:lnSpc>
              <a:buFont typeface="Arial" panose="020B0604020202020204" pitchFamily="34" charset="0"/>
              <a:buChar char="•"/>
            </a:pPr>
            <a:r>
              <a:rPr lang="en-US" u="sng" dirty="0">
                <a:hlinkClick r:id="rId3"/>
              </a:rPr>
              <a:t>Information Technology Program</a:t>
            </a:r>
            <a:endParaRPr lang="en-US" dirty="0"/>
          </a:p>
          <a:p>
            <a:pPr marL="285750" lvl="0" indent="-285750" fontAlgn="base">
              <a:lnSpc>
                <a:spcPct val="150000"/>
              </a:lnSpc>
              <a:buFont typeface="Arial" panose="020B0604020202020204" pitchFamily="34" charset="0"/>
              <a:buChar char="•"/>
            </a:pPr>
            <a:r>
              <a:rPr lang="en-US" u="sng" dirty="0">
                <a:hlinkClick r:id="rId3"/>
              </a:rPr>
              <a:t>Computer  Support Specialist</a:t>
            </a:r>
            <a:endParaRPr lang="en-US" dirty="0"/>
          </a:p>
          <a:p>
            <a:pPr marL="285750" lvl="0" indent="-285750" fontAlgn="base">
              <a:lnSpc>
                <a:spcPct val="150000"/>
              </a:lnSpc>
              <a:buFont typeface="Arial" panose="020B0604020202020204" pitchFamily="34" charset="0"/>
              <a:buChar char="•"/>
            </a:pPr>
            <a:r>
              <a:rPr lang="en-US" u="sng" dirty="0">
                <a:hlinkClick r:id="rId3"/>
              </a:rPr>
              <a:t>Systems Specialist</a:t>
            </a:r>
            <a:endParaRPr lang="en-US" dirty="0"/>
          </a:p>
          <a:p>
            <a:pPr marL="285750" lvl="0" indent="-285750" fontAlgn="base">
              <a:lnSpc>
                <a:spcPct val="150000"/>
              </a:lnSpc>
              <a:buFont typeface="Arial" panose="020B0604020202020204" pitchFamily="34" charset="0"/>
              <a:buChar char="•"/>
            </a:pPr>
            <a:r>
              <a:rPr lang="en-US" u="sng" dirty="0">
                <a:hlinkClick r:id="rId4"/>
              </a:rPr>
              <a:t>Engineering Technology</a:t>
            </a:r>
            <a:endParaRPr lang="en-US" u="sng" dirty="0"/>
          </a:p>
          <a:p>
            <a:pPr marL="285750" indent="-285750" fontAlgn="base">
              <a:lnSpc>
                <a:spcPct val="150000"/>
              </a:lnSpc>
              <a:buFont typeface="Arial" panose="020B0604020202020204" pitchFamily="34" charset="0"/>
              <a:buChar char="•"/>
            </a:pPr>
            <a:r>
              <a:rPr lang="en-US" u="sng" dirty="0"/>
              <a:t>Cyber Security</a:t>
            </a:r>
          </a:p>
          <a:p>
            <a:r>
              <a:rPr lang="en-US" dirty="0"/>
              <a:t> </a:t>
            </a:r>
            <a:endParaRPr lang="en-US" sz="2000" dirty="0">
              <a:effectLst/>
            </a:endParaRPr>
          </a:p>
        </p:txBody>
      </p:sp>
      <p:sp>
        <p:nvSpPr>
          <p:cNvPr id="11" name="Rectangle 10">
            <a:extLst>
              <a:ext uri="{FF2B5EF4-FFF2-40B4-BE49-F238E27FC236}">
                <a16:creationId xmlns:a16="http://schemas.microsoft.com/office/drawing/2014/main" id="{7CF7AC92-53E5-4966-85FA-D2708E39A683}"/>
              </a:ext>
            </a:extLst>
          </p:cNvPr>
          <p:cNvSpPr/>
          <p:nvPr/>
        </p:nvSpPr>
        <p:spPr>
          <a:xfrm>
            <a:off x="1525919" y="2956246"/>
            <a:ext cx="5330537" cy="2616101"/>
          </a:xfrm>
          <a:prstGeom prst="rect">
            <a:avLst/>
          </a:prstGeom>
        </p:spPr>
        <p:txBody>
          <a:bodyPr wrap="square">
            <a:spAutoFit/>
          </a:bodyPr>
          <a:lstStyle/>
          <a:p>
            <a:r>
              <a:rPr lang="en-US" b="1" dirty="0"/>
              <a:t>Arts</a:t>
            </a:r>
            <a:endParaRPr lang="en-US" dirty="0"/>
          </a:p>
          <a:p>
            <a:r>
              <a:rPr lang="en-US" dirty="0"/>
              <a:t> </a:t>
            </a:r>
          </a:p>
          <a:p>
            <a:pPr marL="285750" lvl="0" indent="-285750">
              <a:buFont typeface="Arial" panose="020B0604020202020204" pitchFamily="34" charset="0"/>
              <a:buChar char="•"/>
            </a:pPr>
            <a:r>
              <a:rPr lang="en-US" u="sng" dirty="0">
                <a:hlinkClick r:id="rId5"/>
              </a:rPr>
              <a:t>Graphic &amp; Web Design</a:t>
            </a:r>
            <a:endParaRPr lang="en-US" dirty="0"/>
          </a:p>
          <a:p>
            <a:r>
              <a:rPr lang="en-US" dirty="0"/>
              <a:t> </a:t>
            </a:r>
          </a:p>
          <a:p>
            <a:r>
              <a:rPr lang="en-US" dirty="0"/>
              <a:t> </a:t>
            </a:r>
          </a:p>
          <a:p>
            <a:r>
              <a:rPr lang="en-US" b="1" dirty="0"/>
              <a:t>Education</a:t>
            </a:r>
            <a:endParaRPr lang="en-US" dirty="0"/>
          </a:p>
          <a:p>
            <a:pPr lvl="0"/>
            <a:endParaRPr lang="en-US" u="sng" dirty="0">
              <a:hlinkClick r:id="" action="ppaction://noaction"/>
            </a:endParaRPr>
          </a:p>
          <a:p>
            <a:pPr marL="285750" lvl="0" indent="-285750">
              <a:buFont typeface="Arial" panose="020B0604020202020204" pitchFamily="34" charset="0"/>
              <a:buChar char="•"/>
            </a:pPr>
            <a:r>
              <a:rPr lang="en-US" u="sng" dirty="0">
                <a:hlinkClick r:id="" action="ppaction://noaction"/>
              </a:rPr>
              <a:t>Early Childhood Education</a:t>
            </a:r>
            <a:endParaRPr lang="en-US" dirty="0"/>
          </a:p>
          <a:p>
            <a:r>
              <a:rPr lang="en-US" sz="2000" dirty="0"/>
              <a:t> </a:t>
            </a:r>
            <a:endParaRPr lang="en-US" sz="2000" dirty="0">
              <a:effectLst/>
            </a:endParaRPr>
          </a:p>
        </p:txBody>
      </p:sp>
    </p:spTree>
    <p:extLst>
      <p:ext uri="{BB962C8B-B14F-4D97-AF65-F5344CB8AC3E}">
        <p14:creationId xmlns:p14="http://schemas.microsoft.com/office/powerpoint/2010/main" val="1274053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1">
      <a:dk1>
        <a:sysClr val="windowText" lastClr="000000"/>
      </a:dk1>
      <a:lt1>
        <a:sysClr val="window" lastClr="FFFFFF"/>
      </a:lt1>
      <a:dk2>
        <a:srgbClr val="212121"/>
      </a:dk2>
      <a:lt2>
        <a:srgbClr val="636363"/>
      </a:lt2>
      <a:accent1>
        <a:srgbClr val="D00F35"/>
      </a:accent1>
      <a:accent2>
        <a:srgbClr val="FCD7DE"/>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70F9049E82704A910A068104CD067C" ma:contentTypeVersion="11" ma:contentTypeDescription="Create a new document." ma:contentTypeScope="" ma:versionID="3f08eeff1678a45df92d5584a03c8d5c">
  <xsd:schema xmlns:xsd="http://www.w3.org/2001/XMLSchema" xmlns:xs="http://www.w3.org/2001/XMLSchema" xmlns:p="http://schemas.microsoft.com/office/2006/metadata/properties" xmlns:ns3="0ca9ba47-c6dc-4bc1-943c-03c233ccbaca" targetNamespace="http://schemas.microsoft.com/office/2006/metadata/properties" ma:root="true" ma:fieldsID="9927eedef9871a11d47e1616ad5b8d5e" ns3:_="">
    <xsd:import namespace="0ca9ba47-c6dc-4bc1-943c-03c233ccbac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9ba47-c6dc-4bc1-943c-03c233ccba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234D0F-EE23-4248-AF2A-3897FF517CBD}">
  <ds:schemaRefs>
    <ds:schemaRef ds:uri="http://www.w3.org/XML/1998/namespace"/>
    <ds:schemaRef ds:uri="http://purl.org/dc/elements/1.1/"/>
    <ds:schemaRef ds:uri="http://schemas.microsoft.com/office/2006/metadata/properties"/>
    <ds:schemaRef ds:uri="http://schemas.microsoft.com/office/2006/documentManagement/types"/>
    <ds:schemaRef ds:uri="0ca9ba47-c6dc-4bc1-943c-03c233ccbaca"/>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44231AEF-CEDE-42B8-BB4B-159DC7DD0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9ba47-c6dc-4bc1-943c-03c233ccba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C223E-C2AC-4B54-B973-D0C2CBF0E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TM03457503[[fn=Quotable]]</Template>
  <TotalTime>26677</TotalTime>
  <Words>2504</Words>
  <Application>Microsoft Office PowerPoint</Application>
  <PresentationFormat>Widescreen</PresentationFormat>
  <Paragraphs>359</Paragraphs>
  <Slides>32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Calibri</vt:lpstr>
      <vt:lpstr>Century Gothic</vt:lpstr>
      <vt:lpstr>Wingdings</vt:lpstr>
      <vt:lpstr>Wingdings 2</vt:lpstr>
      <vt:lpstr>Quotable</vt:lpstr>
      <vt:lpstr>Greetings Everett Public School Counselors</vt:lpstr>
      <vt:lpstr>Russell Dorsey Outreach &amp; Recruitment</vt:lpstr>
      <vt:lpstr>Admissions | Highly Accessible</vt:lpstr>
      <vt:lpstr>ACADEMIC PATHWAYS</vt:lpstr>
      <vt:lpstr>Pathway Considerations</vt:lpstr>
      <vt:lpstr>Pathway Considerations</vt:lpstr>
      <vt:lpstr>Pathway Considerations</vt:lpstr>
      <vt:lpstr>Pathway Considerations</vt:lpstr>
      <vt:lpstr>Pathway Considerations</vt:lpstr>
      <vt:lpstr>Pathway Considerations</vt:lpstr>
      <vt:lpstr>COURSE PLACEMENT</vt:lpstr>
      <vt:lpstr>PLACEMENT FORM</vt:lpstr>
      <vt:lpstr>PLACEMENT FORM</vt:lpstr>
      <vt:lpstr>DIRECTED SELF PLACEMENT ENGLISH ASSESSMENT</vt:lpstr>
      <vt:lpstr>ACCUPLACER MATH ASSESSMENT</vt:lpstr>
      <vt:lpstr>Tuition &amp; Fees | First Year</vt:lpstr>
      <vt:lpstr>Ways to Pay for College</vt:lpstr>
      <vt:lpstr>Ways to Pay for College</vt:lpstr>
      <vt:lpstr>Ways to Pay for College</vt:lpstr>
      <vt:lpstr>Student LIFE</vt:lpstr>
      <vt:lpstr>Student Housing</vt:lpstr>
      <vt:lpstr>Trojan Athletics</vt:lpstr>
      <vt:lpstr>Student Resources</vt:lpstr>
      <vt:lpstr>Center for Disability Services</vt:lpstr>
      <vt:lpstr>TRiO Student Support Services</vt:lpstr>
      <vt:lpstr>MESA</vt:lpstr>
      <vt:lpstr>The Everett University Center</vt:lpstr>
      <vt:lpstr>Tuition &amp; Fees | First Year</vt:lpstr>
      <vt:lpstr>Steps for Applying</vt:lpstr>
      <vt:lpstr>Steps after Applying</vt:lpstr>
      <vt:lpstr>Questions?</vt:lpstr>
      <vt:lpstr>PowerPoint Presentation</vt:lpstr>
    </vt:vector>
  </TitlesOfParts>
  <Company>Everett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Santos</dc:creator>
  <cp:lastModifiedBy>Russell Dorsey</cp:lastModifiedBy>
  <cp:revision>133</cp:revision>
  <cp:lastPrinted>2018-07-31T15:26:57Z</cp:lastPrinted>
  <dcterms:created xsi:type="dcterms:W3CDTF">2018-07-30T20:57:42Z</dcterms:created>
  <dcterms:modified xsi:type="dcterms:W3CDTF">2025-05-29T13:16:15Z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0x0101000270F9049E82704A910A068104CD067C</vt:lpwstr>
  </property>
</Properties>
</file>