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sldIdLst>
    <p:sldId id="293" r:id="rId2"/>
    <p:sldId id="294" r:id="rId3"/>
    <p:sldId id="297" r:id="rId4"/>
    <p:sldId id="256" r:id="rId5"/>
    <p:sldId id="288" r:id="rId6"/>
    <p:sldId id="291" r:id="rId7"/>
    <p:sldId id="289" r:id="rId8"/>
    <p:sldId id="295" r:id="rId9"/>
    <p:sldId id="296" r:id="rId10"/>
    <p:sldId id="298" r:id="rId11"/>
    <p:sldId id="300" r:id="rId12"/>
    <p:sldId id="301" r:id="rId13"/>
    <p:sldId id="257" r:id="rId14"/>
    <p:sldId id="304" r:id="rId15"/>
    <p:sldId id="302" r:id="rId16"/>
    <p:sldId id="303" r:id="rId17"/>
    <p:sldId id="305" r:id="rId18"/>
    <p:sldId id="292" r:id="rId19"/>
    <p:sldId id="260" r:id="rId20"/>
    <p:sldId id="261" r:id="rId21"/>
    <p:sldId id="258" r:id="rId22"/>
    <p:sldId id="306"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94BE91-B83D-42CF-82E9-AA3D1CE08D6C}"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5D6370F0-392F-498D-9393-2CE4D07AD44D}">
      <dgm:prSet custT="1"/>
      <dgm:spPr/>
      <dgm:t>
        <a:bodyPr/>
        <a:lstStyle/>
        <a:p>
          <a:pPr>
            <a:lnSpc>
              <a:spcPct val="100000"/>
            </a:lnSpc>
          </a:pPr>
          <a:r>
            <a:rPr lang="en-US" sz="2400" dirty="0">
              <a:latin typeface="Californian FB" panose="0207040306080B030204" pitchFamily="18" charset="0"/>
            </a:rPr>
            <a:t>School must communicate unexcused absences to students and parent/guardians; calls go out daily</a:t>
          </a:r>
        </a:p>
      </dgm:t>
    </dgm:pt>
    <dgm:pt modelId="{0B669FEF-40DB-4F41-A09F-4E30134A238D}" type="parTrans" cxnId="{68736116-C514-4774-9B74-6196460F5F46}">
      <dgm:prSet/>
      <dgm:spPr/>
      <dgm:t>
        <a:bodyPr/>
        <a:lstStyle/>
        <a:p>
          <a:endParaRPr lang="en-US"/>
        </a:p>
      </dgm:t>
    </dgm:pt>
    <dgm:pt modelId="{15E90B96-BA39-4041-BC8E-9B6D5FBAB8D5}" type="sibTrans" cxnId="{68736116-C514-4774-9B74-6196460F5F46}">
      <dgm:prSet/>
      <dgm:spPr/>
      <dgm:t>
        <a:bodyPr/>
        <a:lstStyle/>
        <a:p>
          <a:endParaRPr lang="en-US"/>
        </a:p>
      </dgm:t>
    </dgm:pt>
    <dgm:pt modelId="{5F8D47D5-18A0-4F7A-A319-6A283CD0D82D}">
      <dgm:prSet custT="1"/>
      <dgm:spPr/>
      <dgm:t>
        <a:bodyPr/>
        <a:lstStyle/>
        <a:p>
          <a:pPr>
            <a:lnSpc>
              <a:spcPct val="100000"/>
            </a:lnSpc>
          </a:pPr>
          <a:r>
            <a:rPr lang="en-US" sz="2400" dirty="0">
              <a:latin typeface="Californian FB" panose="0207040306080B030204" pitchFamily="18" charset="0"/>
            </a:rPr>
            <a:t>Letter sent for BECCA Meeting when three days of unexcused absences are reached</a:t>
          </a:r>
        </a:p>
      </dgm:t>
    </dgm:pt>
    <dgm:pt modelId="{7453A36B-B261-4478-9F63-33660FA40DC5}" type="parTrans" cxnId="{C1FB2424-7E4B-4142-AC6F-7BD888984FF7}">
      <dgm:prSet/>
      <dgm:spPr/>
      <dgm:t>
        <a:bodyPr/>
        <a:lstStyle/>
        <a:p>
          <a:endParaRPr lang="en-US"/>
        </a:p>
      </dgm:t>
    </dgm:pt>
    <dgm:pt modelId="{C2A51BC1-BD9D-44CA-ADE5-C0F8DCED1DA3}" type="sibTrans" cxnId="{C1FB2424-7E4B-4142-AC6F-7BD888984FF7}">
      <dgm:prSet/>
      <dgm:spPr/>
      <dgm:t>
        <a:bodyPr/>
        <a:lstStyle/>
        <a:p>
          <a:endParaRPr lang="en-US"/>
        </a:p>
      </dgm:t>
    </dgm:pt>
    <dgm:pt modelId="{A9BE946C-36C4-406B-BC16-2230DBC941E8}">
      <dgm:prSet custT="1"/>
      <dgm:spPr/>
      <dgm:t>
        <a:bodyPr/>
        <a:lstStyle/>
        <a:p>
          <a:pPr>
            <a:lnSpc>
              <a:spcPct val="100000"/>
            </a:lnSpc>
          </a:pPr>
          <a:r>
            <a:rPr lang="en-US" sz="2400" dirty="0">
              <a:latin typeface="Californian FB" panose="0207040306080B030204" pitchFamily="18" charset="0"/>
            </a:rPr>
            <a:t>Next: When seven or more unexcused absences in a month or 15 unexcused absences in a school year are reached a letter is sent</a:t>
          </a:r>
        </a:p>
      </dgm:t>
    </dgm:pt>
    <dgm:pt modelId="{F709FBAB-5BCC-44C8-AFB2-F16ED216842B}" type="parTrans" cxnId="{E945E576-454D-41C2-88F3-B62D9190953B}">
      <dgm:prSet/>
      <dgm:spPr/>
      <dgm:t>
        <a:bodyPr/>
        <a:lstStyle/>
        <a:p>
          <a:endParaRPr lang="en-US"/>
        </a:p>
      </dgm:t>
    </dgm:pt>
    <dgm:pt modelId="{7FC696B6-6DF6-495A-9367-032911E67FBD}" type="sibTrans" cxnId="{E945E576-454D-41C2-88F3-B62D9190953B}">
      <dgm:prSet/>
      <dgm:spPr/>
      <dgm:t>
        <a:bodyPr/>
        <a:lstStyle/>
        <a:p>
          <a:endParaRPr lang="en-US"/>
        </a:p>
      </dgm:t>
    </dgm:pt>
    <dgm:pt modelId="{EF2AC5E9-F3CF-43F0-902C-353438580359}">
      <dgm:prSet custT="1"/>
      <dgm:spPr/>
      <dgm:t>
        <a:bodyPr/>
        <a:lstStyle/>
        <a:p>
          <a:pPr>
            <a:lnSpc>
              <a:spcPct val="100000"/>
            </a:lnSpc>
          </a:pPr>
          <a:r>
            <a:rPr lang="en-US" sz="2400" dirty="0">
              <a:latin typeface="Californian FB" panose="0207040306080B030204" pitchFamily="18" charset="0"/>
            </a:rPr>
            <a:t>School is then required to file a petition with juvenile court</a:t>
          </a:r>
        </a:p>
      </dgm:t>
    </dgm:pt>
    <dgm:pt modelId="{7A0D793F-35D7-4458-A5DF-005A355AD197}" type="parTrans" cxnId="{B68B5209-0B70-4DCC-919D-C1EEC2B5B38D}">
      <dgm:prSet/>
      <dgm:spPr/>
      <dgm:t>
        <a:bodyPr/>
        <a:lstStyle/>
        <a:p>
          <a:endParaRPr lang="en-US"/>
        </a:p>
      </dgm:t>
    </dgm:pt>
    <dgm:pt modelId="{401025E0-B8DE-4103-89BF-0E3EDA89E157}" type="sibTrans" cxnId="{B68B5209-0B70-4DCC-919D-C1EEC2B5B38D}">
      <dgm:prSet/>
      <dgm:spPr/>
      <dgm:t>
        <a:bodyPr/>
        <a:lstStyle/>
        <a:p>
          <a:endParaRPr lang="en-US"/>
        </a:p>
      </dgm:t>
    </dgm:pt>
    <dgm:pt modelId="{5F790EA9-FE85-47BC-85A2-795F3940F2C7}" type="pres">
      <dgm:prSet presAssocID="{7594BE91-B83D-42CF-82E9-AA3D1CE08D6C}" presName="root" presStyleCnt="0">
        <dgm:presLayoutVars>
          <dgm:dir/>
          <dgm:resizeHandles val="exact"/>
        </dgm:presLayoutVars>
      </dgm:prSet>
      <dgm:spPr/>
    </dgm:pt>
    <dgm:pt modelId="{3AD00B66-6722-45E0-8659-2C2908CF912B}" type="pres">
      <dgm:prSet presAssocID="{5D6370F0-392F-498D-9393-2CE4D07AD44D}" presName="compNode" presStyleCnt="0"/>
      <dgm:spPr/>
    </dgm:pt>
    <dgm:pt modelId="{CB822D73-9A35-4E5B-AE17-D97010DE157F}" type="pres">
      <dgm:prSet presAssocID="{5D6370F0-392F-498D-9393-2CE4D07AD44D}" presName="bgRect" presStyleLbl="bgShp" presStyleIdx="0" presStyleCnt="4"/>
      <dgm:spPr/>
    </dgm:pt>
    <dgm:pt modelId="{944E555F-9E13-40C1-9656-056BB516418A}" type="pres">
      <dgm:prSet presAssocID="{5D6370F0-392F-498D-9393-2CE4D07AD44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5D15DD6A-E544-4563-BDA4-F01C613180DA}" type="pres">
      <dgm:prSet presAssocID="{5D6370F0-392F-498D-9393-2CE4D07AD44D}" presName="spaceRect" presStyleCnt="0"/>
      <dgm:spPr/>
    </dgm:pt>
    <dgm:pt modelId="{428C944B-D38A-4DD7-9B42-81AD25C33BC4}" type="pres">
      <dgm:prSet presAssocID="{5D6370F0-392F-498D-9393-2CE4D07AD44D}" presName="parTx" presStyleLbl="revTx" presStyleIdx="0" presStyleCnt="4">
        <dgm:presLayoutVars>
          <dgm:chMax val="0"/>
          <dgm:chPref val="0"/>
        </dgm:presLayoutVars>
      </dgm:prSet>
      <dgm:spPr/>
    </dgm:pt>
    <dgm:pt modelId="{F217CAC5-572C-4B4C-BA0C-40F529DBB4CF}" type="pres">
      <dgm:prSet presAssocID="{15E90B96-BA39-4041-BC8E-9B6D5FBAB8D5}" presName="sibTrans" presStyleCnt="0"/>
      <dgm:spPr/>
    </dgm:pt>
    <dgm:pt modelId="{328174CC-9ABE-4D2C-8187-A0BF62CA434A}" type="pres">
      <dgm:prSet presAssocID="{5F8D47D5-18A0-4F7A-A319-6A283CD0D82D}" presName="compNode" presStyleCnt="0"/>
      <dgm:spPr/>
    </dgm:pt>
    <dgm:pt modelId="{6DC96CF8-3F4A-4B48-B056-1D169F64917A}" type="pres">
      <dgm:prSet presAssocID="{5F8D47D5-18A0-4F7A-A319-6A283CD0D82D}" presName="bgRect" presStyleLbl="bgShp" presStyleIdx="1" presStyleCnt="4"/>
      <dgm:spPr/>
    </dgm:pt>
    <dgm:pt modelId="{15AD0A22-44BD-48F6-826D-CDF6AB90D587}" type="pres">
      <dgm:prSet presAssocID="{5F8D47D5-18A0-4F7A-A319-6A283CD0D82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nvelope"/>
        </a:ext>
      </dgm:extLst>
    </dgm:pt>
    <dgm:pt modelId="{2085D2E1-5983-4119-B08E-7DEAAB826334}" type="pres">
      <dgm:prSet presAssocID="{5F8D47D5-18A0-4F7A-A319-6A283CD0D82D}" presName="spaceRect" presStyleCnt="0"/>
      <dgm:spPr/>
    </dgm:pt>
    <dgm:pt modelId="{3F169705-85B0-42FD-AFE2-19AD12EBA890}" type="pres">
      <dgm:prSet presAssocID="{5F8D47D5-18A0-4F7A-A319-6A283CD0D82D}" presName="parTx" presStyleLbl="revTx" presStyleIdx="1" presStyleCnt="4">
        <dgm:presLayoutVars>
          <dgm:chMax val="0"/>
          <dgm:chPref val="0"/>
        </dgm:presLayoutVars>
      </dgm:prSet>
      <dgm:spPr/>
    </dgm:pt>
    <dgm:pt modelId="{C69E33A5-B20A-440E-9BD1-6BB243851E31}" type="pres">
      <dgm:prSet presAssocID="{C2A51BC1-BD9D-44CA-ADE5-C0F8DCED1DA3}" presName="sibTrans" presStyleCnt="0"/>
      <dgm:spPr/>
    </dgm:pt>
    <dgm:pt modelId="{8583D1C6-1076-47A4-9D22-67AE47A95B7F}" type="pres">
      <dgm:prSet presAssocID="{A9BE946C-36C4-406B-BC16-2230DBC941E8}" presName="compNode" presStyleCnt="0"/>
      <dgm:spPr/>
    </dgm:pt>
    <dgm:pt modelId="{4B6952BC-4C9D-4B7B-A541-AB47B9E03945}" type="pres">
      <dgm:prSet presAssocID="{A9BE946C-36C4-406B-BC16-2230DBC941E8}" presName="bgRect" presStyleLbl="bgShp" presStyleIdx="2" presStyleCnt="4"/>
      <dgm:spPr/>
    </dgm:pt>
    <dgm:pt modelId="{F6FD8091-740D-46A4-8A6D-4EE115838752}" type="pres">
      <dgm:prSet presAssocID="{A9BE946C-36C4-406B-BC16-2230DBC941E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1822508D-5186-4BBA-8442-C594BA7E96D6}" type="pres">
      <dgm:prSet presAssocID="{A9BE946C-36C4-406B-BC16-2230DBC941E8}" presName="spaceRect" presStyleCnt="0"/>
      <dgm:spPr/>
    </dgm:pt>
    <dgm:pt modelId="{16F3EFB3-2921-401A-8203-2AAE1013E574}" type="pres">
      <dgm:prSet presAssocID="{A9BE946C-36C4-406B-BC16-2230DBC941E8}" presName="parTx" presStyleLbl="revTx" presStyleIdx="2" presStyleCnt="4">
        <dgm:presLayoutVars>
          <dgm:chMax val="0"/>
          <dgm:chPref val="0"/>
        </dgm:presLayoutVars>
      </dgm:prSet>
      <dgm:spPr/>
    </dgm:pt>
    <dgm:pt modelId="{9E026FFB-BBB8-4625-917A-D9AB7A74CFD2}" type="pres">
      <dgm:prSet presAssocID="{7FC696B6-6DF6-495A-9367-032911E67FBD}" presName="sibTrans" presStyleCnt="0"/>
      <dgm:spPr/>
    </dgm:pt>
    <dgm:pt modelId="{0DB2551C-5F04-4619-8F35-3FDCA3385B7A}" type="pres">
      <dgm:prSet presAssocID="{EF2AC5E9-F3CF-43F0-902C-353438580359}" presName="compNode" presStyleCnt="0"/>
      <dgm:spPr/>
    </dgm:pt>
    <dgm:pt modelId="{3EF6789E-8A07-44F1-9BE0-78CE1712E908}" type="pres">
      <dgm:prSet presAssocID="{EF2AC5E9-F3CF-43F0-902C-353438580359}" presName="bgRect" presStyleLbl="bgShp" presStyleIdx="3" presStyleCnt="4"/>
      <dgm:spPr/>
    </dgm:pt>
    <dgm:pt modelId="{005CAD39-4096-4412-9DFB-7D8B6C57E787}" type="pres">
      <dgm:prSet presAssocID="{EF2AC5E9-F3CF-43F0-902C-35343858035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avel"/>
        </a:ext>
      </dgm:extLst>
    </dgm:pt>
    <dgm:pt modelId="{F7FC2490-7299-4227-AB9D-18A9E316728D}" type="pres">
      <dgm:prSet presAssocID="{EF2AC5E9-F3CF-43F0-902C-353438580359}" presName="spaceRect" presStyleCnt="0"/>
      <dgm:spPr/>
    </dgm:pt>
    <dgm:pt modelId="{6E15B15A-699E-43CE-BA11-CF0526381AFE}" type="pres">
      <dgm:prSet presAssocID="{EF2AC5E9-F3CF-43F0-902C-353438580359}" presName="parTx" presStyleLbl="revTx" presStyleIdx="3" presStyleCnt="4">
        <dgm:presLayoutVars>
          <dgm:chMax val="0"/>
          <dgm:chPref val="0"/>
        </dgm:presLayoutVars>
      </dgm:prSet>
      <dgm:spPr/>
    </dgm:pt>
  </dgm:ptLst>
  <dgm:cxnLst>
    <dgm:cxn modelId="{B68B5209-0B70-4DCC-919D-C1EEC2B5B38D}" srcId="{7594BE91-B83D-42CF-82E9-AA3D1CE08D6C}" destId="{EF2AC5E9-F3CF-43F0-902C-353438580359}" srcOrd="3" destOrd="0" parTransId="{7A0D793F-35D7-4458-A5DF-005A355AD197}" sibTransId="{401025E0-B8DE-4103-89BF-0E3EDA89E157}"/>
    <dgm:cxn modelId="{68736116-C514-4774-9B74-6196460F5F46}" srcId="{7594BE91-B83D-42CF-82E9-AA3D1CE08D6C}" destId="{5D6370F0-392F-498D-9393-2CE4D07AD44D}" srcOrd="0" destOrd="0" parTransId="{0B669FEF-40DB-4F41-A09F-4E30134A238D}" sibTransId="{15E90B96-BA39-4041-BC8E-9B6D5FBAB8D5}"/>
    <dgm:cxn modelId="{BDB6FF1E-2F04-4E3C-8F64-EDD1E7D14EC0}" type="presOf" srcId="{5F8D47D5-18A0-4F7A-A319-6A283CD0D82D}" destId="{3F169705-85B0-42FD-AFE2-19AD12EBA890}" srcOrd="0" destOrd="0" presId="urn:microsoft.com/office/officeart/2018/2/layout/IconVerticalSolidList"/>
    <dgm:cxn modelId="{C1FB2424-7E4B-4142-AC6F-7BD888984FF7}" srcId="{7594BE91-B83D-42CF-82E9-AA3D1CE08D6C}" destId="{5F8D47D5-18A0-4F7A-A319-6A283CD0D82D}" srcOrd="1" destOrd="0" parTransId="{7453A36B-B261-4478-9F63-33660FA40DC5}" sibTransId="{C2A51BC1-BD9D-44CA-ADE5-C0F8DCED1DA3}"/>
    <dgm:cxn modelId="{70D05165-DCDD-48A0-9BC2-0ADBAE161407}" type="presOf" srcId="{A9BE946C-36C4-406B-BC16-2230DBC941E8}" destId="{16F3EFB3-2921-401A-8203-2AAE1013E574}" srcOrd="0" destOrd="0" presId="urn:microsoft.com/office/officeart/2018/2/layout/IconVerticalSolidList"/>
    <dgm:cxn modelId="{4EBC1170-CE23-416B-8981-C247FA9BA67B}" type="presOf" srcId="{EF2AC5E9-F3CF-43F0-902C-353438580359}" destId="{6E15B15A-699E-43CE-BA11-CF0526381AFE}" srcOrd="0" destOrd="0" presId="urn:microsoft.com/office/officeart/2018/2/layout/IconVerticalSolidList"/>
    <dgm:cxn modelId="{E945E576-454D-41C2-88F3-B62D9190953B}" srcId="{7594BE91-B83D-42CF-82E9-AA3D1CE08D6C}" destId="{A9BE946C-36C4-406B-BC16-2230DBC941E8}" srcOrd="2" destOrd="0" parTransId="{F709FBAB-5BCC-44C8-AFB2-F16ED216842B}" sibTransId="{7FC696B6-6DF6-495A-9367-032911E67FBD}"/>
    <dgm:cxn modelId="{0DD85DE4-16AE-4431-9834-CAF1BCE4C0AB}" type="presOf" srcId="{5D6370F0-392F-498D-9393-2CE4D07AD44D}" destId="{428C944B-D38A-4DD7-9B42-81AD25C33BC4}" srcOrd="0" destOrd="0" presId="urn:microsoft.com/office/officeart/2018/2/layout/IconVerticalSolidList"/>
    <dgm:cxn modelId="{6E2368EC-F311-4F90-955A-23B62980BEE6}" type="presOf" srcId="{7594BE91-B83D-42CF-82E9-AA3D1CE08D6C}" destId="{5F790EA9-FE85-47BC-85A2-795F3940F2C7}" srcOrd="0" destOrd="0" presId="urn:microsoft.com/office/officeart/2018/2/layout/IconVerticalSolidList"/>
    <dgm:cxn modelId="{16C7216B-3330-400A-8663-8C3C18705D95}" type="presParOf" srcId="{5F790EA9-FE85-47BC-85A2-795F3940F2C7}" destId="{3AD00B66-6722-45E0-8659-2C2908CF912B}" srcOrd="0" destOrd="0" presId="urn:microsoft.com/office/officeart/2018/2/layout/IconVerticalSolidList"/>
    <dgm:cxn modelId="{2DB5C63A-3B84-44D4-B8B7-03AFA3419165}" type="presParOf" srcId="{3AD00B66-6722-45E0-8659-2C2908CF912B}" destId="{CB822D73-9A35-4E5B-AE17-D97010DE157F}" srcOrd="0" destOrd="0" presId="urn:microsoft.com/office/officeart/2018/2/layout/IconVerticalSolidList"/>
    <dgm:cxn modelId="{699DA79B-41A2-4711-AFD8-3685E1161B46}" type="presParOf" srcId="{3AD00B66-6722-45E0-8659-2C2908CF912B}" destId="{944E555F-9E13-40C1-9656-056BB516418A}" srcOrd="1" destOrd="0" presId="urn:microsoft.com/office/officeart/2018/2/layout/IconVerticalSolidList"/>
    <dgm:cxn modelId="{6C1492A9-3B77-4813-8788-5DE5EFC8CCBC}" type="presParOf" srcId="{3AD00B66-6722-45E0-8659-2C2908CF912B}" destId="{5D15DD6A-E544-4563-BDA4-F01C613180DA}" srcOrd="2" destOrd="0" presId="urn:microsoft.com/office/officeart/2018/2/layout/IconVerticalSolidList"/>
    <dgm:cxn modelId="{04C72734-F074-4890-80BD-73532C83CA17}" type="presParOf" srcId="{3AD00B66-6722-45E0-8659-2C2908CF912B}" destId="{428C944B-D38A-4DD7-9B42-81AD25C33BC4}" srcOrd="3" destOrd="0" presId="urn:microsoft.com/office/officeart/2018/2/layout/IconVerticalSolidList"/>
    <dgm:cxn modelId="{6A0E6D0A-9506-4AA7-ABF9-B0DC0FFCC071}" type="presParOf" srcId="{5F790EA9-FE85-47BC-85A2-795F3940F2C7}" destId="{F217CAC5-572C-4B4C-BA0C-40F529DBB4CF}" srcOrd="1" destOrd="0" presId="urn:microsoft.com/office/officeart/2018/2/layout/IconVerticalSolidList"/>
    <dgm:cxn modelId="{2BE4B435-9CE2-4117-B7E1-75F0B18D6954}" type="presParOf" srcId="{5F790EA9-FE85-47BC-85A2-795F3940F2C7}" destId="{328174CC-9ABE-4D2C-8187-A0BF62CA434A}" srcOrd="2" destOrd="0" presId="urn:microsoft.com/office/officeart/2018/2/layout/IconVerticalSolidList"/>
    <dgm:cxn modelId="{E1437031-25FD-47B5-B486-4EFF624E464E}" type="presParOf" srcId="{328174CC-9ABE-4D2C-8187-A0BF62CA434A}" destId="{6DC96CF8-3F4A-4B48-B056-1D169F64917A}" srcOrd="0" destOrd="0" presId="urn:microsoft.com/office/officeart/2018/2/layout/IconVerticalSolidList"/>
    <dgm:cxn modelId="{E651F6AE-F177-45B0-BC70-8BCB3375FCF0}" type="presParOf" srcId="{328174CC-9ABE-4D2C-8187-A0BF62CA434A}" destId="{15AD0A22-44BD-48F6-826D-CDF6AB90D587}" srcOrd="1" destOrd="0" presId="urn:microsoft.com/office/officeart/2018/2/layout/IconVerticalSolidList"/>
    <dgm:cxn modelId="{E6342A77-DDCA-40C2-B096-797E377DE40C}" type="presParOf" srcId="{328174CC-9ABE-4D2C-8187-A0BF62CA434A}" destId="{2085D2E1-5983-4119-B08E-7DEAAB826334}" srcOrd="2" destOrd="0" presId="urn:microsoft.com/office/officeart/2018/2/layout/IconVerticalSolidList"/>
    <dgm:cxn modelId="{B19C61E7-941C-406D-A935-B75403B5EA2A}" type="presParOf" srcId="{328174CC-9ABE-4D2C-8187-A0BF62CA434A}" destId="{3F169705-85B0-42FD-AFE2-19AD12EBA890}" srcOrd="3" destOrd="0" presId="urn:microsoft.com/office/officeart/2018/2/layout/IconVerticalSolidList"/>
    <dgm:cxn modelId="{AAA83AA5-134F-49AF-820F-55319B5620BE}" type="presParOf" srcId="{5F790EA9-FE85-47BC-85A2-795F3940F2C7}" destId="{C69E33A5-B20A-440E-9BD1-6BB243851E31}" srcOrd="3" destOrd="0" presId="urn:microsoft.com/office/officeart/2018/2/layout/IconVerticalSolidList"/>
    <dgm:cxn modelId="{4F7D3ADE-6552-4A60-B625-4CB16BE8A9FC}" type="presParOf" srcId="{5F790EA9-FE85-47BC-85A2-795F3940F2C7}" destId="{8583D1C6-1076-47A4-9D22-67AE47A95B7F}" srcOrd="4" destOrd="0" presId="urn:microsoft.com/office/officeart/2018/2/layout/IconVerticalSolidList"/>
    <dgm:cxn modelId="{2AEFBDC7-D9E0-44DA-A29F-DCE383E74D0F}" type="presParOf" srcId="{8583D1C6-1076-47A4-9D22-67AE47A95B7F}" destId="{4B6952BC-4C9D-4B7B-A541-AB47B9E03945}" srcOrd="0" destOrd="0" presId="urn:microsoft.com/office/officeart/2018/2/layout/IconVerticalSolidList"/>
    <dgm:cxn modelId="{28BC3693-912A-4102-A051-8FB92164A1C7}" type="presParOf" srcId="{8583D1C6-1076-47A4-9D22-67AE47A95B7F}" destId="{F6FD8091-740D-46A4-8A6D-4EE115838752}" srcOrd="1" destOrd="0" presId="urn:microsoft.com/office/officeart/2018/2/layout/IconVerticalSolidList"/>
    <dgm:cxn modelId="{56675A73-F068-458B-B9C9-DF0F0AC2EA73}" type="presParOf" srcId="{8583D1C6-1076-47A4-9D22-67AE47A95B7F}" destId="{1822508D-5186-4BBA-8442-C594BA7E96D6}" srcOrd="2" destOrd="0" presId="urn:microsoft.com/office/officeart/2018/2/layout/IconVerticalSolidList"/>
    <dgm:cxn modelId="{C27B12B1-89BB-4354-A982-2A494F3674B1}" type="presParOf" srcId="{8583D1C6-1076-47A4-9D22-67AE47A95B7F}" destId="{16F3EFB3-2921-401A-8203-2AAE1013E574}" srcOrd="3" destOrd="0" presId="urn:microsoft.com/office/officeart/2018/2/layout/IconVerticalSolidList"/>
    <dgm:cxn modelId="{052C3716-079F-428C-AD2C-9A89504CB764}" type="presParOf" srcId="{5F790EA9-FE85-47BC-85A2-795F3940F2C7}" destId="{9E026FFB-BBB8-4625-917A-D9AB7A74CFD2}" srcOrd="5" destOrd="0" presId="urn:microsoft.com/office/officeart/2018/2/layout/IconVerticalSolidList"/>
    <dgm:cxn modelId="{3CFF2225-B05F-495B-9AC1-3E62CB727EE2}" type="presParOf" srcId="{5F790EA9-FE85-47BC-85A2-795F3940F2C7}" destId="{0DB2551C-5F04-4619-8F35-3FDCA3385B7A}" srcOrd="6" destOrd="0" presId="urn:microsoft.com/office/officeart/2018/2/layout/IconVerticalSolidList"/>
    <dgm:cxn modelId="{29EEAB98-35A8-4C35-9D54-6105CB67442B}" type="presParOf" srcId="{0DB2551C-5F04-4619-8F35-3FDCA3385B7A}" destId="{3EF6789E-8A07-44F1-9BE0-78CE1712E908}" srcOrd="0" destOrd="0" presId="urn:microsoft.com/office/officeart/2018/2/layout/IconVerticalSolidList"/>
    <dgm:cxn modelId="{58CB3E66-FFBE-4199-B1A6-6F7CE421B48B}" type="presParOf" srcId="{0DB2551C-5F04-4619-8F35-3FDCA3385B7A}" destId="{005CAD39-4096-4412-9DFB-7D8B6C57E787}" srcOrd="1" destOrd="0" presId="urn:microsoft.com/office/officeart/2018/2/layout/IconVerticalSolidList"/>
    <dgm:cxn modelId="{4A7607AB-FF29-4F7E-B4B1-FF6B84BC5A44}" type="presParOf" srcId="{0DB2551C-5F04-4619-8F35-3FDCA3385B7A}" destId="{F7FC2490-7299-4227-AB9D-18A9E316728D}" srcOrd="2" destOrd="0" presId="urn:microsoft.com/office/officeart/2018/2/layout/IconVerticalSolidList"/>
    <dgm:cxn modelId="{A51FEFE3-7FDA-4D5D-B8C3-CEC92EEA92BE}" type="presParOf" srcId="{0DB2551C-5F04-4619-8F35-3FDCA3385B7A}" destId="{6E15B15A-699E-43CE-BA11-CF0526381AF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22D73-9A35-4E5B-AE17-D97010DE157F}">
      <dsp:nvSpPr>
        <dsp:cNvPr id="0" name=""/>
        <dsp:cNvSpPr/>
      </dsp:nvSpPr>
      <dsp:spPr>
        <a:xfrm>
          <a:off x="0" y="1805"/>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4E555F-9E13-40C1-9656-056BB516418A}">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C944B-D38A-4DD7-9B42-81AD25C33BC4}">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Californian FB" panose="0207040306080B030204" pitchFamily="18" charset="0"/>
            </a:rPr>
            <a:t>School must communicate unexcused absences to students and parent/guardians; calls go out daily</a:t>
          </a:r>
        </a:p>
      </dsp:txBody>
      <dsp:txXfrm>
        <a:off x="1057183" y="1805"/>
        <a:ext cx="9458416" cy="915310"/>
      </dsp:txXfrm>
    </dsp:sp>
    <dsp:sp modelId="{6DC96CF8-3F4A-4B48-B056-1D169F64917A}">
      <dsp:nvSpPr>
        <dsp:cNvPr id="0" name=""/>
        <dsp:cNvSpPr/>
      </dsp:nvSpPr>
      <dsp:spPr>
        <a:xfrm>
          <a:off x="0" y="1145944"/>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AD0A22-44BD-48F6-826D-CDF6AB90D587}">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169705-85B0-42FD-AFE2-19AD12EBA890}">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Californian FB" panose="0207040306080B030204" pitchFamily="18" charset="0"/>
            </a:rPr>
            <a:t>Letter sent for BECCA Meeting when three days of unexcused absences are reached</a:t>
          </a:r>
        </a:p>
      </dsp:txBody>
      <dsp:txXfrm>
        <a:off x="1057183" y="1145944"/>
        <a:ext cx="9458416" cy="915310"/>
      </dsp:txXfrm>
    </dsp:sp>
    <dsp:sp modelId="{4B6952BC-4C9D-4B7B-A541-AB47B9E03945}">
      <dsp:nvSpPr>
        <dsp:cNvPr id="0" name=""/>
        <dsp:cNvSpPr/>
      </dsp:nvSpPr>
      <dsp:spPr>
        <a:xfrm>
          <a:off x="0" y="2290082"/>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FD8091-740D-46A4-8A6D-4EE115838752}">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F3EFB3-2921-401A-8203-2AAE1013E574}">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Californian FB" panose="0207040306080B030204" pitchFamily="18" charset="0"/>
            </a:rPr>
            <a:t>Next: When seven or more unexcused absences in a month or 15 unexcused absences in a school year are reached a letter is sent</a:t>
          </a:r>
        </a:p>
      </dsp:txBody>
      <dsp:txXfrm>
        <a:off x="1057183" y="2290082"/>
        <a:ext cx="9458416" cy="915310"/>
      </dsp:txXfrm>
    </dsp:sp>
    <dsp:sp modelId="{3EF6789E-8A07-44F1-9BE0-78CE1712E908}">
      <dsp:nvSpPr>
        <dsp:cNvPr id="0" name=""/>
        <dsp:cNvSpPr/>
      </dsp:nvSpPr>
      <dsp:spPr>
        <a:xfrm>
          <a:off x="0" y="3434221"/>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5CAD39-4096-4412-9DFB-7D8B6C57E787}">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15B15A-699E-43CE-BA11-CF0526381AFE}">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Californian FB" panose="0207040306080B030204" pitchFamily="18" charset="0"/>
            </a:rPr>
            <a:t>School is then required to file a petition with juvenile court</a:t>
          </a:r>
        </a:p>
      </dsp:txBody>
      <dsp:txXfrm>
        <a:off x="1057183" y="3434221"/>
        <a:ext cx="9458416" cy="915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8F9938-B67A-4038-A59C-7411481589B8}"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AE18-291C-401C-A83A-30EDC21F86F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995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8F9938-B67A-4038-A59C-7411481589B8}"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AE18-291C-401C-A83A-30EDC21F86F2}" type="slidenum">
              <a:rPr lang="en-US" smtClean="0"/>
              <a:t>‹#›</a:t>
            </a:fld>
            <a:endParaRPr lang="en-US"/>
          </a:p>
        </p:txBody>
      </p:sp>
    </p:spTree>
    <p:extLst>
      <p:ext uri="{BB962C8B-B14F-4D97-AF65-F5344CB8AC3E}">
        <p14:creationId xmlns:p14="http://schemas.microsoft.com/office/powerpoint/2010/main" val="153984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8F9938-B67A-4038-A59C-7411481589B8}"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AE18-291C-401C-A83A-30EDC21F86F2}" type="slidenum">
              <a:rPr lang="en-US" smtClean="0"/>
              <a:t>‹#›</a:t>
            </a:fld>
            <a:endParaRPr lang="en-US"/>
          </a:p>
        </p:txBody>
      </p:sp>
    </p:spTree>
    <p:extLst>
      <p:ext uri="{BB962C8B-B14F-4D97-AF65-F5344CB8AC3E}">
        <p14:creationId xmlns:p14="http://schemas.microsoft.com/office/powerpoint/2010/main" val="197891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8F9938-B67A-4038-A59C-7411481589B8}"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AE18-291C-401C-A83A-30EDC21F86F2}" type="slidenum">
              <a:rPr lang="en-US" smtClean="0"/>
              <a:t>‹#›</a:t>
            </a:fld>
            <a:endParaRPr lang="en-US"/>
          </a:p>
        </p:txBody>
      </p:sp>
    </p:spTree>
    <p:extLst>
      <p:ext uri="{BB962C8B-B14F-4D97-AF65-F5344CB8AC3E}">
        <p14:creationId xmlns:p14="http://schemas.microsoft.com/office/powerpoint/2010/main" val="93677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8F9938-B67A-4038-A59C-7411481589B8}"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AE18-291C-401C-A83A-30EDC21F86F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4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8F9938-B67A-4038-A59C-7411481589B8}"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AE18-291C-401C-A83A-30EDC21F86F2}" type="slidenum">
              <a:rPr lang="en-US" smtClean="0"/>
              <a:t>‹#›</a:t>
            </a:fld>
            <a:endParaRPr lang="en-US"/>
          </a:p>
        </p:txBody>
      </p:sp>
    </p:spTree>
    <p:extLst>
      <p:ext uri="{BB962C8B-B14F-4D97-AF65-F5344CB8AC3E}">
        <p14:creationId xmlns:p14="http://schemas.microsoft.com/office/powerpoint/2010/main" val="414754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8F9938-B67A-4038-A59C-7411481589B8}"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9AE18-291C-401C-A83A-30EDC21F86F2}" type="slidenum">
              <a:rPr lang="en-US" smtClean="0"/>
              <a:t>‹#›</a:t>
            </a:fld>
            <a:endParaRPr lang="en-US"/>
          </a:p>
        </p:txBody>
      </p:sp>
    </p:spTree>
    <p:extLst>
      <p:ext uri="{BB962C8B-B14F-4D97-AF65-F5344CB8AC3E}">
        <p14:creationId xmlns:p14="http://schemas.microsoft.com/office/powerpoint/2010/main" val="2764438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8F9938-B67A-4038-A59C-7411481589B8}"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9AE18-291C-401C-A83A-30EDC21F86F2}" type="slidenum">
              <a:rPr lang="en-US" smtClean="0"/>
              <a:t>‹#›</a:t>
            </a:fld>
            <a:endParaRPr lang="en-US"/>
          </a:p>
        </p:txBody>
      </p:sp>
    </p:spTree>
    <p:extLst>
      <p:ext uri="{BB962C8B-B14F-4D97-AF65-F5344CB8AC3E}">
        <p14:creationId xmlns:p14="http://schemas.microsoft.com/office/powerpoint/2010/main" val="3168391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C8F9938-B67A-4038-A59C-7411481589B8}" type="datetimeFigureOut">
              <a:rPr lang="en-US" smtClean="0"/>
              <a:t>1/21/2025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DB9AE18-291C-401C-A83A-30EDC21F86F2}" type="slidenum">
              <a:rPr lang="en-US" smtClean="0"/>
              <a:t>‹#›</a:t>
            </a:fld>
            <a:endParaRPr lang="en-US"/>
          </a:p>
        </p:txBody>
      </p:sp>
    </p:spTree>
    <p:extLst>
      <p:ext uri="{BB962C8B-B14F-4D97-AF65-F5344CB8AC3E}">
        <p14:creationId xmlns:p14="http://schemas.microsoft.com/office/powerpoint/2010/main" val="1558389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C8F9938-B67A-4038-A59C-7411481589B8}" type="datetimeFigureOut">
              <a:rPr lang="en-US" smtClean="0"/>
              <a:t>1/21/2025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DB9AE18-291C-401C-A83A-30EDC21F86F2}" type="slidenum">
              <a:rPr lang="en-US" smtClean="0"/>
              <a:t>‹#›</a:t>
            </a:fld>
            <a:endParaRPr lang="en-US"/>
          </a:p>
        </p:txBody>
      </p:sp>
    </p:spTree>
    <p:extLst>
      <p:ext uri="{BB962C8B-B14F-4D97-AF65-F5344CB8AC3E}">
        <p14:creationId xmlns:p14="http://schemas.microsoft.com/office/powerpoint/2010/main" val="391847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8F9938-B67A-4038-A59C-7411481589B8}"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AE18-291C-401C-A83A-30EDC21F86F2}" type="slidenum">
              <a:rPr lang="en-US" smtClean="0"/>
              <a:t>‹#›</a:t>
            </a:fld>
            <a:endParaRPr lang="en-US"/>
          </a:p>
        </p:txBody>
      </p:sp>
    </p:spTree>
    <p:extLst>
      <p:ext uri="{BB962C8B-B14F-4D97-AF65-F5344CB8AC3E}">
        <p14:creationId xmlns:p14="http://schemas.microsoft.com/office/powerpoint/2010/main" val="3102728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C8F9938-B67A-4038-A59C-7411481589B8}" type="datetimeFigureOut">
              <a:rPr lang="en-US" smtClean="0"/>
              <a:t>1/21/2025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DB9AE18-291C-401C-A83A-30EDC21F86F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459360"/>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inyurl.com/MTSSJackson"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attendanceworks.org/wp-content/uploads/2019/06/teacher-attendance-strategy-worksheet-rev-10-16-19.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mailto:jlerner@everettsd.org" TargetMode="External"/><Relationship Id="rId13" Type="http://schemas.openxmlformats.org/officeDocument/2006/relationships/hyperlink" Target="mailto:hbryan@everettsd.org" TargetMode="External"/><Relationship Id="rId3" Type="http://schemas.openxmlformats.org/officeDocument/2006/relationships/hyperlink" Target="mailto:rmedendorp@everettsd.org" TargetMode="External"/><Relationship Id="rId7" Type="http://schemas.openxmlformats.org/officeDocument/2006/relationships/hyperlink" Target="mailto:pturner@everettsd.org" TargetMode="External"/><Relationship Id="rId12" Type="http://schemas.openxmlformats.org/officeDocument/2006/relationships/hyperlink" Target="mailto:mhernandezbartolomei@everettsd.org" TargetMode="External"/><Relationship Id="rId2" Type="http://schemas.openxmlformats.org/officeDocument/2006/relationships/hyperlink" Target="mailto:kmonten@everettsd.org" TargetMode="External"/><Relationship Id="rId1" Type="http://schemas.openxmlformats.org/officeDocument/2006/relationships/slideLayout" Target="../slideLayouts/slideLayout7.xml"/><Relationship Id="rId6" Type="http://schemas.openxmlformats.org/officeDocument/2006/relationships/hyperlink" Target="mailto:swilliams@everettsd.org" TargetMode="External"/><Relationship Id="rId11" Type="http://schemas.openxmlformats.org/officeDocument/2006/relationships/hyperlink" Target="mailto:mreyrivera@everettsd.org" TargetMode="External"/><Relationship Id="rId5" Type="http://schemas.openxmlformats.org/officeDocument/2006/relationships/hyperlink" Target="mailto:acain@everettsd.org" TargetMode="External"/><Relationship Id="rId15" Type="http://schemas.openxmlformats.org/officeDocument/2006/relationships/hyperlink" Target="mailto:mkeiss@everettsd.org" TargetMode="External"/><Relationship Id="rId10" Type="http://schemas.openxmlformats.org/officeDocument/2006/relationships/hyperlink" Target="mailto:jbritt@everettsd.org" TargetMode="External"/><Relationship Id="rId4" Type="http://schemas.openxmlformats.org/officeDocument/2006/relationships/hyperlink" Target="mailto:jgerig@everettsd.org" TargetMode="External"/><Relationship Id="rId9" Type="http://schemas.openxmlformats.org/officeDocument/2006/relationships/hyperlink" Target="mailto:lgregg@everettsd.org" TargetMode="External"/><Relationship Id="rId14" Type="http://schemas.openxmlformats.org/officeDocument/2006/relationships/hyperlink" Target="mailto:cchilders@everettsd.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0" name="Rectangle 1049">
            <a:extLst>
              <a:ext uri="{FF2B5EF4-FFF2-40B4-BE49-F238E27FC236}">
                <a16:creationId xmlns:a16="http://schemas.microsoft.com/office/drawing/2014/main" id="{21348D5E-A2F9-4457-85D6-EF33B01C1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5573B5-62A0-3C0B-BC76-862A05BD6C24}"/>
              </a:ext>
            </a:extLst>
          </p:cNvPr>
          <p:cNvSpPr>
            <a:spLocks noGrp="1"/>
          </p:cNvSpPr>
          <p:nvPr>
            <p:ph type="ctrTitle"/>
          </p:nvPr>
        </p:nvSpPr>
        <p:spPr>
          <a:xfrm>
            <a:off x="541176" y="4539345"/>
            <a:ext cx="11375121" cy="1057655"/>
          </a:xfrm>
        </p:spPr>
        <p:txBody>
          <a:bodyPr>
            <a:normAutofit/>
          </a:bodyPr>
          <a:lstStyle/>
          <a:p>
            <a:r>
              <a:rPr lang="en-US" sz="4800" dirty="0"/>
              <a:t>Student and Staff Supports Overview/Review</a:t>
            </a:r>
          </a:p>
        </p:txBody>
      </p:sp>
      <p:sp>
        <p:nvSpPr>
          <p:cNvPr id="3" name="Subtitle 2">
            <a:extLst>
              <a:ext uri="{FF2B5EF4-FFF2-40B4-BE49-F238E27FC236}">
                <a16:creationId xmlns:a16="http://schemas.microsoft.com/office/drawing/2014/main" id="{950CAE76-8CA5-F14E-21F3-138A25510A23}"/>
              </a:ext>
            </a:extLst>
          </p:cNvPr>
          <p:cNvSpPr>
            <a:spLocks noGrp="1"/>
          </p:cNvSpPr>
          <p:nvPr>
            <p:ph type="subTitle" idx="1"/>
          </p:nvPr>
        </p:nvSpPr>
        <p:spPr>
          <a:xfrm>
            <a:off x="633999" y="5727515"/>
            <a:ext cx="10925101" cy="515477"/>
          </a:xfrm>
        </p:spPr>
        <p:txBody>
          <a:bodyPr>
            <a:normAutofit/>
          </a:bodyPr>
          <a:lstStyle/>
          <a:p>
            <a:r>
              <a:rPr lang="en-US" sz="2000" dirty="0">
                <a:solidFill>
                  <a:schemeClr val="tx1">
                    <a:lumMod val="85000"/>
                    <a:lumOff val="15000"/>
                  </a:schemeClr>
                </a:solidFill>
              </a:rPr>
              <a:t>STAFF EXTENSION – Tuesday, January 21</a:t>
            </a:r>
            <a:r>
              <a:rPr lang="en-US" sz="2000" baseline="30000" dirty="0">
                <a:solidFill>
                  <a:schemeClr val="tx1">
                    <a:lumMod val="85000"/>
                    <a:lumOff val="15000"/>
                  </a:schemeClr>
                </a:solidFill>
              </a:rPr>
              <a:t>st</a:t>
            </a:r>
            <a:r>
              <a:rPr lang="en-US" sz="2000" dirty="0">
                <a:solidFill>
                  <a:schemeClr val="tx1">
                    <a:lumMod val="85000"/>
                    <a:lumOff val="15000"/>
                  </a:schemeClr>
                </a:solidFill>
              </a:rPr>
              <a:t>, 2025</a:t>
            </a:r>
          </a:p>
        </p:txBody>
      </p:sp>
      <p:pic>
        <p:nvPicPr>
          <p:cNvPr id="5" name="Picture 4" descr="A green and white logo&#10;&#10;Description automatically generated">
            <a:extLst>
              <a:ext uri="{FF2B5EF4-FFF2-40B4-BE49-F238E27FC236}">
                <a16:creationId xmlns:a16="http://schemas.microsoft.com/office/drawing/2014/main" id="{132D096B-6802-1339-2211-678975B6A8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58" y="1960355"/>
            <a:ext cx="5131652" cy="962185"/>
          </a:xfrm>
          <a:prstGeom prst="rect">
            <a:avLst/>
          </a:prstGeom>
        </p:spPr>
      </p:pic>
      <p:sp>
        <p:nvSpPr>
          <p:cNvPr id="1033" name="Rectangle 1032">
            <a:extLst>
              <a:ext uri="{FF2B5EF4-FFF2-40B4-BE49-F238E27FC236}">
                <a16:creationId xmlns:a16="http://schemas.microsoft.com/office/drawing/2014/main" id="{62E5679E-AF9A-4675-8EB9-82F877C47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logo for a school&#10;&#10;Description automatically generated with medium confidence">
            <a:extLst>
              <a:ext uri="{FF2B5EF4-FFF2-40B4-BE49-F238E27FC236}">
                <a16:creationId xmlns:a16="http://schemas.microsoft.com/office/drawing/2014/main" id="{F480E1BB-A145-7BBA-F41D-A0291CF0F24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4891" y="739652"/>
            <a:ext cx="5118182" cy="3403591"/>
          </a:xfrm>
          <a:prstGeom prst="rect">
            <a:avLst/>
          </a:prstGeom>
          <a:noFill/>
          <a:extLst>
            <a:ext uri="{909E8E84-426E-40DD-AFC4-6F175D3DCCD1}">
              <a14:hiddenFill xmlns:a14="http://schemas.microsoft.com/office/drawing/2010/main">
                <a:solidFill>
                  <a:srgbClr val="FFFFFF"/>
                </a:solidFill>
              </a14:hiddenFill>
            </a:ext>
          </a:extLst>
        </p:spPr>
      </p:pic>
      <p:cxnSp>
        <p:nvCxnSpPr>
          <p:cNvPr id="1035" name="Straight Connector 1034">
            <a:extLst>
              <a:ext uri="{FF2B5EF4-FFF2-40B4-BE49-F238E27FC236}">
                <a16:creationId xmlns:a16="http://schemas.microsoft.com/office/drawing/2014/main" id="{A4193D27-0DF9-4485-90D7-D8E69A3F44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051" name="Rectangle 1050">
            <a:extLst>
              <a:ext uri="{FF2B5EF4-FFF2-40B4-BE49-F238E27FC236}">
                <a16:creationId xmlns:a16="http://schemas.microsoft.com/office/drawing/2014/main" id="{7EF5A4DD-17B0-415A-8F3A-0DEE3FF8F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52" name="Rectangle 1051">
            <a:extLst>
              <a:ext uri="{FF2B5EF4-FFF2-40B4-BE49-F238E27FC236}">
                <a16:creationId xmlns:a16="http://schemas.microsoft.com/office/drawing/2014/main" id="{4AA73B4A-2570-4D18-9566-12E68828C4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36298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BF0ACC34-F2DC-469C-BB3A-6E41266E9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F9C1C857-3110-41F2-B6DA-F33C7C658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DF76071-6D36-E3F1-A543-F5E583869855}"/>
              </a:ext>
            </a:extLst>
          </p:cNvPr>
          <p:cNvSpPr>
            <a:spLocks noGrp="1"/>
          </p:cNvSpPr>
          <p:nvPr>
            <p:ph type="ctrTitle"/>
          </p:nvPr>
        </p:nvSpPr>
        <p:spPr>
          <a:xfrm>
            <a:off x="5961344" y="758952"/>
            <a:ext cx="5542398" cy="3566160"/>
          </a:xfrm>
        </p:spPr>
        <p:txBody>
          <a:bodyPr>
            <a:normAutofit/>
          </a:bodyPr>
          <a:lstStyle/>
          <a:p>
            <a:r>
              <a:rPr lang="en-US" sz="6200" dirty="0">
                <a:solidFill>
                  <a:srgbClr val="FFFFFF"/>
                </a:solidFill>
              </a:rPr>
              <a:t>ACADEMIC &amp; SOCIAL EMOTIONAL SUPPORTS</a:t>
            </a:r>
          </a:p>
        </p:txBody>
      </p:sp>
      <p:sp>
        <p:nvSpPr>
          <p:cNvPr id="3" name="Subtitle 2">
            <a:extLst>
              <a:ext uri="{FF2B5EF4-FFF2-40B4-BE49-F238E27FC236}">
                <a16:creationId xmlns:a16="http://schemas.microsoft.com/office/drawing/2014/main" id="{60B4688A-C3F6-78B8-0FD2-90446807517F}"/>
              </a:ext>
            </a:extLst>
          </p:cNvPr>
          <p:cNvSpPr>
            <a:spLocks noGrp="1"/>
          </p:cNvSpPr>
          <p:nvPr>
            <p:ph type="subTitle" idx="1"/>
          </p:nvPr>
        </p:nvSpPr>
        <p:spPr>
          <a:xfrm>
            <a:off x="5961343" y="4455620"/>
            <a:ext cx="5542399" cy="1143000"/>
          </a:xfrm>
        </p:spPr>
        <p:txBody>
          <a:bodyPr>
            <a:normAutofit/>
          </a:bodyPr>
          <a:lstStyle/>
          <a:p>
            <a:r>
              <a:rPr lang="en-US" dirty="0">
                <a:solidFill>
                  <a:schemeClr val="bg2"/>
                </a:solidFill>
              </a:rPr>
              <a:t>Janet Britt, Claudia Childers, and Ruler team (Travis </a:t>
            </a:r>
            <a:r>
              <a:rPr lang="en-US" dirty="0" err="1">
                <a:solidFill>
                  <a:schemeClr val="bg2"/>
                </a:solidFill>
              </a:rPr>
              <a:t>birse</a:t>
            </a:r>
            <a:r>
              <a:rPr lang="en-US" dirty="0">
                <a:solidFill>
                  <a:schemeClr val="bg2"/>
                </a:solidFill>
              </a:rPr>
              <a:t> &amp; </a:t>
            </a:r>
            <a:r>
              <a:rPr lang="en-US" dirty="0" err="1">
                <a:solidFill>
                  <a:schemeClr val="bg2"/>
                </a:solidFill>
              </a:rPr>
              <a:t>kyle</a:t>
            </a:r>
            <a:r>
              <a:rPr lang="en-US" dirty="0">
                <a:solidFill>
                  <a:schemeClr val="bg2"/>
                </a:solidFill>
              </a:rPr>
              <a:t> Pihl)</a:t>
            </a:r>
          </a:p>
        </p:txBody>
      </p:sp>
      <p:pic>
        <p:nvPicPr>
          <p:cNvPr id="6146" name="Picture 2" descr="Academic Resources | UO Visiting Student Programs">
            <a:extLst>
              <a:ext uri="{FF2B5EF4-FFF2-40B4-BE49-F238E27FC236}">
                <a16:creationId xmlns:a16="http://schemas.microsoft.com/office/drawing/2014/main" id="{D72152A3-3C29-6D97-F4BB-A132885CF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160" r="21462" b="2"/>
          <a:stretch/>
        </p:blipFill>
        <p:spPr bwMode="auto">
          <a:xfrm>
            <a:off x="-1" y="-1"/>
            <a:ext cx="5294376" cy="429248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K-8 SEL Curriculum: The RULER Approach - Chappaqua Central School District">
            <a:extLst>
              <a:ext uri="{FF2B5EF4-FFF2-40B4-BE49-F238E27FC236}">
                <a16:creationId xmlns:a16="http://schemas.microsoft.com/office/drawing/2014/main" id="{3307B48D-4DD6-A948-1C5B-586CE9F8C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085" r="1" b="1"/>
          <a:stretch/>
        </p:blipFill>
        <p:spPr bwMode="auto">
          <a:xfrm>
            <a:off x="20" y="4292485"/>
            <a:ext cx="5294356" cy="2565516"/>
          </a:xfrm>
          <a:prstGeom prst="rect">
            <a:avLst/>
          </a:prstGeom>
          <a:noFill/>
          <a:extLst>
            <a:ext uri="{909E8E84-426E-40DD-AFC4-6F175D3DCCD1}">
              <a14:hiddenFill xmlns:a14="http://schemas.microsoft.com/office/drawing/2010/main">
                <a:solidFill>
                  <a:srgbClr val="FFFFFF"/>
                </a:solidFill>
              </a14:hiddenFill>
            </a:ext>
          </a:extLst>
        </p:spPr>
      </p:pic>
      <p:cxnSp>
        <p:nvCxnSpPr>
          <p:cNvPr id="6157" name="Straight Connector 6156">
            <a:extLst>
              <a:ext uri="{FF2B5EF4-FFF2-40B4-BE49-F238E27FC236}">
                <a16:creationId xmlns:a16="http://schemas.microsoft.com/office/drawing/2014/main" id="{C1E620F4-BA6B-48D9-81EC-996F5D1A79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159" name="Rectangle 6158">
            <a:extLst>
              <a:ext uri="{FF2B5EF4-FFF2-40B4-BE49-F238E27FC236}">
                <a16:creationId xmlns:a16="http://schemas.microsoft.com/office/drawing/2014/main" id="{C0A5AA34-5ED2-4F30-8FFA-3F71EF4AC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498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13876-5290-7FE3-9909-B3E0D0315ED4}"/>
              </a:ext>
            </a:extLst>
          </p:cNvPr>
          <p:cNvSpPr>
            <a:spLocks noGrp="1"/>
          </p:cNvSpPr>
          <p:nvPr>
            <p:ph type="title"/>
          </p:nvPr>
        </p:nvSpPr>
        <p:spPr>
          <a:xfrm>
            <a:off x="498764" y="286603"/>
            <a:ext cx="10656916" cy="1084997"/>
          </a:xfrm>
        </p:spPr>
        <p:txBody>
          <a:bodyPr/>
          <a:lstStyle/>
          <a:p>
            <a:r>
              <a:rPr lang="en-US" dirty="0"/>
              <a:t>ACADEMIC INTERVENTION &amp; GRADUATION</a:t>
            </a:r>
          </a:p>
        </p:txBody>
      </p:sp>
      <p:sp>
        <p:nvSpPr>
          <p:cNvPr id="3" name="Content Placeholder 2">
            <a:extLst>
              <a:ext uri="{FF2B5EF4-FFF2-40B4-BE49-F238E27FC236}">
                <a16:creationId xmlns:a16="http://schemas.microsoft.com/office/drawing/2014/main" id="{7411D4E2-8F4E-CD38-7E14-8396B5300E18}"/>
              </a:ext>
            </a:extLst>
          </p:cNvPr>
          <p:cNvSpPr>
            <a:spLocks noGrp="1"/>
          </p:cNvSpPr>
          <p:nvPr>
            <p:ph sz="half" idx="1"/>
          </p:nvPr>
        </p:nvSpPr>
        <p:spPr>
          <a:xfrm>
            <a:off x="362028" y="1872001"/>
            <a:ext cx="4937760" cy="4023360"/>
          </a:xfrm>
        </p:spPr>
        <p:txBody>
          <a:bodyPr>
            <a:normAutofit fontScale="85000" lnSpcReduction="20000"/>
          </a:bodyPr>
          <a:lstStyle/>
          <a:p>
            <a:pPr algn="ctr" rtl="0" fontAlgn="base"/>
            <a:r>
              <a:rPr lang="en-US" sz="1800" b="1" i="0" dirty="0">
                <a:solidFill>
                  <a:srgbClr val="000000"/>
                </a:solidFill>
                <a:effectLst/>
                <a:latin typeface="Calibri" panose="020F0502020204030204" pitchFamily="34" charset="0"/>
              </a:rPr>
              <a:t>OSPI Data for School Year 2024</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ctr" rtl="0" fontAlgn="base"/>
            <a:r>
              <a:rPr lang="en-US" sz="1800" b="0" i="1" u="none" strike="noStrike" dirty="0">
                <a:solidFill>
                  <a:srgbClr val="000000"/>
                </a:solidFill>
                <a:effectLst/>
                <a:latin typeface="Calibri" panose="020F0502020204030204" pitchFamily="34" charset="0"/>
              </a:rPr>
              <a:t>% of students graduated within 4 Years</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panose="020F0502020204030204" pitchFamily="34" charset="0"/>
              </a:rPr>
              <a:t>Washington State: 82.8</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panose="020F0502020204030204" pitchFamily="34" charset="0"/>
              </a:rPr>
              <a:t>Everett School District: 95.2</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1" i="0" u="none" strike="noStrike" dirty="0">
                <a:solidFill>
                  <a:srgbClr val="000000"/>
                </a:solidFill>
                <a:effectLst/>
                <a:latin typeface="Calibri" panose="020F0502020204030204" pitchFamily="34" charset="0"/>
              </a:rPr>
              <a:t>JHS: 98.3</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panose="020F0502020204030204" pitchFamily="34" charset="0"/>
              </a:rPr>
              <a:t>CHS: 94.6</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panose="020F0502020204030204" pitchFamily="34" charset="0"/>
              </a:rPr>
              <a:t>EHS: 93.5</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0" i="1" u="none" strike="noStrike" dirty="0">
                <a:solidFill>
                  <a:srgbClr val="000000"/>
                </a:solidFill>
                <a:effectLst/>
                <a:latin typeface="Calibri" panose="020F0502020204030204" pitchFamily="34" charset="0"/>
              </a:rPr>
              <a:t>Random Other Schools</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panose="020F0502020204030204" pitchFamily="34" charset="0"/>
              </a:rPr>
              <a:t>West Seattle High School: 90.0</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panose="020F0502020204030204" pitchFamily="34" charset="0"/>
              </a:rPr>
              <a:t>Ellensburg High School: 89.8</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panose="020F0502020204030204" pitchFamily="34" charset="0"/>
              </a:rPr>
              <a:t>Pullman High School: 93.3</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panose="020F0502020204030204" pitchFamily="34" charset="0"/>
              </a:rPr>
              <a:t>Port Townsend High School: 88.2</a:t>
            </a:r>
            <a:endParaRPr lang="en-US" b="0" i="0" dirty="0">
              <a:solidFill>
                <a:srgbClr val="000000"/>
              </a:solidFill>
              <a:effectLst/>
              <a:latin typeface="Segoe UI" panose="020B0502040204020203" pitchFamily="34" charset="0"/>
            </a:endParaRPr>
          </a:p>
          <a:p>
            <a:endParaRPr lang="en-US" dirty="0"/>
          </a:p>
        </p:txBody>
      </p:sp>
      <p:sp>
        <p:nvSpPr>
          <p:cNvPr id="4" name="Content Placeholder 3">
            <a:extLst>
              <a:ext uri="{FF2B5EF4-FFF2-40B4-BE49-F238E27FC236}">
                <a16:creationId xmlns:a16="http://schemas.microsoft.com/office/drawing/2014/main" id="{7D4E952D-985A-937A-1920-67B3CEF82A3B}"/>
              </a:ext>
            </a:extLst>
          </p:cNvPr>
          <p:cNvSpPr>
            <a:spLocks noGrp="1"/>
          </p:cNvSpPr>
          <p:nvPr>
            <p:ph sz="half" idx="2"/>
          </p:nvPr>
        </p:nvSpPr>
        <p:spPr>
          <a:xfrm>
            <a:off x="4948957" y="1872001"/>
            <a:ext cx="4937760" cy="4023360"/>
          </a:xfrm>
        </p:spPr>
        <p:txBody>
          <a:bodyPr>
            <a:normAutofit fontScale="85000" lnSpcReduction="20000"/>
          </a:bodyPr>
          <a:lstStyle/>
          <a:p>
            <a:pPr algn="ctr" rtl="0" fontAlgn="base"/>
            <a:r>
              <a:rPr lang="en-US" sz="1800" b="1" i="0" dirty="0">
                <a:solidFill>
                  <a:srgbClr val="000000"/>
                </a:solidFill>
                <a:effectLst/>
                <a:latin typeface="Calibri" panose="020F0502020204030204" pitchFamily="34" charset="0"/>
              </a:rPr>
              <a:t>Graduation Requirements</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panose="020F0502020204030204" pitchFamily="34" charset="0"/>
              </a:rPr>
              <a:t>Subject Area Credits</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panose="020F0502020204030204" pitchFamily="34" charset="0"/>
              </a:rPr>
              <a:t>High School Beyond Plan</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panose="020F0502020204030204" pitchFamily="34" charset="0"/>
              </a:rPr>
              <a:t>Pathway</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ctr" rtl="0" fontAlgn="base"/>
            <a:r>
              <a:rPr lang="en-US" sz="1800" b="1" i="0" dirty="0">
                <a:solidFill>
                  <a:srgbClr val="000000"/>
                </a:solidFill>
                <a:effectLst/>
                <a:latin typeface="Calibri" panose="020F0502020204030204" pitchFamily="34" charset="0"/>
              </a:rPr>
              <a:t>Academic Interventions</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panose="020F0502020204030204" pitchFamily="34" charset="0"/>
              </a:rPr>
              <a:t>Classroom &amp; Instructor Supports</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panose="020F0502020204030204" pitchFamily="34" charset="0"/>
              </a:rPr>
              <a:t>Family Support/Resources/Awareness</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Calibri" panose="020F0502020204030204" pitchFamily="34" charset="0"/>
              </a:rPr>
              <a:t>School-Provided Opportunities &amp; Supports</a:t>
            </a:r>
            <a:endParaRPr lang="en-US" b="0" i="0" dirty="0">
              <a:solidFill>
                <a:srgbClr val="000000"/>
              </a:solidFill>
              <a:effectLst/>
              <a:latin typeface="Segoe UI" panose="020B0502040204020203" pitchFamily="34" charset="0"/>
            </a:endParaRPr>
          </a:p>
          <a:p>
            <a:endParaRPr lang="en-US" dirty="0"/>
          </a:p>
        </p:txBody>
      </p:sp>
      <p:pic>
        <p:nvPicPr>
          <p:cNvPr id="7172" name="Picture 4" descr="GALLERY: Jackson and Everett High Students Graduate | HeraldNet.com">
            <a:extLst>
              <a:ext uri="{FF2B5EF4-FFF2-40B4-BE49-F238E27FC236}">
                <a16:creationId xmlns:a16="http://schemas.microsoft.com/office/drawing/2014/main" id="{7BEBB763-C180-724B-2C7D-AB679C98F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8253" y="4270497"/>
            <a:ext cx="3153747" cy="210352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a:extLst>
              <a:ext uri="{FF2B5EF4-FFF2-40B4-BE49-F238E27FC236}">
                <a16:creationId xmlns:a16="http://schemas.microsoft.com/office/drawing/2014/main" id="{BA8B3A15-B97E-44E9-57E9-1A94A4793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2338" y="2224691"/>
            <a:ext cx="2845575" cy="169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886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6F49-7DBD-EE93-F165-227574ACEADB}"/>
              </a:ext>
            </a:extLst>
          </p:cNvPr>
          <p:cNvSpPr>
            <a:spLocks noGrp="1"/>
          </p:cNvSpPr>
          <p:nvPr>
            <p:ph type="title"/>
          </p:nvPr>
        </p:nvSpPr>
        <p:spPr>
          <a:xfrm>
            <a:off x="1097279" y="286603"/>
            <a:ext cx="10415847" cy="1450757"/>
          </a:xfrm>
        </p:spPr>
        <p:txBody>
          <a:bodyPr/>
          <a:lstStyle/>
          <a:p>
            <a:r>
              <a:rPr lang="en-US" dirty="0"/>
              <a:t>School Provided Opportunities &amp; Supports</a:t>
            </a:r>
          </a:p>
        </p:txBody>
      </p:sp>
      <p:sp>
        <p:nvSpPr>
          <p:cNvPr id="3" name="Content Placeholder 2">
            <a:extLst>
              <a:ext uri="{FF2B5EF4-FFF2-40B4-BE49-F238E27FC236}">
                <a16:creationId xmlns:a16="http://schemas.microsoft.com/office/drawing/2014/main" id="{0DCBC20B-377E-B7A8-94C0-B199B0A45397}"/>
              </a:ext>
            </a:extLst>
          </p:cNvPr>
          <p:cNvSpPr>
            <a:spLocks noGrp="1"/>
          </p:cNvSpPr>
          <p:nvPr>
            <p:ph idx="1"/>
          </p:nvPr>
        </p:nvSpPr>
        <p:spPr>
          <a:xfrm>
            <a:off x="1097280" y="1845734"/>
            <a:ext cx="5577840" cy="4023360"/>
          </a:xfrm>
        </p:spPr>
        <p:txBody>
          <a:bodyPr>
            <a:normAutofit lnSpcReduction="10000"/>
          </a:bodyPr>
          <a:lstStyle/>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High School Credit in Middle School</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Planning and Outreach</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Tutoring / Homework Help / External Resources</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One-on-One Support for Grad Tasks / Critical Assignments </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Personal Coaching</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Summer School Referrals </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ALE Referrals</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Credit Recovery Opportunities</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Competency Credit Opportunities</a:t>
            </a:r>
            <a:r>
              <a:rPr lang="en-US" sz="1800"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Assessment Credit Opportunities</a:t>
            </a:r>
            <a:endParaRPr lang="en-US" b="0" i="0" dirty="0">
              <a:solidFill>
                <a:srgbClr val="000000"/>
              </a:solidFill>
              <a:effectLst/>
              <a:latin typeface="Arial" panose="020B0604020202020204" pitchFamily="34" charset="0"/>
            </a:endParaRPr>
          </a:p>
          <a:p>
            <a:endParaRPr lang="en-US" dirty="0"/>
          </a:p>
        </p:txBody>
      </p:sp>
      <p:pic>
        <p:nvPicPr>
          <p:cNvPr id="9218" name="Picture 2" descr="Back to School Guide: Getting School Support for a Child's Challenges">
            <a:extLst>
              <a:ext uri="{FF2B5EF4-FFF2-40B4-BE49-F238E27FC236}">
                <a16:creationId xmlns:a16="http://schemas.microsoft.com/office/drawing/2014/main" id="{30DAF693-498C-C03A-9E6A-D7067A591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4410" y="2416629"/>
            <a:ext cx="4748716" cy="305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57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00F74A9-12DF-F427-F3EB-2177024F909B}"/>
              </a:ext>
            </a:extLst>
          </p:cNvPr>
          <p:cNvSpPr>
            <a:spLocks noGrp="1"/>
          </p:cNvSpPr>
          <p:nvPr>
            <p:ph type="title"/>
          </p:nvPr>
        </p:nvSpPr>
        <p:spPr>
          <a:xfrm>
            <a:off x="492370" y="605896"/>
            <a:ext cx="3084844" cy="5646208"/>
          </a:xfrm>
        </p:spPr>
        <p:txBody>
          <a:bodyPr anchor="ctr">
            <a:normAutofit/>
          </a:bodyPr>
          <a:lstStyle/>
          <a:p>
            <a:r>
              <a:rPr lang="en-US" sz="3600" b="1" dirty="0">
                <a:solidFill>
                  <a:schemeClr val="tx1"/>
                </a:solidFill>
              </a:rPr>
              <a:t>Student Support Advocate</a:t>
            </a:r>
            <a:br>
              <a:rPr lang="en-US" sz="3600" b="1" dirty="0">
                <a:solidFill>
                  <a:srgbClr val="FFFFFF"/>
                </a:solidFill>
              </a:rPr>
            </a:br>
            <a:br>
              <a:rPr lang="en-US" sz="3600" b="1" dirty="0">
                <a:solidFill>
                  <a:srgbClr val="FFFFFF"/>
                </a:solidFill>
              </a:rPr>
            </a:br>
            <a:r>
              <a:rPr lang="en-US" sz="3600" b="1" dirty="0">
                <a:solidFill>
                  <a:srgbClr val="FFFFFF"/>
                </a:solidFill>
              </a:rPr>
              <a:t>Claudia Childers</a:t>
            </a:r>
            <a:br>
              <a:rPr lang="en-US" sz="3600" b="1" dirty="0">
                <a:solidFill>
                  <a:srgbClr val="FFFFFF"/>
                </a:solidFill>
              </a:rPr>
            </a:br>
            <a:r>
              <a:rPr lang="en-US" sz="3600" b="1" dirty="0">
                <a:solidFill>
                  <a:srgbClr val="FFFFFF"/>
                </a:solidFill>
              </a:rPr>
              <a:t>ext. 7150</a:t>
            </a:r>
            <a:br>
              <a:rPr lang="en-US" sz="3600" b="1" dirty="0">
                <a:solidFill>
                  <a:srgbClr val="FFFFFF"/>
                </a:solidFill>
              </a:rPr>
            </a:br>
            <a:br>
              <a:rPr lang="en-US" sz="3600" b="1" dirty="0">
                <a:solidFill>
                  <a:srgbClr val="FFFFFF"/>
                </a:solidFill>
              </a:rPr>
            </a:br>
            <a:r>
              <a:rPr lang="en-US" sz="3600" b="1" dirty="0">
                <a:solidFill>
                  <a:schemeClr val="tx1"/>
                </a:solidFill>
              </a:rPr>
              <a:t>My office is located in the counseling office</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Content Placeholder 2">
            <a:extLst>
              <a:ext uri="{FF2B5EF4-FFF2-40B4-BE49-F238E27FC236}">
                <a16:creationId xmlns:a16="http://schemas.microsoft.com/office/drawing/2014/main" id="{63838BF1-59D7-0C66-8589-7BA2435EEEA3}"/>
              </a:ext>
            </a:extLst>
          </p:cNvPr>
          <p:cNvSpPr>
            <a:spLocks noGrp="1"/>
          </p:cNvSpPr>
          <p:nvPr>
            <p:ph idx="1"/>
          </p:nvPr>
        </p:nvSpPr>
        <p:spPr>
          <a:xfrm>
            <a:off x="4742016" y="605896"/>
            <a:ext cx="6413663" cy="5646208"/>
          </a:xfrm>
        </p:spPr>
        <p:txBody>
          <a:bodyPr vert="horz" lIns="91440" tIns="45720" rIns="91440" bIns="45720" rtlCol="0" anchor="ctr">
            <a:noAutofit/>
          </a:bodyPr>
          <a:lstStyle/>
          <a:p>
            <a:r>
              <a:rPr lang="en-US" sz="1400" dirty="0"/>
              <a:t>5 SSA's in District</a:t>
            </a:r>
          </a:p>
          <a:p>
            <a:pPr lvl="1">
              <a:buClr>
                <a:srgbClr val="F7F7F7"/>
              </a:buClr>
            </a:pPr>
            <a:r>
              <a:rPr lang="en-US" sz="1400" dirty="0"/>
              <a:t>2 middle schools ( Evergreen &amp; North)</a:t>
            </a:r>
          </a:p>
          <a:p>
            <a:pPr lvl="1">
              <a:buClr>
                <a:srgbClr val="F7F7F7"/>
              </a:buClr>
            </a:pPr>
            <a:r>
              <a:rPr lang="en-US" sz="1400" dirty="0"/>
              <a:t>3 high schools ( JHS, EHS and CHS)</a:t>
            </a:r>
          </a:p>
          <a:p>
            <a:pPr>
              <a:buClr>
                <a:srgbClr val="F7F7F7"/>
              </a:buClr>
            </a:pPr>
            <a:r>
              <a:rPr lang="en-US" sz="1400" dirty="0">
                <a:latin typeface="+mj-lt"/>
              </a:rPr>
              <a:t>KIT/McKinney BPP</a:t>
            </a:r>
            <a:endParaRPr lang="en-US" sz="1400" dirty="0"/>
          </a:p>
          <a:p>
            <a:r>
              <a:rPr lang="en-US" sz="1400" dirty="0">
                <a:latin typeface="+mj-lt"/>
              </a:rPr>
              <a:t>Resources</a:t>
            </a:r>
          </a:p>
          <a:p>
            <a:pPr marL="0" indent="0">
              <a:buNone/>
            </a:pPr>
            <a:r>
              <a:rPr lang="en-US" sz="1400" b="1" i="1" dirty="0">
                <a:latin typeface="+mj-lt"/>
              </a:rPr>
              <a:t>Did you know?</a:t>
            </a:r>
          </a:p>
          <a:p>
            <a:r>
              <a:rPr lang="en-US" sz="1400" dirty="0">
                <a:latin typeface="+mj-lt"/>
              </a:rPr>
              <a:t>All students are welcome to meet with me for any reason </a:t>
            </a:r>
            <a:r>
              <a:rPr lang="en-US" sz="1400" i="1" dirty="0">
                <a:latin typeface="+mj-lt"/>
              </a:rPr>
              <a:t>(no scheduled appointment needed)</a:t>
            </a:r>
          </a:p>
          <a:p>
            <a:r>
              <a:rPr lang="en-US" sz="1400" dirty="0"/>
              <a:t>Referrals : ALL Staff , including KIT, and parents</a:t>
            </a:r>
            <a:endParaRPr lang="en-US" sz="1400" dirty="0">
              <a:latin typeface="+mj-lt"/>
            </a:endParaRPr>
          </a:p>
          <a:p>
            <a:r>
              <a:rPr lang="en-US" sz="1400" dirty="0">
                <a:latin typeface="+mj-lt"/>
              </a:rPr>
              <a:t>A student can also self-refer </a:t>
            </a:r>
          </a:p>
          <a:p>
            <a:pPr lvl="1"/>
            <a:r>
              <a:rPr lang="en-US" sz="1400" dirty="0">
                <a:latin typeface="+mj-lt"/>
              </a:rPr>
              <a:t>Collaboration</a:t>
            </a:r>
          </a:p>
          <a:p>
            <a:r>
              <a:rPr lang="en-US" sz="1400" dirty="0">
                <a:latin typeface="+mj-lt"/>
              </a:rPr>
              <a:t>Mental health/emotional support/trusted adult</a:t>
            </a:r>
          </a:p>
          <a:p>
            <a:r>
              <a:rPr lang="en-US" sz="1400" dirty="0"/>
              <a:t>Frequently encourage students to seek out counselor, complete homework, and go to class</a:t>
            </a:r>
          </a:p>
          <a:p>
            <a:endParaRPr lang="en-US" sz="1400" dirty="0">
              <a:latin typeface="+mj-lt"/>
            </a:endParaRPr>
          </a:p>
          <a:p>
            <a:pPr marL="0" indent="0">
              <a:buNone/>
            </a:pPr>
            <a:r>
              <a:rPr lang="en-US" sz="1400" b="1" dirty="0">
                <a:latin typeface="+mj-lt"/>
              </a:rPr>
              <a:t>CONTRACT</a:t>
            </a:r>
            <a:r>
              <a:rPr lang="en-US" sz="1400" dirty="0">
                <a:latin typeface="+mj-lt"/>
              </a:rPr>
              <a:t>: “</a:t>
            </a:r>
            <a:r>
              <a:rPr lang="en-US" sz="1400" b="0" i="0" u="none" strike="noStrike" baseline="0" dirty="0">
                <a:latin typeface="+mj-lt"/>
              </a:rPr>
              <a:t>Within the Multi-Tiered System of Support (MTSS) structure, Student Support Advocates operate primarily at the Tier 2 and Tier 3 levels of support.”</a:t>
            </a:r>
            <a:endParaRPr lang="en-US" sz="1400" dirty="0">
              <a:latin typeface="+mj-lt"/>
            </a:endParaRPr>
          </a:p>
          <a:p>
            <a:pPr marL="0" indent="0">
              <a:buNone/>
            </a:pPr>
            <a:r>
              <a:rPr lang="en-US" sz="1400" b="1" dirty="0">
                <a:latin typeface="+mj-lt"/>
              </a:rPr>
              <a:t>MTSS</a:t>
            </a:r>
            <a:r>
              <a:rPr lang="en-US" sz="1400" dirty="0">
                <a:latin typeface="+mj-lt"/>
              </a:rPr>
              <a:t>: </a:t>
            </a:r>
            <a:r>
              <a:rPr lang="en-US" sz="1400" b="0" i="0" dirty="0">
                <a:effectLst/>
                <a:latin typeface="+mj-lt"/>
              </a:rPr>
              <a:t>Tier 2 is small group, standardized interventions that target academic, social, emotional, and behavioral needs using validated programs to support students identified as at-risk. Tier 3 is intensive intervention that is intensified and individualized based on student need.</a:t>
            </a:r>
            <a:endParaRPr lang="en-US" sz="1400" dirty="0">
              <a:latin typeface="+mj-lt"/>
            </a:endParaRPr>
          </a:p>
        </p:txBody>
      </p:sp>
      <p:pic>
        <p:nvPicPr>
          <p:cNvPr id="8194" name="Picture 2" descr="Student Support – Fairfield School of Business">
            <a:extLst>
              <a:ext uri="{FF2B5EF4-FFF2-40B4-BE49-F238E27FC236}">
                <a16:creationId xmlns:a16="http://schemas.microsoft.com/office/drawing/2014/main" id="{E1CB45B7-1B73-18B3-211A-EFCE888E2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5918" y="605896"/>
            <a:ext cx="3127698" cy="130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66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up of a message&#10;&#10;Description automatically generated">
            <a:extLst>
              <a:ext uri="{FF2B5EF4-FFF2-40B4-BE49-F238E27FC236}">
                <a16:creationId xmlns:a16="http://schemas.microsoft.com/office/drawing/2014/main" id="{746A25CF-8003-BBB8-F273-10EF0B01862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56467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up of a conversation&#10;&#10;Description automatically generated">
            <a:extLst>
              <a:ext uri="{FF2B5EF4-FFF2-40B4-BE49-F238E27FC236}">
                <a16:creationId xmlns:a16="http://schemas.microsoft.com/office/drawing/2014/main" id="{7E65862F-58E8-6278-C3A0-CDFC7CFC32C4}"/>
              </a:ext>
            </a:extLst>
          </p:cNvPr>
          <p:cNvPicPr>
            <a:picLocks noChangeAspect="1"/>
          </p:cNvPicPr>
          <p:nvPr/>
        </p:nvPicPr>
        <p:blipFill>
          <a:blip r:embed="rId2">
            <a:extLst>
              <a:ext uri="{28A0092B-C50C-407E-A947-70E740481C1C}">
                <a14:useLocalDpi xmlns:a14="http://schemas.microsoft.com/office/drawing/2010/main" val="0"/>
              </a:ext>
            </a:extLst>
          </a:blip>
          <a:srcRect r="888" b="-1"/>
          <a:stretch/>
        </p:blipFill>
        <p:spPr>
          <a:xfrm>
            <a:off x="20" y="10"/>
            <a:ext cx="12191980" cy="6857990"/>
          </a:xfrm>
          <a:prstGeom prst="rect">
            <a:avLst/>
          </a:prstGeom>
        </p:spPr>
      </p:pic>
    </p:spTree>
    <p:extLst>
      <p:ext uri="{BB962C8B-B14F-4D97-AF65-F5344CB8AC3E}">
        <p14:creationId xmlns:p14="http://schemas.microsoft.com/office/powerpoint/2010/main" val="3442477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up of a questionnaire&#10;&#10;Description automatically generated">
            <a:extLst>
              <a:ext uri="{FF2B5EF4-FFF2-40B4-BE49-F238E27FC236}">
                <a16:creationId xmlns:a16="http://schemas.microsoft.com/office/drawing/2014/main" id="{569065D0-9B50-4138-DE10-C85B65BE3BA8}"/>
              </a:ext>
            </a:extLst>
          </p:cNvPr>
          <p:cNvPicPr>
            <a:picLocks noChangeAspect="1"/>
          </p:cNvPicPr>
          <p:nvPr/>
        </p:nvPicPr>
        <p:blipFill>
          <a:blip r:embed="rId2">
            <a:extLst>
              <a:ext uri="{28A0092B-C50C-407E-A947-70E740481C1C}">
                <a14:useLocalDpi xmlns:a14="http://schemas.microsoft.com/office/drawing/2010/main" val="0"/>
              </a:ext>
            </a:extLst>
          </a:blip>
          <a:srcRect t="3433"/>
          <a:stretch/>
        </p:blipFill>
        <p:spPr>
          <a:xfrm>
            <a:off x="20" y="10"/>
            <a:ext cx="12191980" cy="6857990"/>
          </a:xfrm>
          <a:prstGeom prst="rect">
            <a:avLst/>
          </a:prstGeom>
        </p:spPr>
      </p:pic>
    </p:spTree>
    <p:extLst>
      <p:ext uri="{BB962C8B-B14F-4D97-AF65-F5344CB8AC3E}">
        <p14:creationId xmlns:p14="http://schemas.microsoft.com/office/powerpoint/2010/main" val="3029983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69C5F1CC-81CF-4FB4-9977-391DF5B090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A491699-858A-5ED3-9A28-D003274471EF}"/>
              </a:ext>
            </a:extLst>
          </p:cNvPr>
          <p:cNvSpPr>
            <a:spLocks noGrp="1"/>
          </p:cNvSpPr>
          <p:nvPr>
            <p:ph type="ctrTitle"/>
          </p:nvPr>
        </p:nvSpPr>
        <p:spPr>
          <a:xfrm>
            <a:off x="457200" y="640080"/>
            <a:ext cx="3659246" cy="2926080"/>
          </a:xfrm>
        </p:spPr>
        <p:txBody>
          <a:bodyPr>
            <a:normAutofit/>
          </a:bodyPr>
          <a:lstStyle/>
          <a:p>
            <a:r>
              <a:rPr lang="en-US" sz="4400" dirty="0">
                <a:solidFill>
                  <a:srgbClr val="FFFFFF"/>
                </a:solidFill>
              </a:rPr>
              <a:t>MTSS Next Steps – PEER SUPPORT</a:t>
            </a:r>
          </a:p>
        </p:txBody>
      </p:sp>
      <p:sp>
        <p:nvSpPr>
          <p:cNvPr id="3" name="Subtitle 2">
            <a:extLst>
              <a:ext uri="{FF2B5EF4-FFF2-40B4-BE49-F238E27FC236}">
                <a16:creationId xmlns:a16="http://schemas.microsoft.com/office/drawing/2014/main" id="{EF3EA6FF-97D9-4E5F-6F22-60A00C2F7865}"/>
              </a:ext>
            </a:extLst>
          </p:cNvPr>
          <p:cNvSpPr>
            <a:spLocks noGrp="1"/>
          </p:cNvSpPr>
          <p:nvPr>
            <p:ph type="subTitle" idx="1"/>
          </p:nvPr>
        </p:nvSpPr>
        <p:spPr>
          <a:xfrm>
            <a:off x="457200" y="3578087"/>
            <a:ext cx="3659246" cy="1554480"/>
          </a:xfrm>
        </p:spPr>
        <p:txBody>
          <a:bodyPr>
            <a:normAutofit/>
          </a:bodyPr>
          <a:lstStyle/>
          <a:p>
            <a:r>
              <a:rPr lang="en-US" sz="1500" dirty="0">
                <a:solidFill>
                  <a:srgbClr val="FFFFFF"/>
                </a:solidFill>
              </a:rPr>
              <a:t>JANEL THOMPSON &amp; THE MTSS TEAM</a:t>
            </a:r>
          </a:p>
        </p:txBody>
      </p:sp>
      <p:pic>
        <p:nvPicPr>
          <p:cNvPr id="10242" name="Picture 2" descr="Certified Peer Specialists: An Untapped Opportunity – NAMI Southwest  Washington">
            <a:extLst>
              <a:ext uri="{FF2B5EF4-FFF2-40B4-BE49-F238E27FC236}">
                <a16:creationId xmlns:a16="http://schemas.microsoft.com/office/drawing/2014/main" id="{AA0582DE-0B4A-91DA-B388-77A0C3AFE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59" r="21233" b="-1"/>
          <a:stretch/>
        </p:blipFill>
        <p:spPr bwMode="auto">
          <a:xfrm>
            <a:off x="4639733" y="10"/>
            <a:ext cx="7552266"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49" name="Rectangle 10248">
            <a:extLst>
              <a:ext uri="{FF2B5EF4-FFF2-40B4-BE49-F238E27FC236}">
                <a16:creationId xmlns:a16="http://schemas.microsoft.com/office/drawing/2014/main" id="{AFDD4421-3DEC-4941-9625-756F8B5C6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563481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dirty="0"/>
              <a:t>Empowering Students Through Peer Mediation</a:t>
            </a:r>
          </a:p>
        </p:txBody>
      </p:sp>
      <p:sp>
        <p:nvSpPr>
          <p:cNvPr id="3" name="Content Placeholder 2"/>
          <p:cNvSpPr>
            <a:spLocks noGrp="1"/>
          </p:cNvSpPr>
          <p:nvPr>
            <p:ph idx="1"/>
          </p:nvPr>
        </p:nvSpPr>
        <p:spPr>
          <a:xfrm>
            <a:off x="1036320" y="1668453"/>
            <a:ext cx="6454987" cy="4023360"/>
          </a:xfrm>
        </p:spPr>
        <p:txBody>
          <a:bodyPr>
            <a:normAutofit fontScale="92500" lnSpcReduction="10000"/>
          </a:bodyPr>
          <a:lstStyle/>
          <a:p>
            <a:endParaRPr lang="en-US" sz="1100" dirty="0"/>
          </a:p>
          <a:p>
            <a:endParaRPr lang="en-US" sz="1600" dirty="0"/>
          </a:p>
          <a:p>
            <a:pPr>
              <a:defRPr sz="1800"/>
            </a:pPr>
            <a:r>
              <a:rPr lang="en-US" sz="1600" dirty="0"/>
              <a:t>What is Peer Mediation?</a:t>
            </a:r>
          </a:p>
          <a:p>
            <a:pPr>
              <a:defRPr sz="1800"/>
            </a:pPr>
            <a:r>
              <a:rPr lang="en-US" sz="1600" dirty="0"/>
              <a:t>- A conflict resolution program where trained students help peers and teachers address challenges and misunderstandings.</a:t>
            </a:r>
          </a:p>
          <a:p>
            <a:pPr>
              <a:defRPr sz="1800"/>
            </a:pPr>
            <a:r>
              <a:rPr lang="en-US" sz="1600" dirty="0"/>
              <a:t>Why Peer Mediation?</a:t>
            </a:r>
          </a:p>
          <a:p>
            <a:pPr>
              <a:defRPr sz="1800"/>
            </a:pPr>
            <a:r>
              <a:rPr lang="en-US" sz="1600" dirty="0"/>
              <a:t>- Promotes communication, empathy, and problem-solving skills.</a:t>
            </a:r>
          </a:p>
          <a:p>
            <a:pPr>
              <a:defRPr sz="1800"/>
            </a:pPr>
            <a:r>
              <a:rPr lang="en-US" sz="1600" dirty="0"/>
              <a:t>- Provides a platform for student voice.</a:t>
            </a:r>
          </a:p>
          <a:p>
            <a:pPr>
              <a:defRPr sz="1800"/>
            </a:pPr>
            <a:r>
              <a:rPr lang="en-US" sz="1600" dirty="0"/>
              <a:t>Our Vision:</a:t>
            </a:r>
          </a:p>
          <a:p>
            <a:pPr>
              <a:defRPr sz="1800"/>
            </a:pPr>
            <a:r>
              <a:rPr lang="en-US" sz="1600" dirty="0"/>
              <a:t>- Reduce conflicts and foster a positive school culture.</a:t>
            </a:r>
          </a:p>
          <a:p>
            <a:pPr>
              <a:defRPr sz="1800"/>
            </a:pPr>
            <a:r>
              <a:rPr lang="en-US" sz="1600" dirty="0"/>
              <a:t>How You Can Support:</a:t>
            </a:r>
          </a:p>
          <a:p>
            <a:pPr>
              <a:defRPr sz="1800"/>
            </a:pPr>
            <a:r>
              <a:rPr lang="en-US" sz="1600" dirty="0"/>
              <a:t>- Encourage student participation and promote awareness.</a:t>
            </a:r>
          </a:p>
        </p:txBody>
      </p:sp>
      <p:pic>
        <p:nvPicPr>
          <p:cNvPr id="11268" name="Picture 4" descr="Peer Mediation &amp; Conflict Resolution">
            <a:extLst>
              <a:ext uri="{FF2B5EF4-FFF2-40B4-BE49-F238E27FC236}">
                <a16:creationId xmlns:a16="http://schemas.microsoft.com/office/drawing/2014/main" id="{CBFD5A18-B4AB-8433-6E42-0DA110574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1930" y="2190539"/>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Success of Peer Mediation Programs in High Schools</a:t>
            </a:r>
          </a:p>
        </p:txBody>
      </p:sp>
      <p:pic>
        <p:nvPicPr>
          <p:cNvPr id="4" name="Picture 3" descr="Peer_Mediation_Success_Bar_Graph.png"/>
          <p:cNvPicPr>
            <a:picLocks noChangeAspect="1"/>
          </p:cNvPicPr>
          <p:nvPr/>
        </p:nvPicPr>
        <p:blipFill>
          <a:blip r:embed="rId2"/>
          <a:stretch>
            <a:fillRect/>
          </a:stretch>
        </p:blipFill>
        <p:spPr>
          <a:xfrm>
            <a:off x="220824" y="2117885"/>
            <a:ext cx="6391470" cy="3834882"/>
          </a:xfrm>
          <a:prstGeom prst="rect">
            <a:avLst/>
          </a:prstGeom>
        </p:spPr>
      </p:pic>
      <p:sp>
        <p:nvSpPr>
          <p:cNvPr id="5" name="TextBox 4"/>
          <p:cNvSpPr txBox="1"/>
          <p:nvPr/>
        </p:nvSpPr>
        <p:spPr>
          <a:xfrm>
            <a:off x="6839339" y="2197893"/>
            <a:ext cx="5039946" cy="3754874"/>
          </a:xfrm>
          <a:prstGeom prst="rect">
            <a:avLst/>
          </a:prstGeom>
          <a:noFill/>
        </p:spPr>
        <p:txBody>
          <a:bodyPr wrap="square">
            <a:spAutoFit/>
          </a:bodyPr>
          <a:lstStyle/>
          <a:p>
            <a:r>
              <a:rPr sz="1400" dirty="0"/>
              <a:t>Key Data:</a:t>
            </a:r>
          </a:p>
          <a:p>
            <a:r>
              <a:rPr sz="1400" dirty="0"/>
              <a:t>- Conflict Resolution Rate: 95.31% of cases resolved successfully (Auburn University Study).</a:t>
            </a:r>
          </a:p>
          <a:p>
            <a:r>
              <a:rPr sz="1400" dirty="0"/>
              <a:t>- Improved Problem-Solving Skills: Students gained conflict resolution and negotiation skills (2019 Study, International Journal of Instruction).</a:t>
            </a:r>
          </a:p>
          <a:p>
            <a:r>
              <a:rPr sz="1400" dirty="0"/>
              <a:t>- Reduced School Violence: Programs reduced school violence and improved school climate (2018 Meta-Analysis).</a:t>
            </a:r>
          </a:p>
          <a:p>
            <a:endParaRPr sz="1400" dirty="0"/>
          </a:p>
          <a:p>
            <a:r>
              <a:rPr sz="1400" dirty="0"/>
              <a:t>Further Reading:</a:t>
            </a:r>
          </a:p>
          <a:p>
            <a:r>
              <a:rPr sz="1400" dirty="0"/>
              <a:t>- 2019 Study on Negotiation Training: https://</a:t>
            </a:r>
            <a:r>
              <a:rPr sz="1400" dirty="0" err="1"/>
              <a:t>files.eric.ed.gov</a:t>
            </a:r>
            <a:r>
              <a:rPr sz="1400" dirty="0"/>
              <a:t>/</a:t>
            </a:r>
            <a:r>
              <a:rPr sz="1400" dirty="0" err="1"/>
              <a:t>fulltext</a:t>
            </a:r>
            <a:r>
              <a:rPr sz="1400" dirty="0"/>
              <a:t>/EJ1220189.pdf</a:t>
            </a:r>
          </a:p>
          <a:p>
            <a:r>
              <a:rPr sz="1400" dirty="0"/>
              <a:t>- 2018 Meta-Analysis on Conflict Resolution: https://</a:t>
            </a:r>
            <a:r>
              <a:rPr sz="1400" dirty="0" err="1"/>
              <a:t>files.eric.ed.gov</a:t>
            </a:r>
            <a:r>
              <a:rPr sz="1400" dirty="0"/>
              <a:t>/</a:t>
            </a:r>
            <a:r>
              <a:rPr sz="1400" dirty="0" err="1"/>
              <a:t>fulltext</a:t>
            </a:r>
            <a:r>
              <a:rPr sz="1400" dirty="0"/>
              <a:t>/EJ1165110.pdf</a:t>
            </a:r>
          </a:p>
          <a:p>
            <a:r>
              <a:rPr sz="1400" dirty="0"/>
              <a:t>- Auburn University Peer Mediation Evaluation: https://</a:t>
            </a:r>
            <a:r>
              <a:rPr sz="1400" dirty="0" err="1"/>
              <a:t>etd.auburn.edu</a:t>
            </a:r>
            <a:r>
              <a:rPr sz="1400" dirty="0"/>
              <a:t>/bitstream/handle/10415/1353/Ridley_Cami_49.pdf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9336-6C06-8D48-CDF7-B70862BCA75D}"/>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AE61E3B5-CAA7-D172-EDA8-00AB8DDDA4A4}"/>
              </a:ext>
            </a:extLst>
          </p:cNvPr>
          <p:cNvSpPr>
            <a:spLocks noGrp="1"/>
          </p:cNvSpPr>
          <p:nvPr>
            <p:ph idx="1"/>
          </p:nvPr>
        </p:nvSpPr>
        <p:spPr/>
        <p:txBody>
          <a:bodyPr>
            <a:normAutofit/>
          </a:bodyPr>
          <a:lstStyle/>
          <a:p>
            <a:pPr marL="0" indent="0">
              <a:buNone/>
            </a:pPr>
            <a:r>
              <a:rPr lang="en-US" b="1" u="sng" dirty="0"/>
              <a:t>BEHAVIORAL SUPPORTS</a:t>
            </a:r>
          </a:p>
          <a:p>
            <a:pPr marL="0" indent="0">
              <a:buNone/>
            </a:pPr>
            <a:r>
              <a:rPr lang="en-US" dirty="0"/>
              <a:t>Attendance</a:t>
            </a:r>
          </a:p>
          <a:p>
            <a:pPr marL="0" indent="0">
              <a:buNone/>
            </a:pPr>
            <a:r>
              <a:rPr lang="en-US" dirty="0"/>
              <a:t>Discipline – Cell Phones</a:t>
            </a:r>
          </a:p>
          <a:p>
            <a:pPr marL="0" indent="0">
              <a:buNone/>
            </a:pPr>
            <a:r>
              <a:rPr lang="en-US" b="1" u="sng" dirty="0"/>
              <a:t>ACADEMIC &amp; SOCIAL EMOTIONAL SUPPORTS</a:t>
            </a:r>
            <a:endParaRPr lang="en-US" dirty="0"/>
          </a:p>
          <a:p>
            <a:pPr marL="0" indent="0">
              <a:buNone/>
            </a:pPr>
            <a:r>
              <a:rPr lang="en-US" dirty="0"/>
              <a:t>Academic Intervention &amp; Graduation</a:t>
            </a:r>
          </a:p>
          <a:p>
            <a:pPr marL="0" indent="0">
              <a:buNone/>
            </a:pPr>
            <a:r>
              <a:rPr lang="en-US" dirty="0"/>
              <a:t>Student Support Advocate</a:t>
            </a:r>
          </a:p>
          <a:p>
            <a:pPr marL="0" indent="0">
              <a:buNone/>
            </a:pPr>
            <a:r>
              <a:rPr lang="en-US" dirty="0"/>
              <a:t>RULER</a:t>
            </a:r>
          </a:p>
          <a:p>
            <a:pPr marL="0" indent="0">
              <a:buNone/>
            </a:pPr>
            <a:r>
              <a:rPr lang="en-US" b="1" u="sng" dirty="0"/>
              <a:t>MTSS – PEER SUPPORTS</a:t>
            </a:r>
          </a:p>
          <a:p>
            <a:pPr marL="0" indent="0">
              <a:buNone/>
            </a:pPr>
            <a:r>
              <a:rPr lang="en-US" dirty="0"/>
              <a:t>Peer Tutoring</a:t>
            </a:r>
          </a:p>
        </p:txBody>
      </p:sp>
    </p:spTree>
    <p:extLst>
      <p:ext uri="{BB962C8B-B14F-4D97-AF65-F5344CB8AC3E}">
        <p14:creationId xmlns:p14="http://schemas.microsoft.com/office/powerpoint/2010/main" val="2702622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Welcoming the Access Project</a:t>
            </a:r>
          </a:p>
        </p:txBody>
      </p:sp>
      <p:sp>
        <p:nvSpPr>
          <p:cNvPr id="3" name="Content Placeholder 2"/>
          <p:cNvSpPr>
            <a:spLocks noGrp="1"/>
          </p:cNvSpPr>
          <p:nvPr>
            <p:ph idx="1"/>
          </p:nvPr>
        </p:nvSpPr>
        <p:spPr/>
        <p:txBody>
          <a:bodyPr>
            <a:normAutofit fontScale="92500" lnSpcReduction="10000"/>
          </a:bodyPr>
          <a:lstStyle/>
          <a:p>
            <a:endParaRPr/>
          </a:p>
          <a:p>
            <a:endParaRPr/>
          </a:p>
          <a:p>
            <a:pPr>
              <a:defRPr sz="1800"/>
            </a:pPr>
            <a:r>
              <a:t>What is the Access Project?</a:t>
            </a:r>
          </a:p>
          <a:p>
            <a:pPr>
              <a:defRPr sz="1800"/>
            </a:pPr>
            <a:r>
              <a:t>- A program that identifies and removes barriers for student success.</a:t>
            </a:r>
          </a:p>
          <a:p>
            <a:pPr>
              <a:defRPr sz="1800"/>
            </a:pPr>
            <a:r>
              <a:t>Key Features:</a:t>
            </a:r>
          </a:p>
          <a:p>
            <a:pPr>
              <a:defRPr sz="1800"/>
            </a:pPr>
            <a:r>
              <a:t>- Triage system for student needs.</a:t>
            </a:r>
          </a:p>
          <a:p>
            <a:pPr>
              <a:defRPr sz="1800"/>
            </a:pPr>
            <a:r>
              <a:t>- Referrals to community resources.</a:t>
            </a:r>
          </a:p>
          <a:p>
            <a:pPr>
              <a:defRPr sz="1800"/>
            </a:pPr>
            <a:r>
              <a:t>- Poetry and therapy class offering.</a:t>
            </a:r>
          </a:p>
          <a:p>
            <a:pPr>
              <a:defRPr sz="1800"/>
            </a:pPr>
            <a:r>
              <a:t>Our Goal:</a:t>
            </a:r>
          </a:p>
          <a:p>
            <a:pPr>
              <a:defRPr sz="1800"/>
            </a:pPr>
            <a:r>
              <a:t>- Provide equitable access to support services for all students.</a:t>
            </a:r>
          </a:p>
        </p:txBody>
      </p:sp>
      <p:pic>
        <p:nvPicPr>
          <p:cNvPr id="12290" name="Picture 2" descr="Home 1 - The ACCESS Project">
            <a:extLst>
              <a:ext uri="{FF2B5EF4-FFF2-40B4-BE49-F238E27FC236}">
                <a16:creationId xmlns:a16="http://schemas.microsoft.com/office/drawing/2014/main" id="{798AB0C8-0237-A36D-D85E-25C5FCC1A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8787" y="3669884"/>
            <a:ext cx="3626893" cy="14507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321" name="Rectangle 1332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81601" y="634946"/>
            <a:ext cx="6368142" cy="1450757"/>
          </a:xfrm>
        </p:spPr>
        <p:txBody>
          <a:bodyPr>
            <a:normAutofit/>
          </a:bodyPr>
          <a:lstStyle/>
          <a:p>
            <a:r>
              <a:t>Building a Strong MTSS Framework</a:t>
            </a:r>
          </a:p>
        </p:txBody>
      </p:sp>
      <p:pic>
        <p:nvPicPr>
          <p:cNvPr id="13314" name="Picture 2" descr="What is a Multi-Tiered System of Support (MTSS)? - Moshi">
            <a:extLst>
              <a:ext uri="{FF2B5EF4-FFF2-40B4-BE49-F238E27FC236}">
                <a16:creationId xmlns:a16="http://schemas.microsoft.com/office/drawing/2014/main" id="{9A86FFE8-AB0E-5EBE-BDE8-F7C307EE9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462" r="28430"/>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13323" name="Straight Connector 1332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81600" y="2198914"/>
            <a:ext cx="6621623" cy="4295192"/>
          </a:xfrm>
        </p:spPr>
        <p:txBody>
          <a:bodyPr>
            <a:normAutofit lnSpcReduction="10000"/>
          </a:bodyPr>
          <a:lstStyle/>
          <a:p>
            <a:endParaRPr lang="en-US" sz="1100" dirty="0"/>
          </a:p>
          <a:p>
            <a:endParaRPr lang="en-US" sz="1600" dirty="0"/>
          </a:p>
          <a:p>
            <a:pPr>
              <a:defRPr sz="1800"/>
            </a:pPr>
            <a:r>
              <a:rPr lang="en-US" sz="1600" dirty="0"/>
              <a:t>Where We Are:</a:t>
            </a:r>
          </a:p>
          <a:p>
            <a:pPr>
              <a:defRPr sz="1800"/>
            </a:pPr>
            <a:r>
              <a:rPr lang="en-US" sz="1600" dirty="0"/>
              <a:t>- New MTSS team formed to improve academic, SEL, and behavioral interventions.</a:t>
            </a:r>
          </a:p>
          <a:p>
            <a:pPr>
              <a:defRPr sz="1800"/>
            </a:pPr>
            <a:r>
              <a:rPr lang="en-US" sz="1600" dirty="0"/>
              <a:t>Your Role:</a:t>
            </a:r>
          </a:p>
          <a:p>
            <a:pPr>
              <a:defRPr sz="1800"/>
            </a:pPr>
            <a:r>
              <a:rPr lang="en-US" sz="1600" dirty="0"/>
              <a:t>- Collaborate and share feedback to shape our framework.</a:t>
            </a:r>
          </a:p>
          <a:p>
            <a:pPr>
              <a:defRPr sz="1800"/>
            </a:pPr>
            <a:r>
              <a:rPr lang="en-US" sz="1600" dirty="0"/>
              <a:t>Action Step:</a:t>
            </a:r>
          </a:p>
          <a:p>
            <a:pPr>
              <a:defRPr sz="1800"/>
            </a:pPr>
            <a:r>
              <a:rPr lang="en-US" sz="1600" dirty="0"/>
              <a:t>- Complete the MTSS Feedback Google Form (link sent via email).</a:t>
            </a:r>
          </a:p>
          <a:p>
            <a:pPr>
              <a:defRPr sz="1800"/>
            </a:pPr>
            <a:r>
              <a:rPr lang="en-US" sz="1600" dirty="0"/>
              <a:t>Upcoming Initiatives:</a:t>
            </a:r>
          </a:p>
          <a:p>
            <a:pPr>
              <a:defRPr sz="1800"/>
            </a:pPr>
            <a:r>
              <a:rPr lang="en-US" sz="1600" dirty="0"/>
              <a:t>- Tiered supports tailored to classroom needs.</a:t>
            </a:r>
          </a:p>
          <a:p>
            <a:pPr>
              <a:defRPr sz="1800"/>
            </a:pPr>
            <a:r>
              <a:rPr lang="en-US" sz="1600" dirty="0"/>
              <a:t>- Collaboration across departments for unified strategies.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6C5B-A7AF-234D-B58D-AE13FC85E6DA}"/>
              </a:ext>
            </a:extLst>
          </p:cNvPr>
          <p:cNvSpPr>
            <a:spLocks noGrp="1"/>
          </p:cNvSpPr>
          <p:nvPr>
            <p:ph type="title"/>
          </p:nvPr>
        </p:nvSpPr>
        <p:spPr/>
        <p:txBody>
          <a:bodyPr/>
          <a:lstStyle/>
          <a:p>
            <a:r>
              <a:rPr lang="en-US" dirty="0"/>
              <a:t>STAFF MTSS FEEDBACK</a:t>
            </a:r>
          </a:p>
        </p:txBody>
      </p:sp>
      <p:pic>
        <p:nvPicPr>
          <p:cNvPr id="14338" name="Picture 2">
            <a:extLst>
              <a:ext uri="{FF2B5EF4-FFF2-40B4-BE49-F238E27FC236}">
                <a16:creationId xmlns:a16="http://schemas.microsoft.com/office/drawing/2014/main" id="{96997522-B0DC-3864-BE09-48D0CDC7E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7743" y="1912622"/>
            <a:ext cx="4264090" cy="42640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69EA929-187A-81A1-2190-B7C1417443FE}"/>
              </a:ext>
            </a:extLst>
          </p:cNvPr>
          <p:cNvSpPr txBox="1"/>
          <p:nvPr/>
        </p:nvSpPr>
        <p:spPr>
          <a:xfrm>
            <a:off x="1735367" y="2446312"/>
            <a:ext cx="6097554" cy="369332"/>
          </a:xfrm>
          <a:prstGeom prst="rect">
            <a:avLst/>
          </a:prstGeom>
          <a:noFill/>
        </p:spPr>
        <p:txBody>
          <a:bodyPr wrap="square">
            <a:spAutoFit/>
          </a:bodyPr>
          <a:lstStyle/>
          <a:p>
            <a:r>
              <a:rPr lang="en-US" sz="1800" b="0" i="0" u="sng" strike="noStrike" dirty="0">
                <a:solidFill>
                  <a:srgbClr val="0097A7"/>
                </a:solidFill>
                <a:effectLst/>
                <a:latin typeface="Arial" panose="020B0604020202020204" pitchFamily="34" charset="0"/>
                <a:hlinkClick r:id="rId3"/>
              </a:rPr>
              <a:t>https://tinyurl.com/MTSSJackson</a:t>
            </a:r>
            <a:endParaRPr lang="en-US" dirty="0"/>
          </a:p>
        </p:txBody>
      </p:sp>
      <p:pic>
        <p:nvPicPr>
          <p:cNvPr id="7" name="Picture 6" descr="A wolf head on a green background&#10;&#10;Description automatically generated">
            <a:extLst>
              <a:ext uri="{FF2B5EF4-FFF2-40B4-BE49-F238E27FC236}">
                <a16:creationId xmlns:a16="http://schemas.microsoft.com/office/drawing/2014/main" id="{E57E8E7E-B970-28E1-84D7-4194E0ADF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2475" y="3200398"/>
            <a:ext cx="2696549" cy="2696549"/>
          </a:xfrm>
          <a:prstGeom prst="rect">
            <a:avLst/>
          </a:prstGeom>
        </p:spPr>
      </p:pic>
    </p:spTree>
    <p:extLst>
      <p:ext uri="{BB962C8B-B14F-4D97-AF65-F5344CB8AC3E}">
        <p14:creationId xmlns:p14="http://schemas.microsoft.com/office/powerpoint/2010/main" val="26833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D8A9447-DEFF-40A5-8673-B7A365C3F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098" name="Picture 2" descr="Attendance Procedures / Student Attendance Procedures">
            <a:extLst>
              <a:ext uri="{FF2B5EF4-FFF2-40B4-BE49-F238E27FC236}">
                <a16:creationId xmlns:a16="http://schemas.microsoft.com/office/drawing/2014/main" id="{60B51134-C77F-EDE2-5FBD-54C5FE7893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2912" y="640080"/>
            <a:ext cx="5577840" cy="557784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290C21F9-FD6D-4457-B130-1A531F242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77E1B16-D432-824B-589D-1A0D78B365C2}"/>
              </a:ext>
            </a:extLst>
          </p:cNvPr>
          <p:cNvSpPr>
            <a:spLocks noGrp="1"/>
          </p:cNvSpPr>
          <p:nvPr>
            <p:ph type="ctrTitle"/>
          </p:nvPr>
        </p:nvSpPr>
        <p:spPr>
          <a:xfrm>
            <a:off x="8096885" y="640080"/>
            <a:ext cx="3659246" cy="2926080"/>
          </a:xfrm>
        </p:spPr>
        <p:txBody>
          <a:bodyPr>
            <a:normAutofit/>
          </a:bodyPr>
          <a:lstStyle/>
          <a:p>
            <a:r>
              <a:rPr lang="en-US" sz="4400">
                <a:solidFill>
                  <a:srgbClr val="FFFFFF"/>
                </a:solidFill>
              </a:rPr>
              <a:t>BEHAVIORAL SUPPORTS</a:t>
            </a:r>
          </a:p>
        </p:txBody>
      </p:sp>
      <p:sp>
        <p:nvSpPr>
          <p:cNvPr id="3" name="Subtitle 2">
            <a:extLst>
              <a:ext uri="{FF2B5EF4-FFF2-40B4-BE49-F238E27FC236}">
                <a16:creationId xmlns:a16="http://schemas.microsoft.com/office/drawing/2014/main" id="{A29D3052-8D31-8372-E41D-09B6443C4133}"/>
              </a:ext>
            </a:extLst>
          </p:cNvPr>
          <p:cNvSpPr>
            <a:spLocks noGrp="1"/>
          </p:cNvSpPr>
          <p:nvPr>
            <p:ph type="subTitle" idx="1"/>
          </p:nvPr>
        </p:nvSpPr>
        <p:spPr>
          <a:xfrm>
            <a:off x="8096885" y="3578084"/>
            <a:ext cx="3659246" cy="2639835"/>
          </a:xfrm>
        </p:spPr>
        <p:txBody>
          <a:bodyPr>
            <a:normAutofit/>
          </a:bodyPr>
          <a:lstStyle/>
          <a:p>
            <a:r>
              <a:rPr lang="en-US" sz="1500" dirty="0">
                <a:solidFill>
                  <a:srgbClr val="FFFFFF"/>
                </a:solidFill>
              </a:rPr>
              <a:t>Kristina Monten</a:t>
            </a:r>
          </a:p>
          <a:p>
            <a:r>
              <a:rPr lang="en-US" sz="1500" dirty="0">
                <a:solidFill>
                  <a:srgbClr val="FFFFFF"/>
                </a:solidFill>
              </a:rPr>
              <a:t>&amp; </a:t>
            </a:r>
          </a:p>
          <a:p>
            <a:r>
              <a:rPr lang="en-US" sz="1500" dirty="0">
                <a:solidFill>
                  <a:srgbClr val="FFFFFF"/>
                </a:solidFill>
              </a:rPr>
              <a:t>Erik Heinz</a:t>
            </a:r>
          </a:p>
        </p:txBody>
      </p:sp>
      <p:sp>
        <p:nvSpPr>
          <p:cNvPr id="4107" name="Rectangle 4106">
            <a:extLst>
              <a:ext uri="{FF2B5EF4-FFF2-40B4-BE49-F238E27FC236}">
                <a16:creationId xmlns:a16="http://schemas.microsoft.com/office/drawing/2014/main" id="{28F6EF4B-2F40-485B-9F36-084731486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18663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A3E36-716A-07BF-2585-5DAAC036D80C}"/>
              </a:ext>
            </a:extLst>
          </p:cNvPr>
          <p:cNvSpPr>
            <a:spLocks noGrp="1"/>
          </p:cNvSpPr>
          <p:nvPr>
            <p:ph type="ctrTitle"/>
          </p:nvPr>
        </p:nvSpPr>
        <p:spPr>
          <a:xfrm>
            <a:off x="416437" y="153129"/>
            <a:ext cx="5859671" cy="4101629"/>
          </a:xfrm>
        </p:spPr>
        <p:txBody>
          <a:bodyPr anchor="b">
            <a:normAutofit/>
          </a:bodyPr>
          <a:lstStyle/>
          <a:p>
            <a:r>
              <a:rPr lang="en-US" sz="5600" dirty="0">
                <a:solidFill>
                  <a:schemeClr val="tx1"/>
                </a:solidFill>
                <a:latin typeface="Castellar" panose="020A0402060406010301" pitchFamily="18" charset="0"/>
              </a:rPr>
              <a:t>JHS Attendance/ENGAGEMENT Matters!</a:t>
            </a:r>
            <a:br>
              <a:rPr lang="en-US" sz="5600" dirty="0">
                <a:solidFill>
                  <a:schemeClr val="tx1"/>
                </a:solidFill>
                <a:latin typeface="Castellar" panose="020A0402060406010301" pitchFamily="18" charset="0"/>
              </a:rPr>
            </a:br>
            <a:endParaRPr lang="en-US" sz="5600" dirty="0">
              <a:solidFill>
                <a:schemeClr val="tx1"/>
              </a:solidFill>
              <a:latin typeface="Castellar" panose="020A0402060406010301" pitchFamily="18" charset="0"/>
            </a:endParaRPr>
          </a:p>
        </p:txBody>
      </p:sp>
      <p:sp>
        <p:nvSpPr>
          <p:cNvPr id="3" name="TextBox 2">
            <a:extLst>
              <a:ext uri="{FF2B5EF4-FFF2-40B4-BE49-F238E27FC236}">
                <a16:creationId xmlns:a16="http://schemas.microsoft.com/office/drawing/2014/main" id="{A15518A8-2725-9513-1A9B-F08682DD74A2}"/>
              </a:ext>
            </a:extLst>
          </p:cNvPr>
          <p:cNvSpPr txBox="1"/>
          <p:nvPr/>
        </p:nvSpPr>
        <p:spPr>
          <a:xfrm>
            <a:off x="816522" y="4614402"/>
            <a:ext cx="10268244" cy="1569660"/>
          </a:xfrm>
          <a:prstGeom prst="rect">
            <a:avLst/>
          </a:prstGeom>
          <a:solidFill>
            <a:schemeClr val="accent1">
              <a:lumMod val="60000"/>
              <a:lumOff val="40000"/>
            </a:schemeClr>
          </a:solidFill>
          <a:ln>
            <a:solidFill>
              <a:schemeClr val="tx2"/>
            </a:solidFill>
          </a:ln>
        </p:spPr>
        <p:txBody>
          <a:bodyPr wrap="square" rtlCol="0">
            <a:spAutoFit/>
          </a:bodyPr>
          <a:lstStyle/>
          <a:p>
            <a:pPr marL="285750" indent="-285750" algn="ctr">
              <a:buFont typeface="Arial" panose="020B0604020202020204" pitchFamily="34" charset="0"/>
              <a:buChar char="•"/>
            </a:pPr>
            <a:r>
              <a:rPr lang="en-US" sz="2400" dirty="0">
                <a:latin typeface="Californian FB" panose="0207040306080B030204" pitchFamily="18" charset="0"/>
              </a:rPr>
              <a:t>OSPI/District Policies (BECCA)</a:t>
            </a:r>
          </a:p>
          <a:p>
            <a:pPr marL="285750" indent="-285750" algn="ctr">
              <a:buFont typeface="Arial" panose="020B0604020202020204" pitchFamily="34" charset="0"/>
              <a:buChar char="•"/>
            </a:pPr>
            <a:r>
              <a:rPr lang="en-US" sz="2400" dirty="0">
                <a:latin typeface="Californian FB" panose="0207040306080B030204" pitchFamily="18" charset="0"/>
              </a:rPr>
              <a:t>JHS Policies/Absence Codes</a:t>
            </a:r>
          </a:p>
          <a:p>
            <a:pPr marL="285750" indent="-285750" algn="ctr">
              <a:buFont typeface="Arial" panose="020B0604020202020204" pitchFamily="34" charset="0"/>
              <a:buChar char="•"/>
            </a:pPr>
            <a:r>
              <a:rPr lang="en-US" sz="2400" dirty="0">
                <a:latin typeface="Californian FB" panose="0207040306080B030204" pitchFamily="18" charset="0"/>
              </a:rPr>
              <a:t>Standard Practice</a:t>
            </a:r>
          </a:p>
          <a:p>
            <a:pPr marL="285750" indent="-285750" algn="ctr">
              <a:buFont typeface="Arial" panose="020B0604020202020204" pitchFamily="34" charset="0"/>
              <a:buChar char="•"/>
            </a:pPr>
            <a:r>
              <a:rPr lang="en-US" sz="2400" dirty="0">
                <a:latin typeface="Californian FB" panose="0207040306080B030204" pitchFamily="18" charset="0"/>
              </a:rPr>
              <a:t>Targeted Interventions/Supports</a:t>
            </a:r>
          </a:p>
        </p:txBody>
      </p:sp>
      <p:pic>
        <p:nvPicPr>
          <p:cNvPr id="4" name="Picture 3">
            <a:extLst>
              <a:ext uri="{FF2B5EF4-FFF2-40B4-BE49-F238E27FC236}">
                <a16:creationId xmlns:a16="http://schemas.microsoft.com/office/drawing/2014/main" id="{1F7DBC07-C772-1DF8-6B8A-7F804984EA19}"/>
              </a:ext>
            </a:extLst>
          </p:cNvPr>
          <p:cNvPicPr>
            <a:picLocks noChangeAspect="1"/>
          </p:cNvPicPr>
          <p:nvPr/>
        </p:nvPicPr>
        <p:blipFill>
          <a:blip r:embed="rId2"/>
          <a:stretch>
            <a:fillRect/>
          </a:stretch>
        </p:blipFill>
        <p:spPr>
          <a:xfrm>
            <a:off x="7777639" y="634813"/>
            <a:ext cx="3307127" cy="3022787"/>
          </a:xfrm>
          <a:prstGeom prst="rect">
            <a:avLst/>
          </a:prstGeom>
        </p:spPr>
      </p:pic>
    </p:spTree>
    <p:extLst>
      <p:ext uri="{BB962C8B-B14F-4D97-AF65-F5344CB8AC3E}">
        <p14:creationId xmlns:p14="http://schemas.microsoft.com/office/powerpoint/2010/main" val="2412008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67" name="Picture 23566">
            <a:extLst>
              <a:ext uri="{FF2B5EF4-FFF2-40B4-BE49-F238E27FC236}">
                <a16:creationId xmlns:a16="http://schemas.microsoft.com/office/drawing/2014/main" id="{1CCD6B46-904F-4AD8-220F-2937FE433A55}"/>
              </a:ext>
            </a:extLst>
          </p:cNvPr>
          <p:cNvPicPr>
            <a:picLocks noChangeAspect="1"/>
          </p:cNvPicPr>
          <p:nvPr/>
        </p:nvPicPr>
        <p:blipFill>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23554" name="Rectangle 2">
            <a:extLst>
              <a:ext uri="{FF2B5EF4-FFF2-40B4-BE49-F238E27FC236}">
                <a16:creationId xmlns:a16="http://schemas.microsoft.com/office/drawing/2014/main" id="{A5563526-E9B0-4122-ABB9-33C28EAE23AB}"/>
              </a:ext>
            </a:extLst>
          </p:cNvPr>
          <p:cNvSpPr>
            <a:spLocks noGrp="1" noChangeArrowheads="1"/>
          </p:cNvSpPr>
          <p:nvPr>
            <p:ph type="title" idx="4294967295"/>
          </p:nvPr>
        </p:nvSpPr>
        <p:spPr>
          <a:xfrm>
            <a:off x="0" y="365125"/>
            <a:ext cx="10515600" cy="1325563"/>
          </a:xfrm>
        </p:spPr>
        <p:txBody>
          <a:bodyPr vert="horz" lIns="91440" tIns="45720" rIns="91440" bIns="45720" rtlCol="0" anchor="ctr">
            <a:normAutofit/>
          </a:bodyPr>
          <a:lstStyle/>
          <a:p>
            <a:pPr>
              <a:defRPr/>
            </a:pPr>
            <a:r>
              <a:rPr lang="en-US">
                <a:latin typeface="Castellar" panose="020A0402060406010301" pitchFamily="18" charset="0"/>
                <a:cs typeface="Aparajita" panose="020B0502040204020203" pitchFamily="18" charset="0"/>
              </a:rPr>
              <a:t>Attendance Process</a:t>
            </a:r>
            <a:endParaRPr lang="en-US" i="1" dirty="0">
              <a:latin typeface="Castellar" panose="020A0402060406010301" pitchFamily="18" charset="0"/>
              <a:cs typeface="Aparajita" panose="020B0502040204020203" pitchFamily="18" charset="0"/>
            </a:endParaRPr>
          </a:p>
        </p:txBody>
      </p:sp>
      <p:graphicFrame>
        <p:nvGraphicFramePr>
          <p:cNvPr id="23557" name="Rectangle 3">
            <a:extLst>
              <a:ext uri="{FF2B5EF4-FFF2-40B4-BE49-F238E27FC236}">
                <a16:creationId xmlns:a16="http://schemas.microsoft.com/office/drawing/2014/main" id="{36422254-8ECE-C457-76A7-326AAD2C1856}"/>
              </a:ext>
            </a:extLst>
          </p:cNvPr>
          <p:cNvGraphicFramePr/>
          <p:nvPr>
            <p:extLst>
              <p:ext uri="{D42A27DB-BD31-4B8C-83A1-F6EECF244321}">
                <p14:modId xmlns:p14="http://schemas.microsoft.com/office/powerpoint/2010/main" val="20667592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32DECF-1939-7719-3FEF-0C595EEBE774}"/>
              </a:ext>
            </a:extLst>
          </p:cNvPr>
          <p:cNvSpPr txBox="1"/>
          <p:nvPr/>
        </p:nvSpPr>
        <p:spPr>
          <a:xfrm>
            <a:off x="353329" y="826003"/>
            <a:ext cx="9462476" cy="4401205"/>
          </a:xfrm>
          <a:prstGeom prst="rect">
            <a:avLst/>
          </a:prstGeom>
          <a:noFill/>
        </p:spPr>
        <p:txBody>
          <a:bodyPr wrap="square">
            <a:spAutoFit/>
          </a:bodyPr>
          <a:lstStyle/>
          <a:p>
            <a:pPr algn="ctr"/>
            <a:r>
              <a:rPr lang="en-US" b="0" i="0" dirty="0">
                <a:solidFill>
                  <a:srgbClr val="49473B"/>
                </a:solidFill>
                <a:effectLst/>
                <a:latin typeface="Californian FB" panose="0207040306080B030204" pitchFamily="18" charset="0"/>
              </a:rPr>
              <a:t>OSPI believes that educators have a great opportunity to get curious about why students aren’t attending, to provide effective and tailored interventions that address the root cause.</a:t>
            </a:r>
          </a:p>
          <a:p>
            <a:pPr algn="ctr"/>
            <a:endParaRPr lang="en-US" b="0" i="0" dirty="0">
              <a:solidFill>
                <a:srgbClr val="49473B"/>
              </a:solidFill>
              <a:effectLst/>
              <a:latin typeface="Californian FB" panose="0207040306080B030204" pitchFamily="18" charset="0"/>
            </a:endParaRPr>
          </a:p>
          <a:p>
            <a:pPr algn="ctr"/>
            <a:r>
              <a:rPr lang="en-US" b="0" i="0" dirty="0">
                <a:solidFill>
                  <a:srgbClr val="49473B"/>
                </a:solidFill>
                <a:effectLst/>
                <a:latin typeface="Californian FB" panose="0207040306080B030204" pitchFamily="18" charset="0"/>
              </a:rPr>
              <a:t>Chronic absenteeism is a signal to educators and parents that a student may be experiencing barriers to attending or engaging in school. These underlying barriers or root causes must be understood to effectively support the student and family to attend and engage.</a:t>
            </a:r>
          </a:p>
          <a:p>
            <a:pPr algn="ctr"/>
            <a:endParaRPr lang="en-US" b="0" i="0" dirty="0">
              <a:solidFill>
                <a:srgbClr val="49473B"/>
              </a:solidFill>
              <a:effectLst/>
              <a:latin typeface="Californian FB" panose="0207040306080B030204" pitchFamily="18" charset="0"/>
            </a:endParaRPr>
          </a:p>
          <a:p>
            <a:pPr algn="l"/>
            <a:r>
              <a:rPr lang="en-US" b="0" i="0" dirty="0">
                <a:solidFill>
                  <a:srgbClr val="49473B"/>
                </a:solidFill>
                <a:effectLst/>
                <a:latin typeface="Californian FB" panose="0207040306080B030204" pitchFamily="18" charset="0"/>
              </a:rPr>
              <a:t>The root cause of student absences can come from one or several of these contexts:</a:t>
            </a:r>
          </a:p>
          <a:p>
            <a:pPr lvl="1">
              <a:buFont typeface="Arial" panose="020B0604020202020204" pitchFamily="34" charset="0"/>
              <a:buChar char="•"/>
            </a:pPr>
            <a:r>
              <a:rPr lang="en-US" b="0" i="0" dirty="0">
                <a:solidFill>
                  <a:srgbClr val="49473B"/>
                </a:solidFill>
                <a:effectLst/>
                <a:latin typeface="Californian FB" panose="0207040306080B030204" pitchFamily="18" charset="0"/>
              </a:rPr>
              <a:t>School (e.g. school environment does not feel welcoming)</a:t>
            </a:r>
          </a:p>
          <a:p>
            <a:pPr lvl="1">
              <a:buFont typeface="Arial" panose="020B0604020202020204" pitchFamily="34" charset="0"/>
              <a:buChar char="•"/>
            </a:pPr>
            <a:r>
              <a:rPr lang="en-US" b="0" i="0" dirty="0">
                <a:solidFill>
                  <a:srgbClr val="49473B"/>
                </a:solidFill>
                <a:effectLst/>
                <a:latin typeface="Californian FB" panose="0207040306080B030204" pitchFamily="18" charset="0"/>
              </a:rPr>
              <a:t>Classroom (e.g. curriculum does not feel relevant)</a:t>
            </a:r>
          </a:p>
          <a:p>
            <a:pPr lvl="1">
              <a:buFont typeface="Arial" panose="020B0604020202020204" pitchFamily="34" charset="0"/>
              <a:buChar char="•"/>
            </a:pPr>
            <a:r>
              <a:rPr lang="en-US" b="0" i="0" dirty="0">
                <a:solidFill>
                  <a:srgbClr val="49473B"/>
                </a:solidFill>
                <a:effectLst/>
                <a:latin typeface="Californian FB" panose="0207040306080B030204" pitchFamily="18" charset="0"/>
              </a:rPr>
              <a:t>Community (e.g. unsafe walking routes)</a:t>
            </a:r>
          </a:p>
          <a:p>
            <a:pPr lvl="1">
              <a:buFont typeface="Arial" panose="020B0604020202020204" pitchFamily="34" charset="0"/>
              <a:buChar char="•"/>
            </a:pPr>
            <a:r>
              <a:rPr lang="en-US" b="0" i="0" dirty="0">
                <a:solidFill>
                  <a:srgbClr val="49473B"/>
                </a:solidFill>
                <a:effectLst/>
                <a:latin typeface="Californian FB" panose="0207040306080B030204" pitchFamily="18" charset="0"/>
              </a:rPr>
              <a:t>Family (e.g. unreliable transportation)</a:t>
            </a:r>
          </a:p>
          <a:p>
            <a:pPr lvl="1">
              <a:buFont typeface="Arial" panose="020B0604020202020204" pitchFamily="34" charset="0"/>
              <a:buChar char="•"/>
            </a:pPr>
            <a:r>
              <a:rPr lang="en-US" b="0" i="0" dirty="0">
                <a:solidFill>
                  <a:srgbClr val="49473B"/>
                </a:solidFill>
                <a:effectLst/>
                <a:latin typeface="Californian FB" panose="0207040306080B030204" pitchFamily="18" charset="0"/>
              </a:rPr>
              <a:t>Student (e.g. motivation, anxiety)</a:t>
            </a:r>
          </a:p>
          <a:p>
            <a:pPr lvl="1">
              <a:buFont typeface="Arial" panose="020B0604020202020204" pitchFamily="34" charset="0"/>
              <a:buChar char="•"/>
            </a:pPr>
            <a:endParaRPr lang="en-US" b="0" i="0" dirty="0">
              <a:solidFill>
                <a:srgbClr val="49473B"/>
              </a:solidFill>
              <a:effectLst/>
              <a:latin typeface="Californian FB" panose="0207040306080B030204" pitchFamily="18" charset="0"/>
            </a:endParaRPr>
          </a:p>
          <a:p>
            <a:pPr algn="ctr"/>
            <a:r>
              <a:rPr lang="en-US" sz="1400" b="0" i="0" dirty="0">
                <a:solidFill>
                  <a:srgbClr val="49473B"/>
                </a:solidFill>
                <a:effectLst/>
                <a:latin typeface="Californian FB" panose="0207040306080B030204" pitchFamily="18" charset="0"/>
              </a:rPr>
              <a:t>Attendance Works offers a worksheet to use with individual students on </a:t>
            </a:r>
            <a:r>
              <a:rPr lang="en-US" sz="1400" b="0" i="0" u="none" strike="noStrike" dirty="0">
                <a:solidFill>
                  <a:srgbClr val="0967B6"/>
                </a:solidFill>
                <a:effectLst/>
                <a:latin typeface="Californian FB" panose="0207040306080B030204" pitchFamily="18" charset="0"/>
                <a:hlinkClick r:id="rId2" tooltip="(opens in a new window)"/>
              </a:rPr>
              <a:t>Understanding the Root Causes of Student Absences</a:t>
            </a:r>
            <a:r>
              <a:rPr lang="en-US" sz="1400" b="0" i="0" dirty="0">
                <a:solidFill>
                  <a:srgbClr val="49473B"/>
                </a:solidFill>
                <a:effectLst/>
                <a:latin typeface="Californian FB" panose="0207040306080B030204" pitchFamily="18" charset="0"/>
              </a:rPr>
              <a:t>, that can help them to understand the reasons that a student may miss school.</a:t>
            </a:r>
          </a:p>
        </p:txBody>
      </p:sp>
      <p:sp>
        <p:nvSpPr>
          <p:cNvPr id="4" name="TextBox 3">
            <a:extLst>
              <a:ext uri="{FF2B5EF4-FFF2-40B4-BE49-F238E27FC236}">
                <a16:creationId xmlns:a16="http://schemas.microsoft.com/office/drawing/2014/main" id="{A833C5AD-E0C7-6102-F75B-9FD13338243B}"/>
              </a:ext>
            </a:extLst>
          </p:cNvPr>
          <p:cNvSpPr txBox="1"/>
          <p:nvPr/>
        </p:nvSpPr>
        <p:spPr>
          <a:xfrm>
            <a:off x="58723" y="109057"/>
            <a:ext cx="11576807" cy="861774"/>
          </a:xfrm>
          <a:prstGeom prst="rect">
            <a:avLst/>
          </a:prstGeom>
          <a:noFill/>
        </p:spPr>
        <p:txBody>
          <a:bodyPr wrap="square" rtlCol="0">
            <a:spAutoFit/>
          </a:bodyPr>
          <a:lstStyle/>
          <a:p>
            <a:pPr algn="l"/>
            <a:r>
              <a:rPr lang="en-US" sz="3200" b="0" i="0" dirty="0">
                <a:solidFill>
                  <a:srgbClr val="244A5F"/>
                </a:solidFill>
                <a:effectLst/>
                <a:latin typeface="Californian FB" panose="0207040306080B030204" pitchFamily="18" charset="0"/>
              </a:rPr>
              <a:t>Root Causes &amp; Interventions for Absences </a:t>
            </a:r>
            <a:r>
              <a:rPr lang="en-US" b="0" i="0" dirty="0">
                <a:solidFill>
                  <a:srgbClr val="244A5F"/>
                </a:solidFill>
                <a:effectLst/>
                <a:latin typeface="Californian FB" panose="0207040306080B030204" pitchFamily="18" charset="0"/>
              </a:rPr>
              <a:t>/ OSPI Website</a:t>
            </a:r>
          </a:p>
          <a:p>
            <a:pPr algn="l"/>
            <a:endParaRPr lang="en-US" b="0" i="0" dirty="0">
              <a:solidFill>
                <a:srgbClr val="244A5F"/>
              </a:solidFill>
              <a:effectLst/>
              <a:latin typeface="Open Sans" panose="020B0606030504020204" pitchFamily="34" charset="0"/>
            </a:endParaRPr>
          </a:p>
        </p:txBody>
      </p:sp>
      <p:pic>
        <p:nvPicPr>
          <p:cNvPr id="15362" name="Picture 2" descr="OSPI Office Hours | FIRST Washington">
            <a:extLst>
              <a:ext uri="{FF2B5EF4-FFF2-40B4-BE49-F238E27FC236}">
                <a16:creationId xmlns:a16="http://schemas.microsoft.com/office/drawing/2014/main" id="{ECA6915E-62D7-29E3-471F-F02BCDFC9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6324" y="5227208"/>
            <a:ext cx="823912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379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43E0DE-FA79-466D-FA92-E08C921A8FF3}"/>
              </a:ext>
            </a:extLst>
          </p:cNvPr>
          <p:cNvSpPr txBox="1"/>
          <p:nvPr/>
        </p:nvSpPr>
        <p:spPr>
          <a:xfrm>
            <a:off x="3876951" y="399710"/>
            <a:ext cx="8043499" cy="5402510"/>
          </a:xfrm>
          <a:prstGeom prst="rect">
            <a:avLst/>
          </a:prstGeom>
          <a:ln w="76200">
            <a:solidFill>
              <a:schemeClr val="bg1"/>
            </a:solidFill>
          </a:ln>
        </p:spPr>
        <p:txBody>
          <a:bodyPr vert="horz" lIns="91440" tIns="45720" rIns="91440" bIns="45720" rtlCol="0" anchor="ctr">
            <a:normAutofit/>
          </a:bodyPr>
          <a:lstStyle/>
          <a:p>
            <a:pPr marL="0" marR="0">
              <a:lnSpc>
                <a:spcPct val="90000"/>
              </a:lnSpc>
              <a:buClr>
                <a:schemeClr val="accent1"/>
              </a:buClr>
              <a:buSzPct val="80000"/>
              <a:buFont typeface="Wingdings 3" charset="2"/>
              <a:buChar char=""/>
            </a:pPr>
            <a:endParaRPr lang="en-US" sz="1400" b="1" dirty="0">
              <a:solidFill>
                <a:schemeClr val="bg2"/>
              </a:solidFill>
              <a:latin typeface="Californian FB" panose="0207040306080B030204" pitchFamily="18" charset="0"/>
            </a:endParaRPr>
          </a:p>
          <a:p>
            <a:pPr marL="0" marR="0">
              <a:lnSpc>
                <a:spcPct val="90000"/>
              </a:lnSpc>
              <a:buClr>
                <a:schemeClr val="accent1"/>
              </a:buClr>
              <a:buSzPct val="80000"/>
              <a:buFont typeface="Wingdings 3" charset="2"/>
              <a:buChar char=""/>
            </a:pPr>
            <a:endParaRPr lang="en-US" sz="1400" b="1" dirty="0">
              <a:solidFill>
                <a:schemeClr val="bg1"/>
              </a:solidFill>
              <a:latin typeface="Californian FB" panose="0207040306080B030204" pitchFamily="18" charset="0"/>
            </a:endParaRPr>
          </a:p>
          <a:p>
            <a:pPr marL="0" marR="0">
              <a:lnSpc>
                <a:spcPct val="90000"/>
              </a:lnSpc>
              <a:buClr>
                <a:schemeClr val="accent1"/>
              </a:buClr>
              <a:buSzPct val="80000"/>
              <a:buFont typeface="Wingdings 3" charset="2"/>
              <a:buChar char=""/>
            </a:pPr>
            <a:endParaRPr lang="en-US" sz="1400" b="1" dirty="0">
              <a:solidFill>
                <a:schemeClr val="bg1"/>
              </a:solidFill>
              <a:latin typeface="Californian FB" panose="0207040306080B030204" pitchFamily="18" charset="0"/>
            </a:endParaRPr>
          </a:p>
          <a:p>
            <a:pPr marL="0" marR="0">
              <a:lnSpc>
                <a:spcPct val="90000"/>
              </a:lnSpc>
              <a:buClr>
                <a:schemeClr val="accent1"/>
              </a:buClr>
              <a:buSzPct val="80000"/>
              <a:buFont typeface="Wingdings 3" charset="2"/>
              <a:buChar char=""/>
            </a:pPr>
            <a:r>
              <a:rPr lang="en-US" sz="1400" b="1" dirty="0">
                <a:latin typeface="Californian FB" panose="0207040306080B030204" pitchFamily="18" charset="0"/>
              </a:rPr>
              <a:t>For questions about Attendance Support</a:t>
            </a:r>
            <a:endParaRPr lang="en-US" sz="1400" dirty="0">
              <a:latin typeface="Californian FB" panose="0207040306080B030204" pitchFamily="18" charset="0"/>
            </a:endParaRPr>
          </a:p>
          <a:p>
            <a:pPr marL="0" marR="0">
              <a:lnSpc>
                <a:spcPct val="90000"/>
              </a:lnSpc>
              <a:buClr>
                <a:schemeClr val="accent1"/>
              </a:buClr>
              <a:buSzPct val="80000"/>
              <a:buFont typeface="Wingdings 3" charset="2"/>
              <a:buChar char=""/>
            </a:pPr>
            <a:r>
              <a:rPr lang="en-US" sz="1400" b="1" dirty="0">
                <a:latin typeface="Californian FB" panose="0207040306080B030204" pitchFamily="18" charset="0"/>
              </a:rPr>
              <a:t>Admin Support | Kristina R. Monten	425-385-7020	 </a:t>
            </a:r>
            <a:r>
              <a:rPr lang="en-US" sz="1400" b="1" u="sng" dirty="0">
                <a:latin typeface="Californian FB" panose="0207040306080B030204" pitchFamily="18" charset="0"/>
                <a:hlinkClick r:id="rId2">
                  <a:extLst>
                    <a:ext uri="{A12FA001-AC4F-418D-AE19-62706E023703}">
                      <ahyp:hlinkClr xmlns:ahyp="http://schemas.microsoft.com/office/drawing/2018/hyperlinkcolor" val="tx"/>
                    </a:ext>
                  </a:extLst>
                </a:hlinkClick>
              </a:rPr>
              <a:t>kmonten@everettsd.org</a:t>
            </a:r>
            <a:r>
              <a:rPr lang="en-US" sz="1400" b="1" dirty="0">
                <a:latin typeface="Californian FB" panose="0207040306080B030204" pitchFamily="18" charset="0"/>
              </a:rPr>
              <a:t> </a:t>
            </a:r>
            <a:endParaRPr lang="en-US" sz="1400" dirty="0">
              <a:latin typeface="Californian FB" panose="0207040306080B030204" pitchFamily="18" charset="0"/>
            </a:endParaRPr>
          </a:p>
          <a:p>
            <a:pPr marL="0" marR="0">
              <a:lnSpc>
                <a:spcPct val="90000"/>
              </a:lnSpc>
              <a:buClr>
                <a:schemeClr val="accent1"/>
              </a:buClr>
              <a:buSzPct val="80000"/>
              <a:buFont typeface="Wingdings 3" charset="2"/>
              <a:buChar char=""/>
            </a:pPr>
            <a:r>
              <a:rPr lang="en-US" sz="1400" b="1" dirty="0">
                <a:solidFill>
                  <a:schemeClr val="bg1"/>
                </a:solidFill>
                <a:latin typeface="Californian FB" panose="0207040306080B030204" pitchFamily="18" charset="0"/>
              </a:rPr>
              <a:t> </a:t>
            </a:r>
            <a:endParaRPr lang="en-US" sz="1400" dirty="0">
              <a:solidFill>
                <a:schemeClr val="bg1"/>
              </a:solidFill>
              <a:latin typeface="Californian FB" panose="0207040306080B030204" pitchFamily="18" charset="0"/>
            </a:endParaRPr>
          </a:p>
          <a:p>
            <a:pPr marL="0" marR="0">
              <a:lnSpc>
                <a:spcPct val="90000"/>
              </a:lnSpc>
              <a:buClr>
                <a:schemeClr val="accent1"/>
              </a:buClr>
              <a:buSzPct val="80000"/>
              <a:buFont typeface="Wingdings 3" charset="2"/>
              <a:buChar char=""/>
            </a:pPr>
            <a:r>
              <a:rPr lang="en-US" sz="1400" b="1" u="sng" dirty="0">
                <a:solidFill>
                  <a:schemeClr val="bg1"/>
                </a:solidFill>
                <a:latin typeface="Californian FB" panose="0207040306080B030204" pitchFamily="18" charset="0"/>
              </a:rPr>
              <a:t>Counselor Alphas </a:t>
            </a:r>
            <a:endParaRPr lang="en-US" sz="1400" b="1" dirty="0">
              <a:solidFill>
                <a:schemeClr val="bg1"/>
              </a:solidFill>
              <a:latin typeface="Californian FB" panose="0207040306080B030204" pitchFamily="18" charset="0"/>
            </a:endParaRPr>
          </a:p>
          <a:p>
            <a:pPr marL="0" marR="0">
              <a:lnSpc>
                <a:spcPct val="90000"/>
              </a:lnSpc>
              <a:buClr>
                <a:schemeClr val="accent1"/>
              </a:buClr>
              <a:buSzPct val="80000"/>
              <a:buFont typeface="Wingdings 3" charset="2"/>
              <a:buChar char=""/>
            </a:pPr>
            <a:r>
              <a:rPr lang="en-US" sz="1400" dirty="0">
                <a:latin typeface="Californian FB" panose="0207040306080B030204" pitchFamily="18" charset="0"/>
              </a:rPr>
              <a:t>A—BE .....	</a:t>
            </a:r>
            <a:r>
              <a:rPr lang="en-US" sz="1400" b="1" dirty="0">
                <a:latin typeface="Californian FB" panose="0207040306080B030204" pitchFamily="18" charset="0"/>
              </a:rPr>
              <a:t>Rebecca Medendorp 	</a:t>
            </a:r>
            <a:r>
              <a:rPr lang="en-US" sz="1400" u="sng" dirty="0">
                <a:latin typeface="Californian FB" panose="0207040306080B030204" pitchFamily="18" charset="0"/>
                <a:hlinkClick r:id="rId3">
                  <a:extLst>
                    <a:ext uri="{A12FA001-AC4F-418D-AE19-62706E023703}">
                      <ahyp:hlinkClr xmlns:ahyp="http://schemas.microsoft.com/office/drawing/2018/hyperlinkcolor" val="tx"/>
                    </a:ext>
                  </a:extLst>
                </a:hlinkClick>
              </a:rPr>
              <a:t>rmedendorp@everettsd.org</a:t>
            </a:r>
            <a:endParaRPr lang="en-US" sz="1400" dirty="0">
              <a:latin typeface="Californian FB" panose="0207040306080B030204" pitchFamily="18" charset="0"/>
            </a:endParaRPr>
          </a:p>
          <a:p>
            <a:pPr marL="0" marR="0">
              <a:lnSpc>
                <a:spcPct val="90000"/>
              </a:lnSpc>
              <a:buClr>
                <a:schemeClr val="accent1"/>
              </a:buClr>
              <a:buSzPct val="80000"/>
              <a:buFont typeface="Wingdings 3" charset="2"/>
              <a:buChar char=""/>
            </a:pPr>
            <a:r>
              <a:rPr lang="en-US" sz="1400" dirty="0">
                <a:latin typeface="Californian FB" panose="0207040306080B030204" pitchFamily="18" charset="0"/>
              </a:rPr>
              <a:t>BF—E ......	</a:t>
            </a:r>
            <a:r>
              <a:rPr lang="en-US" sz="1400" b="1" dirty="0">
                <a:latin typeface="Californian FB" panose="0207040306080B030204" pitchFamily="18" charset="0"/>
              </a:rPr>
              <a:t>Jonathan Gerig </a:t>
            </a:r>
            <a:r>
              <a:rPr lang="en-US" sz="1400" dirty="0">
                <a:latin typeface="Californian FB" panose="0207040306080B030204" pitchFamily="18" charset="0"/>
              </a:rPr>
              <a:t>  	 	</a:t>
            </a:r>
            <a:r>
              <a:rPr lang="en-US" sz="1400" u="sng" dirty="0">
                <a:latin typeface="Californian FB" panose="0207040306080B030204" pitchFamily="18" charset="0"/>
                <a:hlinkClick r:id="rId4">
                  <a:extLst>
                    <a:ext uri="{A12FA001-AC4F-418D-AE19-62706E023703}">
                      <ahyp:hlinkClr xmlns:ahyp="http://schemas.microsoft.com/office/drawing/2018/hyperlinkcolor" val="tx"/>
                    </a:ext>
                  </a:extLst>
                </a:hlinkClick>
              </a:rPr>
              <a:t>jgerig@everettsd.org</a:t>
            </a:r>
            <a:r>
              <a:rPr lang="en-US" sz="1400" dirty="0">
                <a:latin typeface="Californian FB" panose="0207040306080B030204" pitchFamily="18" charset="0"/>
              </a:rPr>
              <a:t> </a:t>
            </a:r>
          </a:p>
          <a:p>
            <a:pPr marL="0" marR="0">
              <a:lnSpc>
                <a:spcPct val="90000"/>
              </a:lnSpc>
              <a:buClr>
                <a:schemeClr val="accent1"/>
              </a:buClr>
              <a:buSzPct val="80000"/>
              <a:buFont typeface="Wingdings 3" charset="2"/>
              <a:buChar char=""/>
            </a:pPr>
            <a:r>
              <a:rPr lang="en-US" sz="1400" dirty="0">
                <a:latin typeface="Californian FB" panose="0207040306080B030204" pitchFamily="18" charset="0"/>
              </a:rPr>
              <a:t>F-I .......   	</a:t>
            </a:r>
            <a:r>
              <a:rPr lang="en-US" sz="1400" b="1" dirty="0">
                <a:latin typeface="Californian FB" panose="0207040306080B030204" pitchFamily="18" charset="0"/>
              </a:rPr>
              <a:t>Alfred Cain </a:t>
            </a:r>
            <a:r>
              <a:rPr lang="en-US" sz="1400" dirty="0">
                <a:latin typeface="Californian FB" panose="0207040306080B030204" pitchFamily="18" charset="0"/>
              </a:rPr>
              <a:t>	       	</a:t>
            </a:r>
            <a:r>
              <a:rPr lang="en-US" sz="1400" u="sng" dirty="0">
                <a:latin typeface="Californian FB" panose="0207040306080B030204" pitchFamily="18" charset="0"/>
                <a:hlinkClick r:id="rId5">
                  <a:extLst>
                    <a:ext uri="{A12FA001-AC4F-418D-AE19-62706E023703}">
                      <ahyp:hlinkClr xmlns:ahyp="http://schemas.microsoft.com/office/drawing/2018/hyperlinkcolor" val="tx"/>
                    </a:ext>
                  </a:extLst>
                </a:hlinkClick>
              </a:rPr>
              <a:t>acain@everettsd.org</a:t>
            </a:r>
            <a:endParaRPr lang="en-US" sz="1400" dirty="0">
              <a:latin typeface="Californian FB" panose="0207040306080B030204" pitchFamily="18" charset="0"/>
            </a:endParaRPr>
          </a:p>
          <a:p>
            <a:pPr marL="0" marR="0">
              <a:lnSpc>
                <a:spcPct val="90000"/>
              </a:lnSpc>
              <a:buClr>
                <a:schemeClr val="accent1"/>
              </a:buClr>
              <a:buSzPct val="80000"/>
              <a:buFont typeface="Wingdings 3" charset="2"/>
              <a:buChar char=""/>
            </a:pPr>
            <a:r>
              <a:rPr lang="en-US" sz="1400" dirty="0">
                <a:latin typeface="Californian FB" panose="0207040306080B030204" pitchFamily="18" charset="0"/>
              </a:rPr>
              <a:t>J—L ....... 	</a:t>
            </a:r>
            <a:r>
              <a:rPr lang="en-US" sz="1400" b="1" dirty="0">
                <a:latin typeface="Californian FB" panose="0207040306080B030204" pitchFamily="18" charset="0"/>
              </a:rPr>
              <a:t>Sarah Williams   </a:t>
            </a:r>
            <a:r>
              <a:rPr lang="en-US" sz="1400" dirty="0">
                <a:latin typeface="Californian FB" panose="0207040306080B030204" pitchFamily="18" charset="0"/>
              </a:rPr>
              <a:t> 		</a:t>
            </a:r>
            <a:r>
              <a:rPr lang="en-US" sz="1400" u="sng" dirty="0">
                <a:latin typeface="Californian FB" panose="0207040306080B030204" pitchFamily="18" charset="0"/>
                <a:hlinkClick r:id="rId6">
                  <a:extLst>
                    <a:ext uri="{A12FA001-AC4F-418D-AE19-62706E023703}">
                      <ahyp:hlinkClr xmlns:ahyp="http://schemas.microsoft.com/office/drawing/2018/hyperlinkcolor" val="tx"/>
                    </a:ext>
                  </a:extLst>
                </a:hlinkClick>
              </a:rPr>
              <a:t>swilliams@everettsd.org</a:t>
            </a:r>
            <a:endParaRPr lang="en-US" sz="1400" dirty="0">
              <a:latin typeface="Californian FB" panose="0207040306080B030204" pitchFamily="18" charset="0"/>
            </a:endParaRPr>
          </a:p>
          <a:p>
            <a:pPr marL="0" marR="0">
              <a:lnSpc>
                <a:spcPct val="90000"/>
              </a:lnSpc>
              <a:buClr>
                <a:schemeClr val="accent1"/>
              </a:buClr>
              <a:buSzPct val="80000"/>
              <a:buFont typeface="Wingdings 3" charset="2"/>
              <a:buChar char=""/>
            </a:pPr>
            <a:r>
              <a:rPr lang="en-US" sz="1400" dirty="0">
                <a:latin typeface="Californian FB" panose="0207040306080B030204" pitchFamily="18" charset="0"/>
              </a:rPr>
              <a:t>M-PE ......	</a:t>
            </a:r>
            <a:r>
              <a:rPr lang="en-US" sz="1400" b="1" dirty="0">
                <a:latin typeface="Californian FB" panose="0207040306080B030204" pitchFamily="18" charset="0"/>
              </a:rPr>
              <a:t>Paul Turner </a:t>
            </a:r>
            <a:r>
              <a:rPr lang="en-US" sz="1400" dirty="0">
                <a:latin typeface="Californian FB" panose="0207040306080B030204" pitchFamily="18" charset="0"/>
              </a:rPr>
              <a:t>     		</a:t>
            </a:r>
            <a:r>
              <a:rPr lang="en-US" sz="1400" u="sng" dirty="0">
                <a:latin typeface="Californian FB" panose="0207040306080B030204" pitchFamily="18" charset="0"/>
                <a:hlinkClick r:id="rId7">
                  <a:extLst>
                    <a:ext uri="{A12FA001-AC4F-418D-AE19-62706E023703}">
                      <ahyp:hlinkClr xmlns:ahyp="http://schemas.microsoft.com/office/drawing/2018/hyperlinkcolor" val="tx"/>
                    </a:ext>
                  </a:extLst>
                </a:hlinkClick>
              </a:rPr>
              <a:t>pturner@everettsd.org</a:t>
            </a:r>
            <a:endParaRPr lang="en-US" sz="1400" dirty="0">
              <a:latin typeface="Californian FB" panose="0207040306080B030204" pitchFamily="18" charset="0"/>
            </a:endParaRPr>
          </a:p>
          <a:p>
            <a:pPr marL="0" marR="0">
              <a:lnSpc>
                <a:spcPct val="90000"/>
              </a:lnSpc>
              <a:buClr>
                <a:schemeClr val="accent1"/>
              </a:buClr>
              <a:buSzPct val="80000"/>
              <a:buFont typeface="Wingdings 3" charset="2"/>
              <a:buChar char=""/>
            </a:pPr>
            <a:r>
              <a:rPr lang="en-US" sz="1400" dirty="0">
                <a:latin typeface="Californian FB" panose="0207040306080B030204" pitchFamily="18" charset="0"/>
              </a:rPr>
              <a:t>PH-ST ....	</a:t>
            </a:r>
            <a:r>
              <a:rPr lang="en-US" sz="1400" b="1" dirty="0">
                <a:latin typeface="Californian FB" panose="0207040306080B030204" pitchFamily="18" charset="0"/>
              </a:rPr>
              <a:t>John Lerner </a:t>
            </a:r>
            <a:r>
              <a:rPr lang="en-US" sz="1400" dirty="0">
                <a:latin typeface="Californian FB" panose="0207040306080B030204" pitchFamily="18" charset="0"/>
              </a:rPr>
              <a:t>       		</a:t>
            </a:r>
            <a:r>
              <a:rPr lang="en-US" sz="1400" u="sng" dirty="0">
                <a:latin typeface="Californian FB" panose="0207040306080B030204" pitchFamily="18" charset="0"/>
                <a:hlinkClick r:id="rId8">
                  <a:extLst>
                    <a:ext uri="{A12FA001-AC4F-418D-AE19-62706E023703}">
                      <ahyp:hlinkClr xmlns:ahyp="http://schemas.microsoft.com/office/drawing/2018/hyperlinkcolor" val="tx"/>
                    </a:ext>
                  </a:extLst>
                </a:hlinkClick>
              </a:rPr>
              <a:t>jlerner@everettsd.org</a:t>
            </a:r>
            <a:endParaRPr lang="en-US" sz="1400" dirty="0">
              <a:latin typeface="Californian FB" panose="0207040306080B030204" pitchFamily="18" charset="0"/>
            </a:endParaRPr>
          </a:p>
          <a:p>
            <a:pPr marL="0" marR="0">
              <a:lnSpc>
                <a:spcPct val="90000"/>
              </a:lnSpc>
              <a:buClr>
                <a:schemeClr val="accent1"/>
              </a:buClr>
              <a:buSzPct val="80000"/>
              <a:buFont typeface="Wingdings 3" charset="2"/>
              <a:buChar char=""/>
            </a:pPr>
            <a:r>
              <a:rPr lang="en-US" sz="1400" dirty="0">
                <a:latin typeface="Californian FB" panose="0207040306080B030204" pitchFamily="18" charset="0"/>
              </a:rPr>
              <a:t>SU—Z .....	</a:t>
            </a:r>
            <a:r>
              <a:rPr lang="en-US" sz="1400" b="1" dirty="0">
                <a:latin typeface="Californian FB" panose="0207040306080B030204" pitchFamily="18" charset="0"/>
              </a:rPr>
              <a:t>Leiann Gregg </a:t>
            </a:r>
            <a:r>
              <a:rPr lang="en-US" sz="1400" dirty="0">
                <a:latin typeface="Californian FB" panose="0207040306080B030204" pitchFamily="18" charset="0"/>
              </a:rPr>
              <a:t>     		</a:t>
            </a:r>
            <a:r>
              <a:rPr lang="en-US" sz="1400" u="sng" dirty="0">
                <a:latin typeface="Californian FB" panose="0207040306080B030204" pitchFamily="18" charset="0"/>
                <a:hlinkClick r:id="rId9">
                  <a:extLst>
                    <a:ext uri="{A12FA001-AC4F-418D-AE19-62706E023703}">
                      <ahyp:hlinkClr xmlns:ahyp="http://schemas.microsoft.com/office/drawing/2018/hyperlinkcolor" val="tx"/>
                    </a:ext>
                  </a:extLst>
                </a:hlinkClick>
              </a:rPr>
              <a:t>lgregg@everettsd.org</a:t>
            </a:r>
            <a:endParaRPr lang="en-US" sz="1400" dirty="0">
              <a:latin typeface="Californian FB" panose="0207040306080B030204" pitchFamily="18" charset="0"/>
            </a:endParaRPr>
          </a:p>
          <a:p>
            <a:pPr marL="0" marR="0">
              <a:lnSpc>
                <a:spcPct val="90000"/>
              </a:lnSpc>
              <a:buClr>
                <a:schemeClr val="accent1"/>
              </a:buClr>
              <a:buSzPct val="80000"/>
              <a:buFont typeface="Wingdings 3" charset="2"/>
              <a:buChar char=""/>
            </a:pPr>
            <a:r>
              <a:rPr lang="en-US" sz="1400" dirty="0">
                <a:solidFill>
                  <a:schemeClr val="bg1"/>
                </a:solidFill>
                <a:latin typeface="Californian FB" panose="0207040306080B030204" pitchFamily="18" charset="0"/>
              </a:rPr>
              <a:t> </a:t>
            </a:r>
          </a:p>
          <a:p>
            <a:pPr marL="0" marR="0">
              <a:lnSpc>
                <a:spcPct val="90000"/>
              </a:lnSpc>
              <a:buClr>
                <a:schemeClr val="accent1"/>
              </a:buClr>
              <a:buSzPct val="80000"/>
              <a:buFont typeface="Wingdings 3" charset="2"/>
              <a:buChar char=""/>
            </a:pPr>
            <a:r>
              <a:rPr lang="en-US" sz="1400" b="1" u="sng" dirty="0">
                <a:solidFill>
                  <a:schemeClr val="bg1"/>
                </a:solidFill>
                <a:latin typeface="Californian FB" panose="0207040306080B030204" pitchFamily="18" charset="0"/>
              </a:rPr>
              <a:t>Support Staff</a:t>
            </a:r>
            <a:endParaRPr lang="en-US" sz="1400" b="1" dirty="0">
              <a:solidFill>
                <a:schemeClr val="bg1"/>
              </a:solidFill>
              <a:latin typeface="Californian FB" panose="0207040306080B030204" pitchFamily="18" charset="0"/>
            </a:endParaRPr>
          </a:p>
          <a:p>
            <a:pPr marL="0" marR="0">
              <a:lnSpc>
                <a:spcPct val="90000"/>
              </a:lnSpc>
              <a:buClr>
                <a:schemeClr val="accent1"/>
              </a:buClr>
              <a:buSzPct val="80000"/>
              <a:buFont typeface="Wingdings 3" charset="2"/>
              <a:buChar char=""/>
            </a:pPr>
            <a:r>
              <a:rPr lang="en-US" sz="1400" b="1" dirty="0">
                <a:latin typeface="Californian FB" panose="0207040306080B030204" pitchFamily="18" charset="0"/>
              </a:rPr>
              <a:t>Graduation Success Coordinator</a:t>
            </a:r>
            <a:r>
              <a:rPr lang="en-US" sz="1400" dirty="0">
                <a:latin typeface="Californian FB" panose="0207040306080B030204" pitchFamily="18" charset="0"/>
              </a:rPr>
              <a:t> 		 Janet Britt		    </a:t>
            </a:r>
            <a:r>
              <a:rPr lang="en-US" sz="1400" u="sng" dirty="0">
                <a:latin typeface="Californian FB" panose="0207040306080B030204" pitchFamily="18" charset="0"/>
                <a:hlinkClick r:id="rId10">
                  <a:extLst>
                    <a:ext uri="{A12FA001-AC4F-418D-AE19-62706E023703}">
                      <ahyp:hlinkClr xmlns:ahyp="http://schemas.microsoft.com/office/drawing/2018/hyperlinkcolor" val="tx"/>
                    </a:ext>
                  </a:extLst>
                </a:hlinkClick>
              </a:rPr>
              <a:t>jbritt@everettsd.org</a:t>
            </a:r>
            <a:endParaRPr lang="en-US" sz="1400" dirty="0">
              <a:latin typeface="Californian FB" panose="0207040306080B030204" pitchFamily="18" charset="0"/>
            </a:endParaRPr>
          </a:p>
          <a:p>
            <a:pPr marL="0" marR="0">
              <a:lnSpc>
                <a:spcPct val="90000"/>
              </a:lnSpc>
              <a:buClr>
                <a:schemeClr val="accent1"/>
              </a:buClr>
              <a:buSzPct val="80000"/>
              <a:buFont typeface="Wingdings 3" charset="2"/>
              <a:buChar char=""/>
            </a:pPr>
            <a:r>
              <a:rPr lang="en-US" sz="1400" b="1" dirty="0">
                <a:latin typeface="Californian FB" panose="0207040306080B030204" pitchFamily="18" charset="0"/>
              </a:rPr>
              <a:t>*ML Graduation Success Coordinator</a:t>
            </a:r>
            <a:r>
              <a:rPr lang="en-US" sz="1400" dirty="0">
                <a:latin typeface="Californian FB" panose="0207040306080B030204" pitchFamily="18" charset="0"/>
              </a:rPr>
              <a:t>   	Maria Rey 		    </a:t>
            </a:r>
            <a:r>
              <a:rPr lang="en-US" sz="1400" u="sng" dirty="0">
                <a:latin typeface="Californian FB" panose="0207040306080B030204" pitchFamily="18" charset="0"/>
                <a:hlinkClick r:id="rId11">
                  <a:extLst>
                    <a:ext uri="{A12FA001-AC4F-418D-AE19-62706E023703}">
                      <ahyp:hlinkClr xmlns:ahyp="http://schemas.microsoft.com/office/drawing/2018/hyperlinkcolor" val="tx"/>
                    </a:ext>
                  </a:extLst>
                </a:hlinkClick>
              </a:rPr>
              <a:t>mreyrivera@everettsd.org</a:t>
            </a:r>
            <a:endParaRPr lang="en-US" sz="1400" dirty="0">
              <a:latin typeface="Californian FB" panose="0207040306080B030204" pitchFamily="18" charset="0"/>
            </a:endParaRPr>
          </a:p>
          <a:p>
            <a:pPr marL="0" marR="0">
              <a:lnSpc>
                <a:spcPct val="90000"/>
              </a:lnSpc>
              <a:buClr>
                <a:schemeClr val="accent1"/>
              </a:buClr>
              <a:buSzPct val="80000"/>
              <a:buFont typeface="Wingdings 3" charset="2"/>
              <a:buChar char=""/>
            </a:pPr>
            <a:r>
              <a:rPr lang="en-US" sz="1400" b="1" u="none" strike="noStrike" dirty="0">
                <a:latin typeface="Californian FB" panose="0207040306080B030204" pitchFamily="18" charset="0"/>
              </a:rPr>
              <a:t>*ML Graduation Success Coordinator</a:t>
            </a:r>
            <a:r>
              <a:rPr lang="en-US" sz="1400" u="none" strike="noStrike" dirty="0">
                <a:latin typeface="Californian FB" panose="0207040306080B030204" pitchFamily="18" charset="0"/>
              </a:rPr>
              <a:t>   	</a:t>
            </a:r>
            <a:r>
              <a:rPr lang="en-US" sz="1200" u="none" strike="noStrike" dirty="0">
                <a:latin typeface="Californian FB" panose="0207040306080B030204" pitchFamily="18" charset="0"/>
              </a:rPr>
              <a:t>Mariela Hernandez    </a:t>
            </a:r>
            <a:r>
              <a:rPr lang="en-US" sz="1200" u="sng" dirty="0">
                <a:latin typeface="Californian FB" panose="0207040306080B030204" pitchFamily="18" charset="0"/>
                <a:hlinkClick r:id="rId12">
                  <a:extLst>
                    <a:ext uri="{A12FA001-AC4F-418D-AE19-62706E023703}">
                      <ahyp:hlinkClr xmlns:ahyp="http://schemas.microsoft.com/office/drawing/2018/hyperlinkcolor" val="tx"/>
                    </a:ext>
                  </a:extLst>
                </a:hlinkClick>
              </a:rPr>
              <a:t>mhernandezbartolomei@everettsd.org</a:t>
            </a:r>
            <a:endParaRPr lang="en-US" sz="1200" dirty="0">
              <a:latin typeface="Californian FB" panose="0207040306080B030204" pitchFamily="18" charset="0"/>
            </a:endParaRPr>
          </a:p>
          <a:p>
            <a:pPr marL="0" marR="0">
              <a:lnSpc>
                <a:spcPct val="90000"/>
              </a:lnSpc>
              <a:buClr>
                <a:schemeClr val="accent1"/>
              </a:buClr>
              <a:buSzPct val="80000"/>
              <a:buFont typeface="Wingdings 3" charset="2"/>
              <a:buChar char=""/>
            </a:pPr>
            <a:r>
              <a:rPr lang="en-US" sz="1400" b="1" dirty="0">
                <a:latin typeface="Californian FB" panose="0207040306080B030204" pitchFamily="18" charset="0"/>
              </a:rPr>
              <a:t>Special Services Success Coordinator</a:t>
            </a:r>
            <a:r>
              <a:rPr lang="en-US" sz="1400" dirty="0">
                <a:latin typeface="Californian FB" panose="0207040306080B030204" pitchFamily="18" charset="0"/>
              </a:rPr>
              <a:t>    	Holly Bryan	  	    </a:t>
            </a:r>
            <a:r>
              <a:rPr lang="en-US" sz="1400" u="sng" dirty="0">
                <a:latin typeface="Californian FB" panose="0207040306080B030204" pitchFamily="18" charset="0"/>
                <a:hlinkClick r:id="rId13">
                  <a:extLst>
                    <a:ext uri="{A12FA001-AC4F-418D-AE19-62706E023703}">
                      <ahyp:hlinkClr xmlns:ahyp="http://schemas.microsoft.com/office/drawing/2018/hyperlinkcolor" val="tx"/>
                    </a:ext>
                  </a:extLst>
                </a:hlinkClick>
              </a:rPr>
              <a:t>hbryan@everettsd.org</a:t>
            </a:r>
            <a:endParaRPr lang="en-US" sz="1400" dirty="0">
              <a:latin typeface="Californian FB" panose="0207040306080B030204" pitchFamily="18" charset="0"/>
            </a:endParaRPr>
          </a:p>
          <a:p>
            <a:pPr marL="0" marR="0">
              <a:lnSpc>
                <a:spcPct val="90000"/>
              </a:lnSpc>
              <a:buClr>
                <a:schemeClr val="accent1"/>
              </a:buClr>
              <a:buSzPct val="80000"/>
              <a:buFont typeface="Wingdings 3" charset="2"/>
              <a:buChar char=""/>
            </a:pPr>
            <a:r>
              <a:rPr lang="en-US" sz="1400" b="1" dirty="0">
                <a:latin typeface="Californian FB" panose="0207040306080B030204" pitchFamily="18" charset="0"/>
              </a:rPr>
              <a:t>*Student Support Advocate</a:t>
            </a:r>
            <a:r>
              <a:rPr lang="en-US" sz="1400" dirty="0">
                <a:latin typeface="Californian FB" panose="0207040306080B030204" pitchFamily="18" charset="0"/>
              </a:rPr>
              <a:t> 			Claudia Childers    	    </a:t>
            </a:r>
            <a:r>
              <a:rPr lang="en-US" sz="1400" u="sng" dirty="0">
                <a:latin typeface="Californian FB" panose="0207040306080B030204" pitchFamily="18" charset="0"/>
                <a:hlinkClick r:id="rId14">
                  <a:extLst>
                    <a:ext uri="{A12FA001-AC4F-418D-AE19-62706E023703}">
                      <ahyp:hlinkClr xmlns:ahyp="http://schemas.microsoft.com/office/drawing/2018/hyperlinkcolor" val="tx"/>
                    </a:ext>
                  </a:extLst>
                </a:hlinkClick>
              </a:rPr>
              <a:t>cchilders@everettsd.org</a:t>
            </a:r>
            <a:endParaRPr lang="en-US" sz="1400" dirty="0">
              <a:latin typeface="Californian FB" panose="0207040306080B030204" pitchFamily="18" charset="0"/>
            </a:endParaRPr>
          </a:p>
          <a:p>
            <a:pPr marL="0" marR="0">
              <a:lnSpc>
                <a:spcPct val="90000"/>
              </a:lnSpc>
              <a:buClr>
                <a:schemeClr val="accent1"/>
              </a:buClr>
              <a:buSzPct val="80000"/>
              <a:buFont typeface="Wingdings 3" charset="2"/>
              <a:buChar char=""/>
            </a:pPr>
            <a:r>
              <a:rPr lang="en-US" sz="1400" b="1" dirty="0">
                <a:latin typeface="Californian FB" panose="0207040306080B030204" pitchFamily="18" charset="0"/>
              </a:rPr>
              <a:t>Intervention Specialist	</a:t>
            </a:r>
            <a:r>
              <a:rPr lang="en-US" sz="1400" dirty="0">
                <a:latin typeface="Californian FB" panose="0207040306080B030204" pitchFamily="18" charset="0"/>
              </a:rPr>
              <a:t>   		Michael Keiss	    </a:t>
            </a:r>
            <a:r>
              <a:rPr lang="en-US" sz="1400" u="sng" dirty="0">
                <a:latin typeface="Californian FB" panose="0207040306080B030204" pitchFamily="18" charset="0"/>
                <a:hlinkClick r:id="rId15">
                  <a:extLst>
                    <a:ext uri="{A12FA001-AC4F-418D-AE19-62706E023703}">
                      <ahyp:hlinkClr xmlns:ahyp="http://schemas.microsoft.com/office/drawing/2018/hyperlinkcolor" val="tx"/>
                    </a:ext>
                  </a:extLst>
                </a:hlinkClick>
              </a:rPr>
              <a:t>mkeiss@everettsd.org</a:t>
            </a:r>
            <a:endParaRPr lang="en-US" sz="1400" dirty="0">
              <a:latin typeface="Californian FB" panose="0207040306080B030204" pitchFamily="18" charset="0"/>
            </a:endParaRPr>
          </a:p>
          <a:p>
            <a:pPr marL="0" marR="0">
              <a:lnSpc>
                <a:spcPct val="90000"/>
              </a:lnSpc>
              <a:buClr>
                <a:schemeClr val="accent1"/>
              </a:buClr>
              <a:buSzPct val="80000"/>
              <a:buFont typeface="Wingdings 3" charset="2"/>
              <a:buChar char=""/>
            </a:pPr>
            <a:r>
              <a:rPr lang="en-US" sz="1400" dirty="0">
                <a:solidFill>
                  <a:schemeClr val="bg1"/>
                </a:solidFill>
                <a:latin typeface="Californian FB" panose="0207040306080B030204" pitchFamily="18" charset="0"/>
              </a:rPr>
              <a:t> </a:t>
            </a:r>
          </a:p>
          <a:p>
            <a:pPr marL="0" marR="0">
              <a:lnSpc>
                <a:spcPct val="90000"/>
              </a:lnSpc>
              <a:buClr>
                <a:schemeClr val="accent1"/>
              </a:buClr>
              <a:buSzPct val="80000"/>
              <a:buFont typeface="Wingdings 3" charset="2"/>
              <a:buChar char=""/>
            </a:pPr>
            <a:r>
              <a:rPr lang="en-US" sz="1400" b="1" dirty="0">
                <a:solidFill>
                  <a:schemeClr val="bg1"/>
                </a:solidFill>
                <a:latin typeface="Californian FB" panose="0207040306080B030204" pitchFamily="18" charset="0"/>
              </a:rPr>
              <a:t>*Spanish Speaking - </a:t>
            </a:r>
            <a:r>
              <a:rPr lang="en-US" sz="1400" b="1" dirty="0" err="1">
                <a:solidFill>
                  <a:schemeClr val="bg1"/>
                </a:solidFill>
                <a:latin typeface="Californian FB" panose="0207040306080B030204" pitchFamily="18" charset="0"/>
              </a:rPr>
              <a:t>Hablo</a:t>
            </a:r>
            <a:r>
              <a:rPr lang="en-US" sz="1400" b="1" dirty="0">
                <a:solidFill>
                  <a:schemeClr val="bg1"/>
                </a:solidFill>
                <a:latin typeface="Californian FB" panose="0207040306080B030204" pitchFamily="18" charset="0"/>
              </a:rPr>
              <a:t> </a:t>
            </a:r>
            <a:r>
              <a:rPr lang="en-US" sz="1400" b="1" dirty="0" err="1">
                <a:solidFill>
                  <a:schemeClr val="bg1"/>
                </a:solidFill>
                <a:latin typeface="Californian FB" panose="0207040306080B030204" pitchFamily="18" charset="0"/>
              </a:rPr>
              <a:t>Español</a:t>
            </a:r>
            <a:endParaRPr lang="en-US" sz="1400" dirty="0">
              <a:solidFill>
                <a:schemeClr val="bg1"/>
              </a:solidFill>
              <a:latin typeface="Californian FB" panose="0207040306080B030204" pitchFamily="18" charset="0"/>
            </a:endParaRPr>
          </a:p>
        </p:txBody>
      </p:sp>
      <p:sp>
        <p:nvSpPr>
          <p:cNvPr id="4" name="TextBox 3">
            <a:extLst>
              <a:ext uri="{FF2B5EF4-FFF2-40B4-BE49-F238E27FC236}">
                <a16:creationId xmlns:a16="http://schemas.microsoft.com/office/drawing/2014/main" id="{CE8D9F4B-4343-BAD4-5E90-5F205CC94F55}"/>
              </a:ext>
            </a:extLst>
          </p:cNvPr>
          <p:cNvSpPr txBox="1"/>
          <p:nvPr/>
        </p:nvSpPr>
        <p:spPr>
          <a:xfrm>
            <a:off x="400559" y="582067"/>
            <a:ext cx="3240458" cy="5693866"/>
          </a:xfrm>
          <a:prstGeom prst="rect">
            <a:avLst/>
          </a:prstGeom>
          <a:noFill/>
        </p:spPr>
        <p:txBody>
          <a:bodyPr wrap="square" rtlCol="0">
            <a:spAutoFit/>
          </a:bodyPr>
          <a:lstStyle/>
          <a:p>
            <a:pPr>
              <a:spcAft>
                <a:spcPts val="600"/>
              </a:spcAft>
            </a:pPr>
            <a:r>
              <a:rPr lang="en-US" sz="2400" b="1" u="sng" dirty="0">
                <a:latin typeface="Californian FB" panose="0207040306080B030204" pitchFamily="18" charset="0"/>
              </a:rPr>
              <a:t>SUPPORTS</a:t>
            </a:r>
          </a:p>
          <a:p>
            <a:pPr marL="285750" indent="-285750">
              <a:spcAft>
                <a:spcPts val="600"/>
              </a:spcAft>
              <a:buFont typeface="Arial" panose="020B0604020202020204" pitchFamily="34" charset="0"/>
              <a:buChar char="•"/>
            </a:pPr>
            <a:r>
              <a:rPr lang="en-US" dirty="0">
                <a:latin typeface="Californian FB" panose="0207040306080B030204" pitchFamily="18" charset="0"/>
              </a:rPr>
              <a:t>Parent Meetings</a:t>
            </a:r>
          </a:p>
          <a:p>
            <a:pPr marL="285750" indent="-285750">
              <a:spcAft>
                <a:spcPts val="600"/>
              </a:spcAft>
              <a:buFont typeface="Arial" panose="020B0604020202020204" pitchFamily="34" charset="0"/>
              <a:buChar char="•"/>
            </a:pPr>
            <a:r>
              <a:rPr lang="en-US" dirty="0">
                <a:solidFill>
                  <a:schemeClr val="bg1"/>
                </a:solidFill>
                <a:highlight>
                  <a:srgbClr val="FFFF00"/>
                </a:highlight>
                <a:latin typeface="Californian FB" panose="0207040306080B030204" pitchFamily="18" charset="0"/>
              </a:rPr>
              <a:t>BECCA Meetings</a:t>
            </a:r>
          </a:p>
          <a:p>
            <a:pPr marL="285750" indent="-285750">
              <a:spcAft>
                <a:spcPts val="600"/>
              </a:spcAft>
              <a:buFont typeface="Arial" panose="020B0604020202020204" pitchFamily="34" charset="0"/>
              <a:buChar char="•"/>
            </a:pPr>
            <a:r>
              <a:rPr lang="en-US" dirty="0">
                <a:solidFill>
                  <a:schemeClr val="bg1"/>
                </a:solidFill>
                <a:highlight>
                  <a:srgbClr val="FFFF00"/>
                </a:highlight>
                <a:latin typeface="Californian FB" panose="0207040306080B030204" pitchFamily="18" charset="0"/>
              </a:rPr>
              <a:t>WARNs Assessment</a:t>
            </a:r>
          </a:p>
          <a:p>
            <a:pPr marL="285750" indent="-285750">
              <a:spcAft>
                <a:spcPts val="600"/>
              </a:spcAft>
              <a:buFont typeface="Arial" panose="020B0604020202020204" pitchFamily="34" charset="0"/>
              <a:buChar char="•"/>
            </a:pPr>
            <a:r>
              <a:rPr lang="en-US" dirty="0">
                <a:latin typeface="Californian FB" panose="0207040306080B030204" pitchFamily="18" charset="0"/>
              </a:rPr>
              <a:t>BECCA Attendance Packet</a:t>
            </a:r>
          </a:p>
          <a:p>
            <a:pPr marL="285750" indent="-285750">
              <a:spcAft>
                <a:spcPts val="600"/>
              </a:spcAft>
              <a:buFont typeface="Arial" panose="020B0604020202020204" pitchFamily="34" charset="0"/>
              <a:buChar char="•"/>
            </a:pPr>
            <a:r>
              <a:rPr lang="en-US" dirty="0">
                <a:solidFill>
                  <a:schemeClr val="bg1"/>
                </a:solidFill>
                <a:highlight>
                  <a:srgbClr val="FFFF00"/>
                </a:highlight>
                <a:latin typeface="Californian FB" panose="0207040306080B030204" pitchFamily="18" charset="0"/>
              </a:rPr>
              <a:t>CEB (Community Engagement Board) Meeting</a:t>
            </a:r>
          </a:p>
          <a:p>
            <a:pPr marL="285750" indent="-285750">
              <a:spcAft>
                <a:spcPts val="600"/>
              </a:spcAft>
              <a:buFont typeface="Arial" panose="020B0604020202020204" pitchFamily="34" charset="0"/>
              <a:buChar char="•"/>
            </a:pPr>
            <a:r>
              <a:rPr lang="en-US" dirty="0">
                <a:latin typeface="Californian FB" panose="0207040306080B030204" pitchFamily="18" charset="0"/>
              </a:rPr>
              <a:t>Court Petitions</a:t>
            </a:r>
          </a:p>
          <a:p>
            <a:pPr marL="285750" indent="-285750">
              <a:spcAft>
                <a:spcPts val="600"/>
              </a:spcAft>
              <a:buFont typeface="Arial" panose="020B0604020202020204" pitchFamily="34" charset="0"/>
              <a:buChar char="•"/>
            </a:pPr>
            <a:r>
              <a:rPr lang="en-US" dirty="0">
                <a:latin typeface="Californian FB" panose="0207040306080B030204" pitchFamily="18" charset="0"/>
              </a:rPr>
              <a:t>Referrals</a:t>
            </a:r>
          </a:p>
          <a:p>
            <a:pPr marL="285750" indent="-285750">
              <a:spcAft>
                <a:spcPts val="600"/>
              </a:spcAft>
              <a:buFont typeface="Arial" panose="020B0604020202020204" pitchFamily="34" charset="0"/>
              <a:buChar char="•"/>
            </a:pPr>
            <a:r>
              <a:rPr lang="en-US" dirty="0">
                <a:latin typeface="Californian FB" panose="0207040306080B030204" pitchFamily="18" charset="0"/>
              </a:rPr>
              <a:t>Interventions</a:t>
            </a:r>
          </a:p>
          <a:p>
            <a:pPr marL="285750" indent="-285750">
              <a:spcAft>
                <a:spcPts val="600"/>
              </a:spcAft>
              <a:buFont typeface="Arial" panose="020B0604020202020204" pitchFamily="34" charset="0"/>
              <a:buChar char="•"/>
            </a:pPr>
            <a:r>
              <a:rPr lang="en-US" dirty="0">
                <a:latin typeface="Californian FB" panose="0207040306080B030204" pitchFamily="18" charset="0"/>
              </a:rPr>
              <a:t>Supports</a:t>
            </a:r>
          </a:p>
          <a:p>
            <a:pPr marL="285750" indent="-285750">
              <a:spcAft>
                <a:spcPts val="600"/>
              </a:spcAft>
              <a:buFont typeface="Arial" panose="020B0604020202020204" pitchFamily="34" charset="0"/>
              <a:buChar char="•"/>
            </a:pPr>
            <a:r>
              <a:rPr lang="en-US" dirty="0">
                <a:latin typeface="Californian FB" panose="0207040306080B030204" pitchFamily="18" charset="0"/>
              </a:rPr>
              <a:t>Partnerships</a:t>
            </a:r>
          </a:p>
          <a:p>
            <a:pPr marL="285750" indent="-285750">
              <a:spcAft>
                <a:spcPts val="600"/>
              </a:spcAft>
              <a:buFont typeface="Arial" panose="020B0604020202020204" pitchFamily="34" charset="0"/>
              <a:buChar char="•"/>
            </a:pPr>
            <a:r>
              <a:rPr lang="en-US" dirty="0">
                <a:latin typeface="Californian FB" panose="0207040306080B030204" pitchFamily="18" charset="0"/>
              </a:rPr>
              <a:t>Coaches/Advisors</a:t>
            </a:r>
          </a:p>
          <a:p>
            <a:pPr marL="285750" indent="-285750">
              <a:spcAft>
                <a:spcPts val="600"/>
              </a:spcAft>
              <a:buFont typeface="Arial" panose="020B0604020202020204" pitchFamily="34" charset="0"/>
              <a:buChar char="•"/>
            </a:pPr>
            <a:r>
              <a:rPr lang="en-US" dirty="0">
                <a:latin typeface="Californian FB" panose="0207040306080B030204" pitchFamily="18" charset="0"/>
              </a:rPr>
              <a:t>JHS Staff</a:t>
            </a:r>
          </a:p>
          <a:p>
            <a:pPr>
              <a:spcAft>
                <a:spcPts val="600"/>
              </a:spcAft>
            </a:pPr>
            <a:endParaRPr lang="en-US" dirty="0"/>
          </a:p>
          <a:p>
            <a:pPr>
              <a:spcAft>
                <a:spcPts val="600"/>
              </a:spcAft>
            </a:pPr>
            <a:endParaRPr lang="en-US" dirty="0"/>
          </a:p>
        </p:txBody>
      </p:sp>
      <p:sp>
        <p:nvSpPr>
          <p:cNvPr id="5" name="TextBox 4">
            <a:extLst>
              <a:ext uri="{FF2B5EF4-FFF2-40B4-BE49-F238E27FC236}">
                <a16:creationId xmlns:a16="http://schemas.microsoft.com/office/drawing/2014/main" id="{8E50F2DE-FFCE-3766-5E35-D033EE1BE6B7}"/>
              </a:ext>
            </a:extLst>
          </p:cNvPr>
          <p:cNvSpPr txBox="1"/>
          <p:nvPr/>
        </p:nvSpPr>
        <p:spPr>
          <a:xfrm>
            <a:off x="5920386" y="695998"/>
            <a:ext cx="3183208" cy="461665"/>
          </a:xfrm>
          <a:prstGeom prst="rect">
            <a:avLst/>
          </a:prstGeom>
          <a:noFill/>
        </p:spPr>
        <p:txBody>
          <a:bodyPr wrap="square" rtlCol="0">
            <a:spAutoFit/>
          </a:bodyPr>
          <a:lstStyle/>
          <a:p>
            <a:r>
              <a:rPr lang="en-US" sz="2400" dirty="0">
                <a:latin typeface="Californian FB" panose="0207040306080B030204" pitchFamily="18" charset="0"/>
              </a:rPr>
              <a:t>HOW CAN WE HELP</a:t>
            </a:r>
          </a:p>
        </p:txBody>
      </p:sp>
    </p:spTree>
    <p:extLst>
      <p:ext uri="{BB962C8B-B14F-4D97-AF65-F5344CB8AC3E}">
        <p14:creationId xmlns:p14="http://schemas.microsoft.com/office/powerpoint/2010/main" val="205224238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6" name="Rectangle 2055">
            <a:extLst>
              <a:ext uri="{FF2B5EF4-FFF2-40B4-BE49-F238E27FC236}">
                <a16:creationId xmlns:a16="http://schemas.microsoft.com/office/drawing/2014/main" id="{1AD4E35D-A118-48D3-A2D3-3CEE5A0C74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F3FF8-4CE3-BDAC-DAAE-276DB38C3BC5}"/>
              </a:ext>
            </a:extLst>
          </p:cNvPr>
          <p:cNvSpPr>
            <a:spLocks noGrp="1"/>
          </p:cNvSpPr>
          <p:nvPr>
            <p:ph type="title"/>
          </p:nvPr>
        </p:nvSpPr>
        <p:spPr>
          <a:xfrm>
            <a:off x="5144679" y="634946"/>
            <a:ext cx="6405063" cy="1450757"/>
          </a:xfrm>
        </p:spPr>
        <p:txBody>
          <a:bodyPr>
            <a:normAutofit/>
          </a:bodyPr>
          <a:lstStyle/>
          <a:p>
            <a:r>
              <a:rPr lang="en-US" dirty="0"/>
              <a:t>Discipline/Referrals</a:t>
            </a:r>
          </a:p>
        </p:txBody>
      </p:sp>
      <p:pic>
        <p:nvPicPr>
          <p:cNvPr id="2051" name="Picture 3">
            <a:extLst>
              <a:ext uri="{FF2B5EF4-FFF2-40B4-BE49-F238E27FC236}">
                <a16:creationId xmlns:a16="http://schemas.microsoft.com/office/drawing/2014/main" id="{249002DA-737D-C0C5-C1DF-04953672499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6508" y="581098"/>
            <a:ext cx="3475278" cy="24761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8" name="Straight Connector 2057">
            <a:extLst>
              <a:ext uri="{FF2B5EF4-FFF2-40B4-BE49-F238E27FC236}">
                <a16:creationId xmlns:a16="http://schemas.microsoft.com/office/drawing/2014/main" id="{8A1FC8F0-6475-4788-9B10-7CF183FC51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wolf with its eyes closed&#10;&#10;Description automatically generated with medium confidence">
            <a:extLst>
              <a:ext uri="{FF2B5EF4-FFF2-40B4-BE49-F238E27FC236}">
                <a16:creationId xmlns:a16="http://schemas.microsoft.com/office/drawing/2014/main" id="{20D3845D-1C70-E6A3-7A83-22C256773E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740" y="3218101"/>
            <a:ext cx="1912814" cy="2476136"/>
          </a:xfrm>
          <a:prstGeom prst="rect">
            <a:avLst/>
          </a:prstGeom>
        </p:spPr>
      </p:pic>
      <p:sp>
        <p:nvSpPr>
          <p:cNvPr id="9" name="Content Placeholder 8">
            <a:extLst>
              <a:ext uri="{FF2B5EF4-FFF2-40B4-BE49-F238E27FC236}">
                <a16:creationId xmlns:a16="http://schemas.microsoft.com/office/drawing/2014/main" id="{D5CD11CE-52D4-8314-AAA6-538C731FDCBD}"/>
              </a:ext>
            </a:extLst>
          </p:cNvPr>
          <p:cNvSpPr>
            <a:spLocks noGrp="1"/>
          </p:cNvSpPr>
          <p:nvPr>
            <p:ph idx="1"/>
          </p:nvPr>
        </p:nvSpPr>
        <p:spPr>
          <a:xfrm>
            <a:off x="5144679" y="2198913"/>
            <a:ext cx="6639884" cy="3921963"/>
          </a:xfrm>
        </p:spPr>
        <p:txBody>
          <a:bodyPr>
            <a:normAutofit/>
          </a:bodyPr>
          <a:lstStyle/>
          <a:p>
            <a:r>
              <a:rPr lang="en-US" dirty="0"/>
              <a:t>*For general discipline – email admin alpha with incident, student name, and any previous action taken (parent contact, etc.)</a:t>
            </a:r>
          </a:p>
          <a:p>
            <a:pPr lvl="1"/>
            <a:r>
              <a:rPr lang="en-US" dirty="0"/>
              <a:t>Admin will follow up with you, sometimes include admin support (Kristina, Mason Siddick), Lori Wirtz, counselor and any other relevant stakeholders.</a:t>
            </a:r>
          </a:p>
          <a:p>
            <a:r>
              <a:rPr lang="en-US" dirty="0"/>
              <a:t>*For attendance, email admin alpha, counselor and Kristina</a:t>
            </a:r>
          </a:p>
          <a:p>
            <a:r>
              <a:rPr lang="en-US" dirty="0"/>
              <a:t>*For immediate assistance, please call main office (x7000) or Admin for admin or security support</a:t>
            </a:r>
          </a:p>
          <a:p>
            <a:pPr marL="201168" lvl="1" indent="0">
              <a:buNone/>
            </a:pPr>
            <a:endParaRPr lang="en-US" dirty="0"/>
          </a:p>
        </p:txBody>
      </p:sp>
      <p:sp>
        <p:nvSpPr>
          <p:cNvPr id="2060" name="Rectangle 2059">
            <a:extLst>
              <a:ext uri="{FF2B5EF4-FFF2-40B4-BE49-F238E27FC236}">
                <a16:creationId xmlns:a16="http://schemas.microsoft.com/office/drawing/2014/main" id="{30F84B10-5D81-46AE-920D-E07497CDB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62" name="Rectangle 2061">
            <a:extLst>
              <a:ext uri="{FF2B5EF4-FFF2-40B4-BE49-F238E27FC236}">
                <a16:creationId xmlns:a16="http://schemas.microsoft.com/office/drawing/2014/main" id="{F68DC746-DF72-4A62-B759-3115310161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5068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1" name="Rectangle 308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07EBFB-0E98-69F4-1EDA-42CAAFF9AED2}"/>
              </a:ext>
            </a:extLst>
          </p:cNvPr>
          <p:cNvSpPr>
            <a:spLocks noGrp="1"/>
          </p:cNvSpPr>
          <p:nvPr>
            <p:ph type="title"/>
          </p:nvPr>
        </p:nvSpPr>
        <p:spPr>
          <a:xfrm>
            <a:off x="5287617" y="569950"/>
            <a:ext cx="6368142" cy="1450757"/>
          </a:xfrm>
        </p:spPr>
        <p:txBody>
          <a:bodyPr>
            <a:normAutofit/>
          </a:bodyPr>
          <a:lstStyle/>
          <a:p>
            <a:r>
              <a:rPr lang="en-US" dirty="0"/>
              <a:t>Cell Phones</a:t>
            </a:r>
          </a:p>
        </p:txBody>
      </p:sp>
      <p:pic>
        <p:nvPicPr>
          <p:cNvPr id="3074" name="Picture 2" descr="the history of computers and cell phones | Sutori">
            <a:extLst>
              <a:ext uri="{FF2B5EF4-FFF2-40B4-BE49-F238E27FC236}">
                <a16:creationId xmlns:a16="http://schemas.microsoft.com/office/drawing/2014/main" id="{22A1B925-FA27-6D93-C23B-ED50C0A52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38" r="11126" b="-2"/>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3083" name="Straight Connector 308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67DC7D6-6E63-B0B1-8F64-B52FB375E9F4}"/>
              </a:ext>
            </a:extLst>
          </p:cNvPr>
          <p:cNvSpPr>
            <a:spLocks noGrp="1"/>
          </p:cNvSpPr>
          <p:nvPr>
            <p:ph idx="1"/>
          </p:nvPr>
        </p:nvSpPr>
        <p:spPr>
          <a:xfrm>
            <a:off x="5181600" y="2198913"/>
            <a:ext cx="6882882" cy="4659087"/>
          </a:xfrm>
        </p:spPr>
        <p:txBody>
          <a:bodyPr>
            <a:normAutofit/>
          </a:bodyPr>
          <a:lstStyle/>
          <a:p>
            <a:pPr marL="342900" marR="0" lvl="0" indent="-342900">
              <a:spcBef>
                <a:spcPts val="0"/>
              </a:spcBef>
              <a:spcAft>
                <a:spcPts val="0"/>
              </a:spcAft>
              <a:buFont typeface="Symbol" panose="05050102010706020507" pitchFamily="18" charset="2"/>
              <a:buChar char=""/>
            </a:pPr>
            <a:r>
              <a:rPr lang="en-US" sz="1600" b="1" dirty="0">
                <a:effectLst/>
                <a:latin typeface="system-ui"/>
                <a:ea typeface="Times New Roman" panose="02020603050405020304" pitchFamily="18" charset="0"/>
              </a:rPr>
              <a:t>1st Infraction:</a:t>
            </a:r>
            <a:r>
              <a:rPr lang="en-US" sz="1600" dirty="0">
                <a:effectLst/>
                <a:latin typeface="system-ui"/>
                <a:ea typeface="Times New Roman" panose="02020603050405020304" pitchFamily="18" charset="0"/>
              </a:rPr>
              <a:t> Warning, phone put away, reminder of student expectations.</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b="1" dirty="0">
                <a:effectLst/>
                <a:latin typeface="system-ui"/>
                <a:ea typeface="Times New Roman" panose="02020603050405020304" pitchFamily="18" charset="0"/>
              </a:rPr>
              <a:t>2</a:t>
            </a:r>
            <a:r>
              <a:rPr lang="en-US" sz="1600" b="1" baseline="30000" dirty="0">
                <a:effectLst/>
                <a:latin typeface="system-ui"/>
                <a:ea typeface="Times New Roman" panose="02020603050405020304" pitchFamily="18" charset="0"/>
              </a:rPr>
              <a:t>nd</a:t>
            </a:r>
            <a:r>
              <a:rPr lang="en-US" sz="1600" b="1" dirty="0">
                <a:effectLst/>
                <a:latin typeface="system-ui"/>
                <a:ea typeface="Times New Roman" panose="02020603050405020304" pitchFamily="18" charset="0"/>
              </a:rPr>
              <a:t> Infraction:</a:t>
            </a:r>
            <a:r>
              <a:rPr lang="en-US" sz="1600" dirty="0">
                <a:effectLst/>
                <a:latin typeface="system-ui"/>
                <a:ea typeface="Times New Roman" panose="02020603050405020304" pitchFamily="18" charset="0"/>
              </a:rPr>
              <a:t> Cell phone will be placed in a designated area chosen by the teacher for the remainder of the class period; teacher will email home and administrator to document 2</a:t>
            </a:r>
            <a:r>
              <a:rPr lang="en-US" sz="1600" baseline="30000" dirty="0">
                <a:effectLst/>
                <a:latin typeface="system-ui"/>
                <a:ea typeface="Times New Roman" panose="02020603050405020304" pitchFamily="18" charset="0"/>
              </a:rPr>
              <a:t>nd</a:t>
            </a:r>
            <a:r>
              <a:rPr lang="en-US" sz="1600" dirty="0">
                <a:effectLst/>
                <a:latin typeface="system-ui"/>
                <a:ea typeface="Times New Roman" panose="02020603050405020304" pitchFamily="18" charset="0"/>
              </a:rPr>
              <a:t> offense.</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b="1" dirty="0">
                <a:effectLst/>
                <a:latin typeface="system-ui"/>
                <a:ea typeface="Times New Roman" panose="02020603050405020304" pitchFamily="18" charset="0"/>
              </a:rPr>
              <a:t>3</a:t>
            </a:r>
            <a:r>
              <a:rPr lang="en-US" sz="1600" b="1" baseline="30000" dirty="0">
                <a:effectLst/>
                <a:latin typeface="system-ui"/>
                <a:ea typeface="Times New Roman" panose="02020603050405020304" pitchFamily="18" charset="0"/>
              </a:rPr>
              <a:t>rd</a:t>
            </a:r>
            <a:r>
              <a:rPr lang="en-US" sz="1600" b="1" dirty="0">
                <a:effectLst/>
                <a:latin typeface="system-ui"/>
                <a:ea typeface="Times New Roman" panose="02020603050405020304" pitchFamily="18" charset="0"/>
              </a:rPr>
              <a:t> Infraction:</a:t>
            </a:r>
            <a:r>
              <a:rPr lang="en-US" sz="1600" dirty="0">
                <a:effectLst/>
                <a:latin typeface="system-ui"/>
                <a:ea typeface="Times New Roman" panose="02020603050405020304" pitchFamily="18" charset="0"/>
              </a:rPr>
              <a:t> Phone will be confiscated and taken down to the office, where student can pick up at the end of the day.  Teacher will contact home and administrator (to document offense).  Admin conference with student required.</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b="1" dirty="0">
                <a:effectLst/>
                <a:latin typeface="system-ui"/>
                <a:ea typeface="Times New Roman" panose="02020603050405020304" pitchFamily="18" charset="0"/>
              </a:rPr>
              <a:t>4</a:t>
            </a:r>
            <a:r>
              <a:rPr lang="en-US" sz="1600" b="1" baseline="30000" dirty="0">
                <a:effectLst/>
                <a:latin typeface="system-ui"/>
                <a:ea typeface="Times New Roman" panose="02020603050405020304" pitchFamily="18" charset="0"/>
              </a:rPr>
              <a:t>th</a:t>
            </a:r>
            <a:r>
              <a:rPr lang="en-US" sz="1600" b="1" dirty="0">
                <a:effectLst/>
                <a:latin typeface="system-ui"/>
                <a:ea typeface="Times New Roman" panose="02020603050405020304" pitchFamily="18" charset="0"/>
              </a:rPr>
              <a:t> Infraction:</a:t>
            </a:r>
            <a:r>
              <a:rPr lang="en-US" sz="1600" dirty="0">
                <a:effectLst/>
                <a:latin typeface="system-ui"/>
                <a:ea typeface="Times New Roman" panose="02020603050405020304" pitchFamily="18" charset="0"/>
              </a:rPr>
              <a:t>  Phone will be confiscated and taken down to office where parent must pick up.  Teacher will write a referral to administrator who will contact home and document offense.  Behavior contract will be written for student and documented.</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b="1" dirty="0">
                <a:effectLst/>
                <a:latin typeface="system-ui"/>
                <a:ea typeface="Times New Roman" panose="02020603050405020304" pitchFamily="18" charset="0"/>
              </a:rPr>
              <a:t>5</a:t>
            </a:r>
            <a:r>
              <a:rPr lang="en-US" sz="1600" b="1" baseline="30000" dirty="0">
                <a:effectLst/>
                <a:latin typeface="system-ui"/>
                <a:ea typeface="Times New Roman" panose="02020603050405020304" pitchFamily="18" charset="0"/>
              </a:rPr>
              <a:t>th</a:t>
            </a:r>
            <a:r>
              <a:rPr lang="en-US" sz="1600" b="1" dirty="0">
                <a:effectLst/>
                <a:latin typeface="system-ui"/>
                <a:ea typeface="Times New Roman" panose="02020603050405020304" pitchFamily="18" charset="0"/>
              </a:rPr>
              <a:t> Infraction:</a:t>
            </a:r>
            <a:r>
              <a:rPr lang="en-US" sz="1600" dirty="0">
                <a:effectLst/>
                <a:latin typeface="system-ui"/>
                <a:ea typeface="Times New Roman" panose="02020603050405020304" pitchFamily="18" charset="0"/>
              </a:rPr>
              <a:t>  Repeat of Step 4 and student will be assigned lunch detention(s).</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b="1" dirty="0">
                <a:effectLst/>
                <a:latin typeface="system-ui"/>
                <a:ea typeface="Times New Roman" panose="02020603050405020304" pitchFamily="18" charset="0"/>
              </a:rPr>
              <a:t>6</a:t>
            </a:r>
            <a:r>
              <a:rPr lang="en-US" sz="1600" b="1" baseline="30000" dirty="0">
                <a:effectLst/>
                <a:latin typeface="system-ui"/>
                <a:ea typeface="Times New Roman" panose="02020603050405020304" pitchFamily="18" charset="0"/>
              </a:rPr>
              <a:t>th</a:t>
            </a:r>
            <a:r>
              <a:rPr lang="en-US" sz="1600" b="1" dirty="0">
                <a:effectLst/>
                <a:latin typeface="system-ui"/>
                <a:ea typeface="Times New Roman" panose="02020603050405020304" pitchFamily="18" charset="0"/>
              </a:rPr>
              <a:t> Infraction:</a:t>
            </a:r>
            <a:r>
              <a:rPr lang="en-US" sz="1600" dirty="0">
                <a:effectLst/>
                <a:latin typeface="system-ui"/>
                <a:ea typeface="Times New Roman" panose="02020603050405020304" pitchFamily="18" charset="0"/>
              </a:rPr>
              <a:t>  Repeat of Step 5 (PED misuse/disruption is a Type One offense where classroom exclusion is not allowed.  I cannot find a step above that that would allow for classroom exclusion/ISS/STS).</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300" dirty="0">
                <a:effectLst/>
                <a:latin typeface="Calibri" panose="020F0502020204030204" pitchFamily="34" charset="0"/>
                <a:ea typeface="Calibri" panose="020F0502020204030204" pitchFamily="34" charset="0"/>
              </a:rPr>
              <a:t> </a:t>
            </a:r>
          </a:p>
          <a:p>
            <a:r>
              <a:rPr lang="en-US" sz="1300" dirty="0">
                <a:highlight>
                  <a:srgbClr val="FFFF00"/>
                </a:highlight>
              </a:rPr>
              <a:t>When contacting admin on any number of infractions, please include Jen Larson, Lori Wirtz, and either Kristina or Mason.  This is to ensure that we document accordingly in </a:t>
            </a:r>
            <a:r>
              <a:rPr lang="en-US" sz="1300" dirty="0" err="1">
                <a:highlight>
                  <a:srgbClr val="FFFF00"/>
                </a:highlight>
              </a:rPr>
              <a:t>eSchools</a:t>
            </a:r>
            <a:endParaRPr lang="en-US" sz="1300" dirty="0">
              <a:highlight>
                <a:srgbClr val="FFFF00"/>
              </a:highlight>
            </a:endParaRPr>
          </a:p>
        </p:txBody>
      </p:sp>
    </p:spTree>
    <p:extLst>
      <p:ext uri="{BB962C8B-B14F-4D97-AF65-F5344CB8AC3E}">
        <p14:creationId xmlns:p14="http://schemas.microsoft.com/office/powerpoint/2010/main" val="4123113563"/>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622</TotalTime>
  <Words>1626</Words>
  <Application>Microsoft Office PowerPoint</Application>
  <PresentationFormat>Widescreen</PresentationFormat>
  <Paragraphs>191</Paragraphs>
  <Slides>22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Calibri Light</vt:lpstr>
      <vt:lpstr>Californian FB</vt:lpstr>
      <vt:lpstr>Castellar</vt:lpstr>
      <vt:lpstr>Open Sans</vt:lpstr>
      <vt:lpstr>Segoe UI</vt:lpstr>
      <vt:lpstr>Symbol</vt:lpstr>
      <vt:lpstr>system-ui</vt:lpstr>
      <vt:lpstr>Wingdings 3</vt:lpstr>
      <vt:lpstr>Retrospect</vt:lpstr>
      <vt:lpstr>Student and Staff Supports Overview/Review</vt:lpstr>
      <vt:lpstr>AGENDA </vt:lpstr>
      <vt:lpstr>BEHAVIORAL SUPPORTS</vt:lpstr>
      <vt:lpstr>JHS Attendance/ENGAGEMENT Matters! </vt:lpstr>
      <vt:lpstr>Attendance Process</vt:lpstr>
      <vt:lpstr>PowerPoint Presentation</vt:lpstr>
      <vt:lpstr>PowerPoint Presentation</vt:lpstr>
      <vt:lpstr>Discipline/Referrals</vt:lpstr>
      <vt:lpstr>Cell Phones</vt:lpstr>
      <vt:lpstr>ACADEMIC &amp; SOCIAL EMOTIONAL SUPPORTS</vt:lpstr>
      <vt:lpstr>ACADEMIC INTERVENTION &amp; GRADUATION</vt:lpstr>
      <vt:lpstr>School Provided Opportunities &amp; Supports</vt:lpstr>
      <vt:lpstr>Student Support Advocate  Claudia Childers ext. 7150  My office is located in the counseling office</vt:lpstr>
      <vt:lpstr>PowerPoint Presentation</vt:lpstr>
      <vt:lpstr>PowerPoint Presentation</vt:lpstr>
      <vt:lpstr>PowerPoint Presentation</vt:lpstr>
      <vt:lpstr>MTSS Next Steps – PEER SUPPORT</vt:lpstr>
      <vt:lpstr>Empowering Students Through Peer Mediation</vt:lpstr>
      <vt:lpstr>Success of Peer Mediation Programs in High Schools</vt:lpstr>
      <vt:lpstr>Welcoming the Access Project</vt:lpstr>
      <vt:lpstr>Building a Strong MTSS Framework</vt:lpstr>
      <vt:lpstr>STAFF MTSS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Monten, Kristina R.</dc:creator>
  <cp:lastModifiedBy>Heinz, Erik</cp:lastModifiedBy>
  <cp:revision>30</cp:revision>
  <cp:lastPrinted>2025-01-17T19:15:09Z</cp:lastPrinted>
  <dcterms:created xsi:type="dcterms:W3CDTF">2025-01-17T16:15:54Z</dcterms:created>
  <dcterms:modified xsi:type="dcterms:W3CDTF">2025-01-21T23:15:15Z</dcterms:modified>
</cp:coreProperties>
</file>