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6" r:id="rId9"/>
    <p:sldId id="336" r:id="rId10"/>
    <p:sldId id="268" r:id="rId11"/>
    <p:sldId id="337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1D08CF7-C1DA-465B-8517-CDB2040854CB}" type="datetimeFigureOut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E6841210-A2B0-4FD3-9BD3-BCF0255F9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08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2E466-0470-41AA-9AB1-501755443E6B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5F8DD-4D95-43CE-8E0C-32D27FDD8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3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60BE3-7A42-4B7A-919C-C7A532AF2598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9DAB7-1D23-4FB8-AF43-C0FF3EC0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7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C119-4804-4FC9-BB2D-2122F3765AE3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9A1D2-AF3A-440A-9FE6-0E6070892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59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5972A-B6EF-4324-BF8F-3D9D7C21E9E6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DAC6B-E8FD-416C-8C29-0043CDDB9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3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0F307-2997-44CE-ACDC-7370F275F83F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4918B-B28D-48EF-BA47-16CAB3040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9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45465-CC93-49A2-96BD-7FDD56C520A4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2BF69-CA3E-40E8-AFF4-F5D18991F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4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F5C34-5D74-434B-8B10-442F4D3F0AED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665ED-7E2F-455B-99E0-A8A591D29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2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A943D-9800-4F08-8EA9-18533D86DEA1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719E9-F063-4BF3-9EFD-4FC19DBCB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4A1B-9B77-4124-B44F-9EFBD0522AF0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5F7B8-4F54-462F-A7C9-A64F1D248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2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8A48-4FA3-4C5D-B3B5-C8E467366F61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545C1-6AD7-445E-9310-5AFA68281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7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B4932-6838-415E-93AF-7811B8855B4F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CB832-B749-463A-913B-24B046FCE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1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F8844-6E99-4CCB-8AB5-8CF6738585B5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C5BBB-1E82-4BAD-9C59-7AAFC4DE8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6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Red_Bottom_Bar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9838"/>
            <a:ext cx="91440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B7D0FB-EB43-421D-8305-4A21B312E370}" type="datetime1">
              <a:rPr lang="en-US"/>
              <a:pPr>
                <a:defRPr/>
              </a:pPr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85E3AFCF-3362-4C13-B21B-CF77A6997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4" descr="Red_Top_Bar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22"/>
          <p:cNvSpPr>
            <a:spLocks noChangeArrowheads="1"/>
          </p:cNvSpPr>
          <p:nvPr userDrawn="1"/>
        </p:nvSpPr>
        <p:spPr bwMode="auto">
          <a:xfrm>
            <a:off x="204788" y="6477000"/>
            <a:ext cx="762000" cy="762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23"/>
          <p:cNvSpPr>
            <a:spLocks noChangeArrowheads="1"/>
          </p:cNvSpPr>
          <p:nvPr userDrawn="1"/>
        </p:nvSpPr>
        <p:spPr bwMode="auto">
          <a:xfrm>
            <a:off x="363538" y="6723063"/>
            <a:ext cx="190500" cy="3333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24"/>
          <p:cNvSpPr>
            <a:spLocks noChangeArrowheads="1"/>
          </p:cNvSpPr>
          <p:nvPr userDrawn="1"/>
        </p:nvSpPr>
        <p:spPr bwMode="auto">
          <a:xfrm>
            <a:off x="601663" y="6627813"/>
            <a:ext cx="190500" cy="4286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36" name="Picture 12" descr="CR101LogoREG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457950"/>
            <a:ext cx="1371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042402" y="2209800"/>
            <a:ext cx="704808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PREPARING FOR YOUR CAREER</a:t>
            </a:r>
          </a:p>
          <a:p>
            <a:pPr eaLnBrk="1" hangingPunct="1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APPLYING FOR A JOB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 </a:t>
            </a:r>
          </a:p>
          <a:p>
            <a:pPr eaLnBrk="1" hangingPunct="1"/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ndara" pitchFamily="34" charset="0"/>
              </a:rPr>
              <a:t>Cover Letter</a:t>
            </a:r>
            <a:endParaRPr lang="en-US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ndara" pitchFamily="34" charset="0"/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457200" y="5665788"/>
            <a:ext cx="8274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800" b="1" i="1">
                <a:latin typeface="Candara" pitchFamily="34" charset="0"/>
              </a:rPr>
              <a:t>Copyright © 2009, Thinking Media, a division of SAI Interactive, Inc. All rights reserved. The Career Ready 101 logo is a registered trademark and Career Ready 101 is a trademark of SAI Interactive, Inc.</a:t>
            </a:r>
            <a:endParaRPr lang="en-US" altLang="zh-CN" sz="800" b="1" i="1">
              <a:latin typeface="Candara" pitchFamily="34" charset="0"/>
            </a:endParaRPr>
          </a:p>
        </p:txBody>
      </p:sp>
      <p:pic>
        <p:nvPicPr>
          <p:cNvPr id="2053" name="Picture 5" descr="CR101LogoRE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914400"/>
            <a:ext cx="3905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FF266C0-A243-4D02-A3D4-9BBA17142ED4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10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2531" name="Rectangle 2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Cover Letter Format</a:t>
            </a:r>
            <a:endParaRPr lang="en-US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22532" name="Rectangle 3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8229600" cy="3581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Cover Letter Format:</a:t>
            </a:r>
          </a:p>
          <a:p>
            <a:pPr eaLnBrk="1" hangingPunct="1"/>
            <a:r>
              <a:rPr lang="en-US" sz="28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Return Address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– Design cover letter to look like Personal Contact Information section of resume.</a:t>
            </a:r>
          </a:p>
          <a:p>
            <a:pPr lvl="1" eaLnBrk="1" hangingPunct="1">
              <a:buFont typeface="Arial" charset="0"/>
              <a:buNone/>
            </a:pPr>
            <a:endParaRPr lang="en-US" sz="800" b="1" dirty="0" smtClean="0">
              <a:latin typeface="Candara" pitchFamily="34" charset="0"/>
              <a:cs typeface="Arial" charset="0"/>
            </a:endParaRPr>
          </a:p>
          <a:p>
            <a:pPr lvl="1" eaLnBrk="1" hangingPunct="1"/>
            <a:r>
              <a:rPr lang="en-US" b="1" dirty="0" smtClean="0">
                <a:latin typeface="Candara" pitchFamily="34" charset="0"/>
                <a:cs typeface="Arial" charset="0"/>
              </a:rPr>
              <a:t>This will make cover letter look like a piece of customized stationery.  </a:t>
            </a:r>
            <a:endParaRPr lang="en-US" b="1" dirty="0" smtClean="0">
              <a:latin typeface="Candara" pitchFamily="34" charset="0"/>
              <a:cs typeface="Arial" charset="0"/>
            </a:endParaRPr>
          </a:p>
          <a:p>
            <a:pPr lvl="1" eaLnBrk="1" hangingPunct="1"/>
            <a:r>
              <a:rPr lang="en-US" b="1" dirty="0" smtClean="0">
                <a:latin typeface="Candara" pitchFamily="34" charset="0"/>
                <a:cs typeface="Arial" charset="0"/>
              </a:rPr>
              <a:t>It </a:t>
            </a:r>
            <a:r>
              <a:rPr lang="en-US" b="1" dirty="0" smtClean="0">
                <a:latin typeface="Candara" pitchFamily="34" charset="0"/>
                <a:cs typeface="Arial" charset="0"/>
              </a:rPr>
              <a:t>also brands all of your documents and looks professional.</a:t>
            </a:r>
            <a:endParaRPr lang="en-US" b="1" u="sng" dirty="0" smtClean="0">
              <a:latin typeface="Candara" pitchFamily="34" charset="0"/>
              <a:cs typeface="Arial" charset="0"/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457200" y="1447800"/>
            <a:ext cx="8534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 typeface="Arial" charset="0"/>
              <a:buNone/>
            </a:pPr>
            <a:r>
              <a:rPr lang="en-US" sz="2800" b="1" dirty="0">
                <a:latin typeface="Candara" pitchFamily="34" charset="0"/>
              </a:rPr>
              <a:t>Cover letter should be </a:t>
            </a:r>
            <a:r>
              <a:rPr lang="en-US" sz="2800" b="1" dirty="0" smtClean="0">
                <a:latin typeface="Candara" pitchFamily="34" charset="0"/>
              </a:rPr>
              <a:t>typed </a:t>
            </a:r>
            <a:r>
              <a:rPr lang="en-US" sz="2800" b="1" dirty="0">
                <a:latin typeface="Candara" pitchFamily="34" charset="0"/>
              </a:rPr>
              <a:t>using a standard business letter format.</a:t>
            </a:r>
          </a:p>
        </p:txBody>
      </p:sp>
      <p:pic>
        <p:nvPicPr>
          <p:cNvPr id="22534" name="Picture 6" descr="C:\Users\Sarah\AppData\Local\Microsoft\Windows\Temporary Internet Files\Content.IE5\G1EKPUJP\MC9002394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840" y="381001"/>
            <a:ext cx="91535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9F0CE2C-AEAC-4078-A160-66DAF18150D6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11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3555" name="Rectangle 4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Cover Letter </a:t>
            </a:r>
            <a:r>
              <a:rPr lang="en-US" altLang="zh-CN" b="1" u="sng" dirty="0" smtClean="0">
                <a:latin typeface="Candara" pitchFamily="34" charset="0"/>
                <a:cs typeface="Arial" charset="0"/>
              </a:rPr>
              <a:t>Format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23556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8458200" cy="3048000"/>
          </a:xfrm>
        </p:spPr>
        <p:txBody>
          <a:bodyPr/>
          <a:lstStyle/>
          <a:p>
            <a:pPr eaLnBrk="1" hangingPunct="1"/>
            <a:r>
              <a:rPr lang="en-US" sz="28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Date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 – Do not forget to put current date on all correspondence to an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employer. </a:t>
            </a:r>
            <a:endParaRPr lang="en-US" sz="2800" b="1" dirty="0" smtClean="0">
              <a:latin typeface="Candara" pitchFamily="34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12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r>
              <a:rPr lang="en-US" sz="28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Inside Address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– Include hiring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manager’s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name, title, company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name &amp;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full mailing address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.</a:t>
            </a:r>
          </a:p>
          <a:p>
            <a:pPr eaLnBrk="1" hangingPunct="1"/>
            <a:r>
              <a:rPr lang="en-US" sz="28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Salutation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– Cover letter should be personalized to hiring manager (Dear Mr. Thompson).</a:t>
            </a:r>
            <a:endParaRPr lang="en-US" sz="9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endParaRPr lang="en-US" sz="2800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7" name="Picture 6" descr="C:\Users\Sarah\AppData\Local\Microsoft\Windows\Temporary Internet Files\Content.IE5\G1EKPUJP\MC9002394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840" y="381001"/>
            <a:ext cx="91535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B1756A-8E02-4808-99F4-58D5587E9DFC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12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534400" cy="4114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4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Introduction Paragraph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– The first paragraph of cover letter should tell employer </a:t>
            </a:r>
            <a:r>
              <a:rPr lang="en-US" sz="2400" b="1" i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why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you are writing.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Try to be creative to peak the employer’s interest to want to continue reading your letter. 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Do not just state, </a:t>
            </a:r>
            <a:r>
              <a:rPr lang="en-US" sz="2400" b="1" i="1" dirty="0" smtClean="0">
                <a:latin typeface="Candara" pitchFamily="34" charset="0"/>
                <a:cs typeface="Arial" charset="0"/>
              </a:rPr>
              <a:t>“I am applying for the position you had on your website.”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 </a:t>
            </a:r>
            <a:endParaRPr lang="en-US" sz="2400" b="1" dirty="0" smtClean="0">
              <a:latin typeface="Candara" pitchFamily="34" charset="0"/>
              <a:cs typeface="Arial" charset="0"/>
            </a:endParaRP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Instead, write what led you to research the company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&amp;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what makes them different.</a:t>
            </a:r>
          </a:p>
        </p:txBody>
      </p:sp>
      <p:sp>
        <p:nvSpPr>
          <p:cNvPr id="25604" name="Rectangle 6"/>
          <p:cNvSpPr>
            <a:spLocks noGrp="1"/>
          </p:cNvSpPr>
          <p:nvPr>
            <p:ph type="title"/>
          </p:nvPr>
        </p:nvSpPr>
        <p:spPr>
          <a:xfrm>
            <a:off x="457200" y="3095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Cover Letter </a:t>
            </a:r>
            <a:r>
              <a:rPr lang="en-US" altLang="zh-CN" b="1" u="sng" dirty="0" smtClean="0">
                <a:latin typeface="Candara" pitchFamily="34" charset="0"/>
                <a:cs typeface="Arial" charset="0"/>
              </a:rPr>
              <a:t>Format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457200" y="1295400"/>
            <a:ext cx="8077200" cy="39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buFont typeface="Arial" charset="0"/>
              <a:buNone/>
            </a:pPr>
            <a:r>
              <a:rPr lang="en-US" sz="2400" b="1" dirty="0">
                <a:latin typeface="Candara" pitchFamily="34" charset="0"/>
              </a:rPr>
              <a:t>The body of a cover letter should include these elements:</a:t>
            </a:r>
          </a:p>
        </p:txBody>
      </p:sp>
      <p:pic>
        <p:nvPicPr>
          <p:cNvPr id="6" name="Picture 6" descr="C:\Users\Sarah\AppData\Local\Microsoft\Windows\Temporary Internet Files\Content.IE5\G1EKPUJP\MC9002394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094" y="341377"/>
            <a:ext cx="91535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6F96E6-45CC-4050-AA31-E5E32266EE5A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13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6627" name="Rectangle 5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Cover Letter </a:t>
            </a:r>
            <a:r>
              <a:rPr lang="en-US" altLang="zh-CN" b="1" u="sng" dirty="0" smtClean="0">
                <a:latin typeface="Candara" pitchFamily="34" charset="0"/>
                <a:cs typeface="Arial" charset="0"/>
              </a:rPr>
              <a:t>Format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26628" name="Rectangle 6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8305800" cy="44196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4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Qualification Paragraph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-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Answer these questions in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this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paragraph:</a:t>
            </a:r>
            <a:endParaRPr lang="en-US" sz="2400" b="1" dirty="0" smtClean="0">
              <a:latin typeface="Candara" pitchFamily="34" charset="0"/>
              <a:cs typeface="Arial" charset="0"/>
            </a:endParaRP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What can you do for the company? 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How do you benefit them?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latin typeface="Candara" pitchFamily="34" charset="0"/>
                <a:cs typeface="Arial" charset="0"/>
              </a:rPr>
              <a:t>It </a:t>
            </a:r>
            <a:r>
              <a:rPr lang="en-US" b="1" dirty="0" smtClean="0">
                <a:latin typeface="Candara" pitchFamily="34" charset="0"/>
                <a:cs typeface="Arial" charset="0"/>
              </a:rPr>
              <a:t>is your opportunity to sell </a:t>
            </a:r>
            <a:r>
              <a:rPr lang="en-US" b="1" dirty="0" smtClean="0">
                <a:latin typeface="Candara" pitchFamily="34" charset="0"/>
                <a:cs typeface="Arial" charset="0"/>
              </a:rPr>
              <a:t>yourself</a:t>
            </a:r>
            <a:r>
              <a:rPr lang="en-US" b="1" dirty="0" smtClean="0">
                <a:latin typeface="Candara" pitchFamily="34" charset="0"/>
                <a:cs typeface="Arial" charset="0"/>
              </a:rPr>
              <a:t>! 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Briefly state 3 to 4 related skills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&amp;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qualifications for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the position &amp;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highlight how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they can benefit by hiring you.</a:t>
            </a:r>
            <a:endParaRPr lang="en-US" sz="2400" b="1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8" name="Picture 6" descr="C:\Users\Sarah\AppData\Local\Microsoft\Windows\Temporary Internet Files\Content.IE5\G1EKPUJP\MC9002394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840" y="381001"/>
            <a:ext cx="91535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B975224-1507-4A9B-B81D-727937BBB641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14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7651" name="Rectangle 2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Cover Letter </a:t>
            </a:r>
            <a:r>
              <a:rPr lang="en-US" altLang="zh-CN" b="1" u="sng" dirty="0" smtClean="0">
                <a:latin typeface="Candara" pitchFamily="34" charset="0"/>
                <a:cs typeface="Arial" charset="0"/>
              </a:rPr>
              <a:t>Format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27652" name="Rectangle 3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5720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Symbol" pitchFamily="18" charset="2"/>
              <a:buChar char=""/>
            </a:pPr>
            <a:r>
              <a:rPr lang="en-US" sz="24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Conclusion Paragraph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– In this paragraph, state your next step to move the process forward.</a:t>
            </a:r>
            <a:endParaRPr lang="en-US" sz="2800" b="1" dirty="0" smtClean="0">
              <a:latin typeface="Candara" pitchFamily="34" charset="0"/>
              <a:cs typeface="Arial" charset="0"/>
            </a:endParaRP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Do not sit by phone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&amp;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expect employer to call you.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Tell the employer when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you will follow up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&amp;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how.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For example, </a:t>
            </a:r>
            <a:r>
              <a:rPr lang="en-US" sz="2400" b="1" i="1" dirty="0" smtClean="0">
                <a:latin typeface="Candara" pitchFamily="34" charset="0"/>
                <a:cs typeface="Arial" charset="0"/>
              </a:rPr>
              <a:t>“I will contact you next week to schedule an in-person meeting or see if you have any questions or need additional information</a:t>
            </a:r>
            <a:r>
              <a:rPr lang="en-US" sz="2400" b="1" i="1" dirty="0" smtClean="0">
                <a:latin typeface="Candara" pitchFamily="34" charset="0"/>
                <a:cs typeface="Arial" charset="0"/>
              </a:rPr>
              <a:t>.”</a:t>
            </a:r>
          </a:p>
          <a:p>
            <a:pPr algn="ctr" eaLnBrk="1" hangingPunct="1">
              <a:spcBef>
                <a:spcPct val="50000"/>
              </a:spcBef>
              <a:buFont typeface="Symbol" pitchFamily="18" charset="2"/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Always follow through on what you say you will do!</a:t>
            </a:r>
            <a:endParaRPr lang="en-US" sz="2400" b="1" dirty="0" smtClean="0">
              <a:solidFill>
                <a:srgbClr val="C00000"/>
              </a:solidFill>
              <a:latin typeface="Candara" pitchFamily="34" charset="0"/>
              <a:cs typeface="Arial" charset="0"/>
            </a:endParaRPr>
          </a:p>
        </p:txBody>
      </p:sp>
      <p:pic>
        <p:nvPicPr>
          <p:cNvPr id="5" name="Picture 6" descr="C:\Users\Sarah\AppData\Local\Microsoft\Windows\Temporary Internet Files\Content.IE5\G1EKPUJP\MC9002394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840" y="381001"/>
            <a:ext cx="91535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A14AAD2-E391-443F-ABA2-0EDF45879FE7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15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8675" name="Rectangle 5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Cover Letter </a:t>
            </a:r>
            <a:r>
              <a:rPr lang="en-US" altLang="zh-CN" b="1" u="sng" dirty="0" smtClean="0">
                <a:latin typeface="Candara" pitchFamily="34" charset="0"/>
                <a:cs typeface="Arial" charset="0"/>
              </a:rPr>
              <a:t>Format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28676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646238"/>
            <a:ext cx="8305800" cy="4068762"/>
          </a:xfrm>
        </p:spPr>
        <p:txBody>
          <a:bodyPr/>
          <a:lstStyle/>
          <a:p>
            <a:pPr eaLnBrk="1" hangingPunct="1"/>
            <a:r>
              <a:rPr lang="en-US" sz="28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Closing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 - Always end the correspondence with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charset="0"/>
              </a:rPr>
              <a:t>‘Sincerely’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as the closing; anything else would be unprofessional.  </a:t>
            </a:r>
          </a:p>
          <a:p>
            <a:pPr eaLnBrk="1" hangingPunct="1">
              <a:buFont typeface="Arial" charset="0"/>
              <a:buNone/>
            </a:pPr>
            <a:endParaRPr lang="en-US" sz="900" b="1" dirty="0" smtClean="0">
              <a:latin typeface="Candara" pitchFamily="34" charset="0"/>
              <a:cs typeface="Arial" charset="0"/>
            </a:endParaRPr>
          </a:p>
          <a:p>
            <a:pPr lvl="1" eaLnBrk="1" hangingPunct="1"/>
            <a:r>
              <a:rPr lang="en-US" b="1" dirty="0" smtClean="0">
                <a:latin typeface="Candara" pitchFamily="34" charset="0"/>
                <a:cs typeface="Arial" charset="0"/>
              </a:rPr>
              <a:t>If you print Cover Letter, </a:t>
            </a:r>
            <a:r>
              <a:rPr lang="en-US" b="1" dirty="0" smtClean="0">
                <a:latin typeface="Candara" pitchFamily="34" charset="0"/>
                <a:cs typeface="Arial" charset="0"/>
              </a:rPr>
              <a:t>remember </a:t>
            </a:r>
            <a:r>
              <a:rPr lang="en-US" b="1" dirty="0" smtClean="0">
                <a:latin typeface="Candara" pitchFamily="34" charset="0"/>
                <a:cs typeface="Arial" charset="0"/>
              </a:rPr>
              <a:t>to sign it.</a:t>
            </a:r>
          </a:p>
          <a:p>
            <a:pPr lvl="1" eaLnBrk="1" hangingPunct="1">
              <a:buFont typeface="Arial" charset="0"/>
              <a:buNone/>
            </a:pPr>
            <a:endParaRPr lang="en-US" sz="900" b="1" dirty="0" smtClean="0">
              <a:latin typeface="Candara" pitchFamily="34" charset="0"/>
              <a:cs typeface="Arial" charset="0"/>
            </a:endParaRPr>
          </a:p>
          <a:p>
            <a:pPr lvl="1" eaLnBrk="1" hangingPunct="1"/>
            <a:r>
              <a:rPr lang="en-US" b="1" dirty="0" smtClean="0">
                <a:latin typeface="Candara" pitchFamily="34" charset="0"/>
                <a:cs typeface="Arial" charset="0"/>
              </a:rPr>
              <a:t>You do not need a signature </a:t>
            </a:r>
            <a:r>
              <a:rPr lang="en-US" b="1" dirty="0" smtClean="0">
                <a:latin typeface="Candara" pitchFamily="34" charset="0"/>
                <a:cs typeface="Arial" charset="0"/>
              </a:rPr>
              <a:t>on </a:t>
            </a:r>
            <a:r>
              <a:rPr lang="en-US" b="1" dirty="0" smtClean="0">
                <a:latin typeface="Candara" pitchFamily="34" charset="0"/>
                <a:cs typeface="Arial" charset="0"/>
              </a:rPr>
              <a:t>an electronic cover letter </a:t>
            </a:r>
            <a:r>
              <a:rPr lang="en-US" b="1" dirty="0" smtClean="0">
                <a:latin typeface="Candara" pitchFamily="34" charset="0"/>
                <a:cs typeface="Arial" charset="0"/>
              </a:rPr>
              <a:t>attached </a:t>
            </a:r>
            <a:r>
              <a:rPr lang="en-US" b="1" dirty="0" smtClean="0">
                <a:latin typeface="Candara" pitchFamily="34" charset="0"/>
                <a:cs typeface="Arial" charset="0"/>
              </a:rPr>
              <a:t>to an email.</a:t>
            </a:r>
          </a:p>
        </p:txBody>
      </p:sp>
      <p:pic>
        <p:nvPicPr>
          <p:cNvPr id="7" name="Picture 6" descr="C:\Users\Sarah\AppData\Local\Microsoft\Windows\Temporary Internet Files\Content.IE5\G1EKPUJP\MC9002394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840" y="381001"/>
            <a:ext cx="91535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9BE687-79AE-48B2-8598-72D12AA5B4B9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2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zh-CN" sz="3600" b="1" u="sng" smtClean="0">
                <a:latin typeface="Candara" pitchFamily="34" charset="0"/>
                <a:cs typeface="Arial" charset="0"/>
              </a:rPr>
              <a:t>Application Supporting Documents</a:t>
            </a:r>
            <a:r>
              <a:rPr lang="en-US" altLang="zh-CN" sz="4000" smtClean="0">
                <a:latin typeface="Candara" pitchFamily="34" charset="0"/>
                <a:cs typeface="Arial" charset="0"/>
              </a:rPr>
              <a:t> </a:t>
            </a:r>
            <a:endParaRPr lang="en-US" sz="400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3076" name="Rectangle 3"/>
          <p:cNvSpPr>
            <a:spLocks noGrp="1"/>
          </p:cNvSpPr>
          <p:nvPr>
            <p:ph type="body" idx="1"/>
          </p:nvPr>
        </p:nvSpPr>
        <p:spPr>
          <a:xfrm>
            <a:off x="533400" y="1828800"/>
            <a:ext cx="8229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The most common supporting documents are: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en-US" sz="900" b="1" dirty="0" smtClean="0">
              <a:latin typeface="Candara" pitchFamily="34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b="1" dirty="0" smtClean="0">
                <a:latin typeface="Candara" pitchFamily="34" charset="0"/>
                <a:cs typeface="Arial" charset="0"/>
              </a:rPr>
              <a:t>Cover Letter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b="1" dirty="0" smtClean="0">
                <a:latin typeface="Candara" pitchFamily="34" charset="0"/>
                <a:cs typeface="Arial" charset="0"/>
              </a:rPr>
              <a:t>Professional References List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b="1" dirty="0" smtClean="0">
                <a:latin typeface="Candara" pitchFamily="34" charset="0"/>
                <a:cs typeface="Arial" charset="0"/>
              </a:rPr>
              <a:t>Follow-up Letter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b="1" dirty="0" smtClean="0">
                <a:latin typeface="Candara" pitchFamily="34" charset="0"/>
                <a:cs typeface="Arial" charset="0"/>
              </a:rPr>
              <a:t>Thank you Letter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28600" y="4267200"/>
            <a:ext cx="8610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800" b="1" dirty="0">
                <a:solidFill>
                  <a:srgbClr val="C00000"/>
                </a:solidFill>
                <a:latin typeface="Candara" pitchFamily="34" charset="0"/>
              </a:rPr>
              <a:t>Spending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</a:rPr>
              <a:t>extra </a:t>
            </a:r>
            <a:r>
              <a:rPr lang="en-US" sz="2800" b="1" dirty="0">
                <a:solidFill>
                  <a:srgbClr val="C00000"/>
                </a:solidFill>
                <a:latin typeface="Candara" pitchFamily="34" charset="0"/>
              </a:rPr>
              <a:t>time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</a:rPr>
              <a:t>on these supporting </a:t>
            </a:r>
            <a:r>
              <a:rPr lang="en-US" sz="2800" b="1" dirty="0">
                <a:solidFill>
                  <a:srgbClr val="C00000"/>
                </a:solidFill>
                <a:latin typeface="Candara" pitchFamily="34" charset="0"/>
              </a:rPr>
              <a:t>documents helps you stand out from the crowd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</a:rPr>
              <a:t>&amp; shows </a:t>
            </a:r>
            <a:r>
              <a:rPr lang="en-US" sz="2800" b="1" dirty="0">
                <a:solidFill>
                  <a:srgbClr val="C00000"/>
                </a:solidFill>
                <a:latin typeface="Candara" pitchFamily="34" charset="0"/>
              </a:rPr>
              <a:t>the employer you are enthusiastic about the opportunity.</a:t>
            </a:r>
            <a:r>
              <a:rPr lang="en-US" sz="2800" dirty="0">
                <a:solidFill>
                  <a:srgbClr val="C00000"/>
                </a:solidFill>
                <a:latin typeface="Candara" pitchFamily="34" charset="0"/>
              </a:rPr>
              <a:t> </a:t>
            </a:r>
          </a:p>
        </p:txBody>
      </p:sp>
      <p:pic>
        <p:nvPicPr>
          <p:cNvPr id="3078" name="Picture 6" descr="C:\Users\Sarah\AppData\Local\Microsoft\Windows\Temporary Internet Files\Content.IE5\U3E5PVAZ\MC90043263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98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A8625A3-86D4-4D3E-947B-49002FBC411F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3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099" name="Rectangle 2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Cover Letter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4100" name="Rectangle 3"/>
          <p:cNvSpPr>
            <a:spLocks noGrp="1"/>
          </p:cNvSpPr>
          <p:nvPr>
            <p:ph type="body" sz="half" idx="1"/>
          </p:nvPr>
        </p:nvSpPr>
        <p:spPr>
          <a:xfrm>
            <a:off x="762000" y="1600200"/>
            <a:ext cx="8305800" cy="44196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A typical hiring manager does not read cover letter before the application.</a:t>
            </a:r>
            <a:endParaRPr lang="en-US" sz="800" b="1" dirty="0" smtClean="0">
              <a:latin typeface="Candara" pitchFamily="34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They generally spend 10 to 15 seconds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scanning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your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application.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If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they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like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what they see, they will read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more.</a:t>
            </a:r>
            <a:endParaRPr lang="en-US" sz="800" b="1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4102" name="Picture 6" descr="C:\Users\Sarah\AppData\Local\Microsoft\Windows\Temporary Internet Files\Content.IE5\U3E5PVAZ\MC90043523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417511"/>
            <a:ext cx="2329710" cy="143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68FAD68-80EC-4521-8D94-698F4C9737FB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4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Cover Letter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5124" name="Rectangle 3"/>
          <p:cNvSpPr>
            <a:spLocks noGrp="1"/>
          </p:cNvSpPr>
          <p:nvPr>
            <p:ph type="body" sz="half" idx="1"/>
          </p:nvPr>
        </p:nvSpPr>
        <p:spPr>
          <a:xfrm>
            <a:off x="533400" y="1524000"/>
            <a:ext cx="8534400" cy="3581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A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cover letter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should…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focus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on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company’s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needs and how you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meet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their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needs.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reflect your understanding of the company &amp; its needs.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>
                <a:latin typeface="Candara" pitchFamily="34" charset="0"/>
                <a:cs typeface="Arial" charset="0"/>
              </a:rPr>
              <a:t>p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oint out how your knowledge and skills fill those needs.</a:t>
            </a:r>
          </a:p>
          <a:p>
            <a:pPr eaLnBrk="1" hangingPunct="1">
              <a:spcBef>
                <a:spcPct val="50000"/>
              </a:spcBef>
            </a:pPr>
            <a:endParaRPr lang="en-US" sz="2800" b="1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5126" name="Picture 6" descr="C:\Users\Sarah\AppData\Local\Microsoft\Windows\Temporary Internet Files\Content.IE5\U3E5PVAZ\MC90043153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1763193" cy="173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826E441-2A8D-4F51-9C6A-AA3B2E64200C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5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267" name="Rectangle 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noFill/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Cover </a:t>
            </a:r>
            <a:r>
              <a:rPr lang="en-US" altLang="zh-CN" b="1" u="sng" dirty="0" smtClean="0">
                <a:latin typeface="Candara" pitchFamily="34" charset="0"/>
                <a:cs typeface="Arial" charset="0"/>
              </a:rPr>
              <a:t>Letter Tips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1268" name="Rectangle 3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8686800" cy="4191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Biggest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mistake: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mass producing your resume &amp;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cover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letter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>
                <a:latin typeface="Candara" pitchFamily="34" charset="0"/>
                <a:cs typeface="Arial" charset="0"/>
              </a:rPr>
              <a:t>s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ending resume &amp; cover letter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to hundreds of </a:t>
            </a:r>
            <a:br>
              <a:rPr lang="en-US" sz="2400" b="1" dirty="0" smtClean="0">
                <a:latin typeface="Candara" pitchFamily="34" charset="0"/>
                <a:cs typeface="Arial" charset="0"/>
              </a:rPr>
            </a:br>
            <a:r>
              <a:rPr lang="en-US" sz="2400" b="1" dirty="0" smtClean="0">
                <a:latin typeface="Candara" pitchFamily="34" charset="0"/>
                <a:cs typeface="Arial" charset="0"/>
              </a:rPr>
              <a:t>employers.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Employers receive numerous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resumes &amp; applications daily.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They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do not have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time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to thoroughly read every </a:t>
            </a:r>
            <a:br>
              <a:rPr lang="en-US" sz="2800" b="1" dirty="0" smtClean="0">
                <a:latin typeface="Candara" pitchFamily="34" charset="0"/>
                <a:cs typeface="Arial" charset="0"/>
              </a:rPr>
            </a:br>
            <a:r>
              <a:rPr lang="en-US" sz="2800" b="1" dirty="0" smtClean="0">
                <a:latin typeface="Candara" pitchFamily="34" charset="0"/>
                <a:cs typeface="Arial" charset="0"/>
              </a:rPr>
              <a:t>application or resume.</a:t>
            </a:r>
          </a:p>
        </p:txBody>
      </p:sp>
      <p:pic>
        <p:nvPicPr>
          <p:cNvPr id="11271" name="Picture 7" descr="C:\Users\Sarah\AppData\Local\Microsoft\Windows\Temporary Internet Files\Content.IE5\BS5M94B7\MC90043982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4388" y="306324"/>
            <a:ext cx="2209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67CFAA4-3807-45D4-B983-B261211BBC8A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6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315" name="Rectangle 2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Cover Letter Tips</a:t>
            </a:r>
            <a:endParaRPr lang="en-US" b="1" u="sng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type="body" sz="half" idx="1"/>
          </p:nvPr>
        </p:nvSpPr>
        <p:spPr>
          <a:xfrm>
            <a:off x="545592" y="2229069"/>
            <a:ext cx="8598408" cy="167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Research &amp;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identify the hiring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manager.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Typically found on their website in the ‘About Us’ section.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You can also call the company’s Human Resources department.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Make sure it their name &amp; title are spelled correctly.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Use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their title, address, email address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&amp;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telephone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number</a:t>
            </a:r>
            <a:r>
              <a:rPr lang="en-US" sz="2800" b="1" dirty="0">
                <a:latin typeface="Candara" pitchFamily="34" charset="0"/>
                <a:cs typeface="Arial" charset="0"/>
              </a:rPr>
              <a:t>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on the letter.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This allows you to send the letter directly to them.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533400" y="1582738"/>
            <a:ext cx="815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</a:rPr>
              <a:t>Your </a:t>
            </a:r>
            <a:r>
              <a:rPr lang="en-US" sz="2800" b="1" dirty="0">
                <a:solidFill>
                  <a:srgbClr val="C00000"/>
                </a:solidFill>
                <a:latin typeface="Candara" pitchFamily="34" charset="0"/>
              </a:rPr>
              <a:t>cover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</a:rPr>
              <a:t>letter should </a:t>
            </a:r>
            <a:r>
              <a:rPr lang="en-US" sz="2800" b="1" dirty="0">
                <a:solidFill>
                  <a:srgbClr val="C00000"/>
                </a:solidFill>
                <a:latin typeface="Candara" pitchFamily="34" charset="0"/>
              </a:rPr>
              <a:t>be specific and personal.</a:t>
            </a:r>
          </a:p>
          <a:p>
            <a:pPr algn="l"/>
            <a:r>
              <a:rPr lang="en-US" sz="800" b="1" dirty="0">
                <a:latin typeface="Candara" pitchFamily="34" charset="0"/>
              </a:rPr>
              <a:t> </a:t>
            </a:r>
          </a:p>
        </p:txBody>
      </p:sp>
      <p:pic>
        <p:nvPicPr>
          <p:cNvPr id="13319" name="Picture 7" descr="C:\Users\Sarah\AppData\Local\Microsoft\Windows\Temporary Internet Files\Content.IE5\2B5EMMCE\MC90043524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984" y="228600"/>
            <a:ext cx="18669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212970-188D-4162-A1FC-5E332F03659A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7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5363" name="Rectangle 2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Cover Letter </a:t>
            </a:r>
            <a:r>
              <a:rPr lang="en-US" altLang="zh-CN" b="1" u="sng" dirty="0" smtClean="0">
                <a:latin typeface="Candara" pitchFamily="34" charset="0"/>
                <a:cs typeface="Arial" charset="0"/>
              </a:rPr>
              <a:t>Tips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5364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8382000" cy="4572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Keep cover letter to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one page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with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three </a:t>
            </a: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key paragraphs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Introduction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 (Why you are writing),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Your Benefits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(What you can do for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the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company)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Closing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(Next step).</a:t>
            </a:r>
            <a:endParaRPr lang="en-US" sz="2000" b="1" dirty="0" smtClean="0">
              <a:latin typeface="Candara" pitchFamily="34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Focus tone of letter on what you can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do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for the company.  </a:t>
            </a:r>
            <a:endParaRPr lang="en-US" sz="2400" b="1" dirty="0" smtClean="0">
              <a:latin typeface="Candara" pitchFamily="34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What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skills and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experience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you can bring to the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company &amp;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how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they would benefit from hiring you.</a:t>
            </a:r>
            <a:endParaRPr lang="en-US" sz="2400" b="1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15366" name="Picture 6" descr="C:\Users\Sarah\AppData\Local\Microsoft\Windows\Temporary Internet Files\Content.IE5\2B5EMMCE\MC9004371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648200"/>
            <a:ext cx="2045703" cy="1503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21C7FBB-174E-408C-94BC-E4FEE9412A5D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8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8435" name="Rectangle 2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Email Cover Letter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>
          <a:xfrm>
            <a:off x="685800" y="2590800"/>
            <a:ext cx="8305800" cy="3429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 smtClean="0">
                <a:latin typeface="Candara" pitchFamily="34" charset="0"/>
                <a:cs typeface="Arial" charset="0"/>
              </a:rPr>
              <a:t>Do </a:t>
            </a:r>
            <a:r>
              <a:rPr lang="en-US" altLang="zh-CN" sz="2400" b="1" u="sng" dirty="0" smtClean="0">
                <a:latin typeface="Candara" pitchFamily="34" charset="0"/>
                <a:cs typeface="Arial" charset="0"/>
              </a:rPr>
              <a:t>not</a:t>
            </a:r>
            <a:r>
              <a:rPr lang="en-US" altLang="zh-CN" sz="2400" b="1" dirty="0" smtClean="0">
                <a:latin typeface="Candara" pitchFamily="34" charset="0"/>
                <a:cs typeface="Arial" charset="0"/>
              </a:rPr>
              <a:t> write cover letter in the email message.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400" b="1" dirty="0" smtClean="0">
                <a:latin typeface="Candara" pitchFamily="34" charset="0"/>
                <a:cs typeface="Arial" charset="0"/>
              </a:rPr>
              <a:t>Usually a </a:t>
            </a:r>
            <a:r>
              <a:rPr lang="en-US" altLang="zh-CN" sz="2400" b="1" dirty="0" smtClean="0">
                <a:latin typeface="Candara" pitchFamily="34" charset="0"/>
                <a:cs typeface="Arial" charset="0"/>
              </a:rPr>
              <a:t>HR support person is responsible for processing applications before forwarding them to the hiring manager</a:t>
            </a:r>
            <a:r>
              <a:rPr lang="en-US" altLang="zh-CN" sz="2400" b="1" dirty="0" smtClean="0">
                <a:latin typeface="Candara" pitchFamily="34" charset="0"/>
                <a:cs typeface="Arial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400" b="1" dirty="0" smtClean="0">
                <a:latin typeface="Candara" pitchFamily="34" charset="0"/>
                <a:cs typeface="Arial" charset="0"/>
              </a:rPr>
              <a:t>The </a:t>
            </a:r>
            <a:r>
              <a:rPr lang="en-US" altLang="zh-CN" sz="2400" b="1" dirty="0" smtClean="0">
                <a:latin typeface="Candara" pitchFamily="34" charset="0"/>
                <a:cs typeface="Arial" charset="0"/>
              </a:rPr>
              <a:t>hiring manager might not see cover letter if it is in initial email message.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304800" y="1470025"/>
            <a:ext cx="8686800" cy="6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buFont typeface="Arial" charset="0"/>
              <a:buNone/>
            </a:pPr>
            <a:r>
              <a:rPr lang="en-US" altLang="zh-CN" sz="2400" b="1" dirty="0">
                <a:latin typeface="Candara" pitchFamily="34" charset="0"/>
              </a:rPr>
              <a:t>If you submit application, resume </a:t>
            </a:r>
            <a:r>
              <a:rPr lang="en-US" altLang="zh-CN" sz="2400" b="1" dirty="0" smtClean="0">
                <a:latin typeface="Candara" pitchFamily="34" charset="0"/>
              </a:rPr>
              <a:t>&amp; </a:t>
            </a:r>
            <a:r>
              <a:rPr lang="en-US" altLang="zh-CN" sz="2400" b="1" dirty="0">
                <a:latin typeface="Candara" pitchFamily="34" charset="0"/>
              </a:rPr>
              <a:t>cover </a:t>
            </a:r>
            <a:r>
              <a:rPr lang="en-US" altLang="zh-CN" sz="2400" b="1" dirty="0" smtClean="0">
                <a:latin typeface="Candara" pitchFamily="34" charset="0"/>
              </a:rPr>
              <a:t>letter electronically</a:t>
            </a:r>
            <a:r>
              <a:rPr lang="en-US" altLang="zh-CN" sz="2400" b="1" dirty="0">
                <a:latin typeface="Candara" pitchFamily="34" charset="0"/>
              </a:rPr>
              <a:t>, submit each </a:t>
            </a:r>
            <a:r>
              <a:rPr lang="en-US" altLang="zh-CN" sz="2400" b="1" i="1" u="sng" dirty="0">
                <a:latin typeface="Candara" pitchFamily="34" charset="0"/>
              </a:rPr>
              <a:t>individual</a:t>
            </a:r>
            <a:r>
              <a:rPr lang="en-US" altLang="zh-CN" sz="2400" b="1" dirty="0">
                <a:latin typeface="Candara" pitchFamily="34" charset="0"/>
              </a:rPr>
              <a:t> document as an </a:t>
            </a:r>
            <a:r>
              <a:rPr lang="en-US" altLang="zh-CN" sz="2400" b="1" dirty="0">
                <a:solidFill>
                  <a:srgbClr val="C00000"/>
                </a:solidFill>
                <a:latin typeface="Candara" pitchFamily="34" charset="0"/>
              </a:rPr>
              <a:t>attachment</a:t>
            </a:r>
            <a:r>
              <a:rPr lang="en-US" altLang="zh-CN" sz="2400" b="1" dirty="0">
                <a:latin typeface="Candara" pitchFamily="34" charset="0"/>
              </a:rPr>
              <a:t>.</a:t>
            </a:r>
          </a:p>
        </p:txBody>
      </p:sp>
      <p:pic>
        <p:nvPicPr>
          <p:cNvPr id="18438" name="Picture 6" descr="C:\Users\Sarah\AppData\Local\Microsoft\Windows\Temporary Internet Files\Content.IE5\BS5M94B7\MC90044215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43400"/>
            <a:ext cx="2057172" cy="2057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4DE132-4813-44EF-92AB-9E3F34DD3F27}" type="slidenum">
              <a:rPr lang="en-US" smtClean="0">
                <a:solidFill>
                  <a:schemeClr val="bg1"/>
                </a:solidFill>
                <a:latin typeface="Calibri" pitchFamily="34" charset="0"/>
              </a:rPr>
              <a:pPr eaLnBrk="1" hangingPunct="1"/>
              <a:t>9</a:t>
            </a:fld>
            <a:endParaRPr lang="en-US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0"/>
            <a:ext cx="5008642" cy="635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1302608"/>
            <a:ext cx="769121" cy="422840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vert="wordArtVert" wrap="non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Example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779</Words>
  <Application>Microsoft Office PowerPoint</Application>
  <PresentationFormat>On-screen Show (4:3)</PresentationFormat>
  <Paragraphs>99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宋体</vt:lpstr>
      <vt:lpstr>Symbol</vt:lpstr>
      <vt:lpstr>Office Theme</vt:lpstr>
      <vt:lpstr>PowerPoint Presentation</vt:lpstr>
      <vt:lpstr>Application Supporting Documents </vt:lpstr>
      <vt:lpstr>Cover Letter</vt:lpstr>
      <vt:lpstr>Cover Letter</vt:lpstr>
      <vt:lpstr>Cover Letter Tips</vt:lpstr>
      <vt:lpstr>Cover Letter Tips</vt:lpstr>
      <vt:lpstr>Cover Letter Tips</vt:lpstr>
      <vt:lpstr>Email Cover Letter</vt:lpstr>
      <vt:lpstr>PowerPoint Presentation</vt:lpstr>
      <vt:lpstr>Cover Letter Format</vt:lpstr>
      <vt:lpstr>Cover Letter Format</vt:lpstr>
      <vt:lpstr>Cover Letter Format</vt:lpstr>
      <vt:lpstr>Cover Letter Format</vt:lpstr>
      <vt:lpstr>Cover Letter Format</vt:lpstr>
      <vt:lpstr>Cover Letter Format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 Saylor</dc:creator>
  <cp:lastModifiedBy>Sarah</cp:lastModifiedBy>
  <cp:revision>184</cp:revision>
  <dcterms:created xsi:type="dcterms:W3CDTF">2008-03-21T15:53:12Z</dcterms:created>
  <dcterms:modified xsi:type="dcterms:W3CDTF">2013-06-23T11:29:31Z</dcterms:modified>
</cp:coreProperties>
</file>