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65" r:id="rId2"/>
    <p:sldId id="398" r:id="rId3"/>
    <p:sldId id="366" r:id="rId4"/>
    <p:sldId id="410" r:id="rId5"/>
    <p:sldId id="411" r:id="rId6"/>
    <p:sldId id="412" r:id="rId7"/>
    <p:sldId id="413" r:id="rId8"/>
    <p:sldId id="414" r:id="rId9"/>
  </p:sldIdLst>
  <p:sldSz cx="7772400" cy="10058400"/>
  <p:notesSz cx="7315200" cy="9601200"/>
  <p:custDataLst>
    <p:tags r:id="rId12"/>
  </p:custDataLst>
  <p:defaultText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859C"/>
    <a:srgbClr val="B2C1DB"/>
    <a:srgbClr val="ADA376"/>
    <a:srgbClr val="E6A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94618" autoAdjust="0"/>
  </p:normalViewPr>
  <p:slideViewPr>
    <p:cSldViewPr>
      <p:cViewPr varScale="1">
        <p:scale>
          <a:sx n="75" d="100"/>
          <a:sy n="75" d="100"/>
        </p:scale>
        <p:origin x="-3114" y="-90"/>
      </p:cViewPr>
      <p:guideLst>
        <p:guide orient="horz" pos="311"/>
        <p:guide orient="horz" pos="6025"/>
        <p:guide orient="horz" pos="809"/>
        <p:guide orient="horz" pos="3292"/>
        <p:guide orient="horz" pos="912"/>
        <p:guide orient="horz" pos="1056"/>
        <p:guide orient="horz" pos="435"/>
        <p:guide pos="240"/>
        <p:guide pos="4656"/>
        <p:guide pos="2448"/>
        <p:guide pos="2652"/>
        <p:guide pos="415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howGuides="1">
      <p:cViewPr varScale="1">
        <p:scale>
          <a:sx n="59" d="100"/>
          <a:sy n="59" d="100"/>
        </p:scale>
        <p:origin x="-3154" y="-67"/>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BBC0A080-0903-446B-914C-52ADC9435DEF}" type="datetimeFigureOut">
              <a:rPr lang="en-US" smtClean="0"/>
              <a:pPr/>
              <a:t>6/15/2016</a:t>
            </a:fld>
            <a:endParaRPr lang="en-US" dirty="0"/>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C20F6AA-F655-4B67-8131-A09D08D187E9}"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0" cy="480060"/>
          </a:xfrm>
          <a:prstGeom prst="rect">
            <a:avLst/>
          </a:prstGeom>
        </p:spPr>
        <p:txBody>
          <a:bodyPr vert="horz" lIns="96637" tIns="48318" rIns="96637" bIns="48318" rtlCol="0"/>
          <a:lstStyle>
            <a:lvl1pPr algn="l">
              <a:defRPr sz="1200"/>
            </a:lvl1pPr>
          </a:lstStyle>
          <a:p>
            <a:endParaRPr lang="en-US" dirty="0"/>
          </a:p>
        </p:txBody>
      </p:sp>
      <p:sp>
        <p:nvSpPr>
          <p:cNvPr id="3" name="Date Placeholder 2"/>
          <p:cNvSpPr>
            <a:spLocks noGrp="1"/>
          </p:cNvSpPr>
          <p:nvPr>
            <p:ph type="dt" idx="1"/>
          </p:nvPr>
        </p:nvSpPr>
        <p:spPr>
          <a:xfrm>
            <a:off x="4143590" y="0"/>
            <a:ext cx="3169920" cy="480060"/>
          </a:xfrm>
          <a:prstGeom prst="rect">
            <a:avLst/>
          </a:prstGeom>
        </p:spPr>
        <p:txBody>
          <a:bodyPr vert="horz" lIns="96637" tIns="48318" rIns="96637" bIns="48318" rtlCol="0"/>
          <a:lstStyle>
            <a:lvl1pPr algn="r">
              <a:defRPr sz="1200"/>
            </a:lvl1pPr>
          </a:lstStyle>
          <a:p>
            <a:fld id="{8827937F-49A1-4568-8947-7119197E9370}" type="datetimeFigureOut">
              <a:rPr lang="en-US" smtClean="0"/>
              <a:pPr/>
              <a:t>6/15/2016</a:t>
            </a:fld>
            <a:endParaRPr lang="en-US" dirty="0"/>
          </a:p>
        </p:txBody>
      </p:sp>
      <p:sp>
        <p:nvSpPr>
          <p:cNvPr id="4" name="Slide Image Placeholder 3"/>
          <p:cNvSpPr>
            <a:spLocks noGrp="1" noRot="1" noChangeAspect="1"/>
          </p:cNvSpPr>
          <p:nvPr>
            <p:ph type="sldImg" idx="2"/>
          </p:nvPr>
        </p:nvSpPr>
        <p:spPr>
          <a:xfrm>
            <a:off x="2266950" y="719138"/>
            <a:ext cx="2781300" cy="3600450"/>
          </a:xfrm>
          <a:prstGeom prst="rect">
            <a:avLst/>
          </a:prstGeom>
          <a:noFill/>
          <a:ln w="12700">
            <a:solidFill>
              <a:prstClr val="black"/>
            </a:solidFill>
          </a:ln>
        </p:spPr>
        <p:txBody>
          <a:bodyPr vert="horz" lIns="96637" tIns="48318" rIns="96637" bIns="48318"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7" tIns="48318" rIns="96637" bIns="483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5"/>
            <a:ext cx="3169920" cy="480060"/>
          </a:xfrm>
          <a:prstGeom prst="rect">
            <a:avLst/>
          </a:prstGeom>
        </p:spPr>
        <p:txBody>
          <a:bodyPr vert="horz" lIns="96637" tIns="48318" rIns="96637" bIns="483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90" y="9119475"/>
            <a:ext cx="3169920" cy="480060"/>
          </a:xfrm>
          <a:prstGeom prst="rect">
            <a:avLst/>
          </a:prstGeom>
        </p:spPr>
        <p:txBody>
          <a:bodyPr vert="horz" lIns="96637" tIns="48318" rIns="96637" bIns="48318" rtlCol="0" anchor="b"/>
          <a:lstStyle>
            <a:lvl1pPr algn="r">
              <a:defRPr sz="1200"/>
            </a:lvl1pPr>
          </a:lstStyle>
          <a:p>
            <a:fld id="{4F5B9915-DE96-4DEF-8F9E-361FDCAFF1C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1018705" rtl="0" eaLnBrk="1" latinLnBrk="0" hangingPunct="1">
      <a:defRPr sz="1300" kern="1200">
        <a:solidFill>
          <a:schemeClr val="tx1"/>
        </a:solidFill>
        <a:latin typeface="+mn-lt"/>
        <a:ea typeface="+mn-ea"/>
        <a:cs typeface="+mn-cs"/>
      </a:defRPr>
    </a:lvl1pPr>
    <a:lvl2pPr marL="509352" algn="l" defTabSz="1018705" rtl="0" eaLnBrk="1" latinLnBrk="0" hangingPunct="1">
      <a:defRPr sz="1300" kern="1200">
        <a:solidFill>
          <a:schemeClr val="tx1"/>
        </a:solidFill>
        <a:latin typeface="+mn-lt"/>
        <a:ea typeface="+mn-ea"/>
        <a:cs typeface="+mn-cs"/>
      </a:defRPr>
    </a:lvl2pPr>
    <a:lvl3pPr marL="1018705" algn="l" defTabSz="1018705" rtl="0" eaLnBrk="1" latinLnBrk="0" hangingPunct="1">
      <a:defRPr sz="1300" kern="1200">
        <a:solidFill>
          <a:schemeClr val="tx1"/>
        </a:solidFill>
        <a:latin typeface="+mn-lt"/>
        <a:ea typeface="+mn-ea"/>
        <a:cs typeface="+mn-cs"/>
      </a:defRPr>
    </a:lvl3pPr>
    <a:lvl4pPr marL="1528058" algn="l" defTabSz="1018705" rtl="0" eaLnBrk="1" latinLnBrk="0" hangingPunct="1">
      <a:defRPr sz="1300" kern="1200">
        <a:solidFill>
          <a:schemeClr val="tx1"/>
        </a:solidFill>
        <a:latin typeface="+mn-lt"/>
        <a:ea typeface="+mn-ea"/>
        <a:cs typeface="+mn-cs"/>
      </a:defRPr>
    </a:lvl4pPr>
    <a:lvl5pPr marL="2037411" algn="l" defTabSz="1018705" rtl="0" eaLnBrk="1" latinLnBrk="0" hangingPunct="1">
      <a:defRPr sz="1300" kern="1200">
        <a:solidFill>
          <a:schemeClr val="tx1"/>
        </a:solidFill>
        <a:latin typeface="+mn-lt"/>
        <a:ea typeface="+mn-ea"/>
        <a:cs typeface="+mn-cs"/>
      </a:defRPr>
    </a:lvl5pPr>
    <a:lvl6pPr marL="2546764" algn="l" defTabSz="1018705" rtl="0" eaLnBrk="1" latinLnBrk="0" hangingPunct="1">
      <a:defRPr sz="1300" kern="1200">
        <a:solidFill>
          <a:schemeClr val="tx1"/>
        </a:solidFill>
        <a:latin typeface="+mn-lt"/>
        <a:ea typeface="+mn-ea"/>
        <a:cs typeface="+mn-cs"/>
      </a:defRPr>
    </a:lvl6pPr>
    <a:lvl7pPr marL="3056116" algn="l" defTabSz="1018705" rtl="0" eaLnBrk="1" latinLnBrk="0" hangingPunct="1">
      <a:defRPr sz="1300" kern="1200">
        <a:solidFill>
          <a:schemeClr val="tx1"/>
        </a:solidFill>
        <a:latin typeface="+mn-lt"/>
        <a:ea typeface="+mn-ea"/>
        <a:cs typeface="+mn-cs"/>
      </a:defRPr>
    </a:lvl7pPr>
    <a:lvl8pPr marL="3565469" algn="l" defTabSz="1018705" rtl="0" eaLnBrk="1" latinLnBrk="0" hangingPunct="1">
      <a:defRPr sz="1300" kern="1200">
        <a:solidFill>
          <a:schemeClr val="tx1"/>
        </a:solidFill>
        <a:latin typeface="+mn-lt"/>
        <a:ea typeface="+mn-ea"/>
        <a:cs typeface="+mn-cs"/>
      </a:defRPr>
    </a:lvl8pPr>
    <a:lvl9pPr marL="4074821" algn="l" defTabSz="101870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3292" y="493059"/>
            <a:ext cx="7065818" cy="603038"/>
          </a:xfrm>
        </p:spPr>
        <p:txBody>
          <a:bodyPr>
            <a:normAutofit/>
          </a:bodyPr>
          <a:lstStyle>
            <a:lvl1pPr>
              <a:defRPr sz="1800">
                <a:solidFill>
                  <a:srgbClr val="32859C"/>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3292" y="1281955"/>
            <a:ext cx="7065818" cy="6638079"/>
          </a:xfrm>
        </p:spPr>
        <p:txBody>
          <a:bodyPr>
            <a:normAutofit/>
          </a:bodyPr>
          <a:lstStyle>
            <a:lvl1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1pPr>
            <a:lvl2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2pPr>
            <a:lvl3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3pPr>
            <a:lvl4pPr algn="l" defTabSz="1018705" rtl="0" eaLnBrk="1" latinLnBrk="0" hangingPunct="1">
              <a:lnSpc>
                <a:spcPct val="150000"/>
              </a:lnSpc>
              <a:spcBef>
                <a:spcPct val="20000"/>
              </a:spcBef>
              <a:buFont typeface="Arial" pitchFamily="34" charset="0"/>
              <a:buNone/>
              <a:defRPr lang="en-US" sz="1000" kern="1200" dirty="0" smtClean="0">
                <a:solidFill>
                  <a:schemeClr val="tx1"/>
                </a:solidFill>
                <a:latin typeface="Tahoma" pitchFamily="34" charset="0"/>
                <a:ea typeface="Tahoma" pitchFamily="34" charset="0"/>
                <a:cs typeface="Tahoma" pitchFamily="34" charset="0"/>
              </a:defRPr>
            </a:lvl4pPr>
            <a:lvl5pPr algn="l" defTabSz="1018705" rtl="0" eaLnBrk="1" latinLnBrk="0" hangingPunct="1">
              <a:lnSpc>
                <a:spcPct val="150000"/>
              </a:lnSpc>
              <a:spcBef>
                <a:spcPct val="20000"/>
              </a:spcBef>
              <a:buFont typeface="Arial" pitchFamily="34" charset="0"/>
              <a:buNone/>
              <a:defRPr lang="en-US" sz="1000" kern="1200" dirty="0">
                <a:solidFill>
                  <a:schemeClr val="tx1"/>
                </a:solidFill>
                <a:latin typeface="Tahoma" pitchFamily="34" charset="0"/>
                <a:ea typeface="Tahoma" pitchFamily="34" charset="0"/>
                <a:cs typeface="Tahom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200400"/>
            <a:ext cx="6301740" cy="2156036"/>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352" indent="0" algn="ctr">
              <a:buNone/>
              <a:defRPr>
                <a:solidFill>
                  <a:schemeClr val="tx1">
                    <a:tint val="75000"/>
                  </a:schemeClr>
                </a:solidFill>
              </a:defRPr>
            </a:lvl2pPr>
            <a:lvl3pPr marL="1018705" indent="0" algn="ctr">
              <a:buNone/>
              <a:defRPr>
                <a:solidFill>
                  <a:schemeClr val="tx1">
                    <a:tint val="75000"/>
                  </a:schemeClr>
                </a:solidFill>
              </a:defRPr>
            </a:lvl3pPr>
            <a:lvl4pPr marL="1528058" indent="0" algn="ctr">
              <a:buNone/>
              <a:defRPr>
                <a:solidFill>
                  <a:schemeClr val="tx1">
                    <a:tint val="75000"/>
                  </a:schemeClr>
                </a:solidFill>
              </a:defRPr>
            </a:lvl4pPr>
            <a:lvl5pPr marL="2037411" indent="0" algn="ctr">
              <a:buNone/>
              <a:defRPr>
                <a:solidFill>
                  <a:schemeClr val="tx1">
                    <a:tint val="75000"/>
                  </a:schemeClr>
                </a:solidFill>
              </a:defRPr>
            </a:lvl5pPr>
            <a:lvl6pPr marL="2546764" indent="0" algn="ctr">
              <a:buNone/>
              <a:defRPr>
                <a:solidFill>
                  <a:schemeClr val="tx1">
                    <a:tint val="75000"/>
                  </a:schemeClr>
                </a:solidFill>
              </a:defRPr>
            </a:lvl6pPr>
            <a:lvl7pPr marL="3056116" indent="0" algn="ctr">
              <a:buNone/>
              <a:defRPr>
                <a:solidFill>
                  <a:schemeClr val="tx1">
                    <a:tint val="75000"/>
                  </a:schemeClr>
                </a:solidFill>
              </a:defRPr>
            </a:lvl7pPr>
            <a:lvl8pPr marL="3565469" indent="0" algn="ctr">
              <a:buNone/>
              <a:defRPr>
                <a:solidFill>
                  <a:schemeClr val="tx1">
                    <a:tint val="75000"/>
                  </a:schemeClr>
                </a:solidFill>
              </a:defRPr>
            </a:lvl8pPr>
            <a:lvl9pPr marL="4074821"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53292" y="493059"/>
            <a:ext cx="6469379" cy="686858"/>
          </a:xfrm>
        </p:spPr>
        <p:txBody>
          <a:bodyPr>
            <a:normAutofit/>
          </a:bodyPr>
          <a:lstStyle>
            <a:lvl1pPr>
              <a:defRPr sz="1800">
                <a:solidFill>
                  <a:srgbClr val="32859C"/>
                </a:solidFill>
              </a:defRPr>
            </a:lvl1pPr>
          </a:lstStyle>
          <a:p>
            <a:r>
              <a:rPr lang="en-US" dirty="0" smtClean="0"/>
              <a:t>Click to edit Master title style</a:t>
            </a:r>
            <a:endParaRPr lang="en-US" dirty="0"/>
          </a:p>
        </p:txBody>
      </p:sp>
      <p:sp>
        <p:nvSpPr>
          <p:cNvPr id="4"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226243" y="537846"/>
            <a:ext cx="1311593" cy="1144143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91467" y="537846"/>
            <a:ext cx="3805238" cy="114414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4"/>
          </p:nvPr>
        </p:nvSpPr>
        <p:spPr>
          <a:xfrm>
            <a:off x="6672350" y="9565343"/>
            <a:ext cx="746760" cy="228599"/>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266700" y="9564688"/>
            <a:ext cx="6125084" cy="207731"/>
          </a:xfrm>
          <a:prstGeom prst="rect">
            <a:avLst/>
          </a:prstGeom>
          <a:noFill/>
          <a:ln w="12700">
            <a:noFill/>
            <a:miter lim="800000"/>
            <a:headEnd/>
            <a:tailEnd/>
          </a:ln>
          <a:effectLst/>
        </p:spPr>
        <p:txBody>
          <a:bodyPr wrap="none" lIns="100811" tIns="49521" rIns="100811" bIns="49521">
            <a:spAutoFit/>
          </a:bodyPr>
          <a:lstStyle/>
          <a:p>
            <a:r>
              <a:rPr lang="en-US" sz="700" i="0" dirty="0" smtClean="0">
                <a:solidFill>
                  <a:schemeClr val="tx1"/>
                </a:solidFill>
                <a:latin typeface="Tahoma" pitchFamily="34" charset="0"/>
              </a:rPr>
              <a:t>Survey Items</a:t>
            </a:r>
            <a:r>
              <a:rPr lang="en-US" sz="700" i="0" baseline="0" dirty="0" smtClean="0">
                <a:solidFill>
                  <a:schemeClr val="tx1"/>
                </a:solidFill>
                <a:latin typeface="Tahoma" pitchFamily="34" charset="0"/>
              </a:rPr>
              <a:t> </a:t>
            </a:r>
            <a:r>
              <a:rPr lang="en-US" sz="700" i="0" dirty="0" smtClean="0">
                <a:solidFill>
                  <a:schemeClr val="tx1"/>
                </a:solidFill>
                <a:latin typeface="Tahoma" pitchFamily="34" charset="0"/>
              </a:rPr>
              <a:t>© 2013</a:t>
            </a:r>
            <a:r>
              <a:rPr lang="en-US" sz="700" i="0" baseline="0" dirty="0" smtClean="0">
                <a:solidFill>
                  <a:schemeClr val="tx1"/>
                </a:solidFill>
                <a:latin typeface="Tahoma" pitchFamily="34" charset="0"/>
              </a:rPr>
              <a:t> Everett Public Schools. Report and visual representation </a:t>
            </a:r>
            <a:r>
              <a:rPr lang="en-US" sz="700" i="0" dirty="0" smtClean="0">
                <a:solidFill>
                  <a:schemeClr val="tx1"/>
                </a:solidFill>
                <a:latin typeface="Tahoma" pitchFamily="34" charset="0"/>
              </a:rPr>
              <a:t>© 2013</a:t>
            </a:r>
            <a:r>
              <a:rPr lang="en-US" sz="700" i="0" baseline="0" dirty="0" smtClean="0">
                <a:solidFill>
                  <a:schemeClr val="tx1"/>
                </a:solidFill>
                <a:latin typeface="Tahoma" pitchFamily="34" charset="0"/>
              </a:rPr>
              <a:t> </a:t>
            </a:r>
            <a:r>
              <a:rPr lang="en-US" sz="700" i="0" dirty="0" smtClean="0">
                <a:solidFill>
                  <a:schemeClr val="tx1"/>
                </a:solidFill>
                <a:latin typeface="Tahoma" pitchFamily="34" charset="0"/>
              </a:rPr>
              <a:t>Center </a:t>
            </a:r>
            <a:r>
              <a:rPr lang="en-US" sz="700" i="0" dirty="0">
                <a:solidFill>
                  <a:schemeClr val="tx1"/>
                </a:solidFill>
                <a:latin typeface="Tahoma" pitchFamily="34" charset="0"/>
              </a:rPr>
              <a:t>for Educational Effectiveness, </a:t>
            </a:r>
            <a:r>
              <a:rPr lang="en-US" sz="700" i="0" dirty="0" smtClean="0">
                <a:solidFill>
                  <a:schemeClr val="tx1"/>
                </a:solidFill>
                <a:latin typeface="Tahoma" pitchFamily="34" charset="0"/>
              </a:rPr>
              <a:t>Inc. All Rights Reserved</a:t>
            </a:r>
            <a:r>
              <a:rPr lang="en-US" sz="700" i="0" dirty="0" smtClean="0">
                <a:solidFill>
                  <a:schemeClr val="tx1"/>
                </a:solidFill>
                <a:latin typeface="Helvetica" pitchFamily="34" charset="0"/>
              </a:rPr>
              <a:t>.</a:t>
            </a:r>
            <a:endParaRPr lang="en-US" sz="700" i="0" dirty="0">
              <a:solidFill>
                <a:schemeClr val="tx1"/>
              </a:solidFill>
              <a:latin typeface="Helvetica" pitchFamily="34" charset="0"/>
            </a:endParaRPr>
          </a:p>
        </p:txBody>
      </p:sp>
      <p:sp>
        <p:nvSpPr>
          <p:cNvPr id="2" name="Title Placeholder 1"/>
          <p:cNvSpPr>
            <a:spLocks noGrp="1"/>
          </p:cNvSpPr>
          <p:nvPr>
            <p:ph type="title"/>
          </p:nvPr>
        </p:nvSpPr>
        <p:spPr>
          <a:xfrm>
            <a:off x="353292" y="493059"/>
            <a:ext cx="7065818" cy="603038"/>
          </a:xfrm>
          <a:prstGeom prst="rect">
            <a:avLst/>
          </a:prstGeom>
        </p:spPr>
        <p:txBody>
          <a:bodyPr vert="horz" lIns="101870" tIns="50935" rIns="101870" bIns="5093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53292" y="1281955"/>
            <a:ext cx="7065818" cy="6638079"/>
          </a:xfrm>
          <a:prstGeom prst="rect">
            <a:avLst/>
          </a:prstGeom>
        </p:spPr>
        <p:txBody>
          <a:bodyPr vert="horz" lIns="101870" tIns="50935" rIns="101870" bIns="5093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672350" y="9565343"/>
            <a:ext cx="746760" cy="188257"/>
          </a:xfrm>
          <a:prstGeom prst="rect">
            <a:avLst/>
          </a:prstGeom>
        </p:spPr>
        <p:txBody>
          <a:bodyPr vert="horz" lIns="101870" tIns="50935" rIns="101870" bIns="50935" rtlCol="0" anchor="ctr"/>
          <a:lstStyle>
            <a:lvl1pPr algn="r">
              <a:defRPr sz="900">
                <a:solidFill>
                  <a:schemeClr val="tx1"/>
                </a:solidFill>
                <a:latin typeface="Tahoma" pitchFamily="34" charset="0"/>
                <a:ea typeface="Tahoma" pitchFamily="34" charset="0"/>
                <a:cs typeface="Tahoma" pitchFamily="34" charset="0"/>
              </a:defRPr>
            </a:lvl1pPr>
          </a:lstStyle>
          <a:p>
            <a:fld id="{295DE74A-E69D-49D7-94C3-77DF3BF3DD67}" type="slidenum">
              <a:rPr lang="en-US" smtClean="0"/>
              <a:pPr/>
              <a:t>‹#›</a:t>
            </a:fld>
            <a:endParaRPr lang="en-US" dirty="0"/>
          </a:p>
        </p:txBody>
      </p:sp>
      <p:cxnSp>
        <p:nvCxnSpPr>
          <p:cNvPr id="9" name="Straight Connector 8"/>
          <p:cNvCxnSpPr/>
          <p:nvPr userDrawn="1"/>
        </p:nvCxnSpPr>
        <p:spPr>
          <a:xfrm>
            <a:off x="353292" y="479612"/>
            <a:ext cx="7065818" cy="0"/>
          </a:xfrm>
          <a:prstGeom prst="line">
            <a:avLst/>
          </a:prstGeom>
          <a:ln>
            <a:solidFill>
              <a:srgbClr val="32859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353292" y="9565342"/>
            <a:ext cx="7065818" cy="0"/>
          </a:xfrm>
          <a:prstGeom prst="line">
            <a:avLst/>
          </a:prstGeom>
          <a:ln>
            <a:solidFill>
              <a:srgbClr val="32859C"/>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noChangeArrowheads="1"/>
          </p:cNvPicPr>
          <p:nvPr userDrawn="1"/>
        </p:nvPicPr>
        <p:blipFill>
          <a:blip r:embed="rId7" cstate="print"/>
          <a:srcRect/>
          <a:stretch>
            <a:fillRect/>
          </a:stretch>
        </p:blipFill>
        <p:spPr bwMode="auto">
          <a:xfrm>
            <a:off x="3343275" y="241300"/>
            <a:ext cx="4057650" cy="304800"/>
          </a:xfrm>
          <a:prstGeom prst="rect">
            <a:avLst/>
          </a:prstGeom>
          <a:noFill/>
          <a:ln w="9525">
            <a:miter lim="800000"/>
            <a:headEnd/>
            <a:tailEnd/>
          </a:ln>
          <a:effectLst/>
        </p:spPr>
      </p:pic>
    </p:spTree>
  </p:cSld>
  <p:clrMap bg1="lt1" tx1="dk1" bg2="lt2" tx2="dk2" accent1="accent1" accent2="accent2" accent3="accent3" accent4="accent4" accent5="accent5" accent6="accent6" hlink="hlink" folHlink="folHlink"/>
  <p:sldLayoutIdLst>
    <p:sldLayoutId id="2147483650" r:id="rId1"/>
    <p:sldLayoutId id="2147483649" r:id="rId2"/>
    <p:sldLayoutId id="2147483654" r:id="rId3"/>
    <p:sldLayoutId id="2147483655" r:id="rId4"/>
    <p:sldLayoutId id="2147483659" r:id="rId5"/>
  </p:sldLayoutIdLst>
  <p:hf hdr="0" ftr="0" dt="0"/>
  <p:txStyles>
    <p:titleStyle>
      <a:lvl1pPr algn="l" defTabSz="1018705" rtl="0" eaLnBrk="1" latinLnBrk="0" hangingPunct="1">
        <a:spcBef>
          <a:spcPct val="0"/>
        </a:spcBef>
        <a:buNone/>
        <a:defRPr sz="1800" b="0" i="0" u="none" kern="1200">
          <a:solidFill>
            <a:srgbClr val="32859C"/>
          </a:solidFill>
          <a:latin typeface="Tahoma" pitchFamily="34" charset="0"/>
          <a:ea typeface="Tahoma" pitchFamily="34" charset="0"/>
          <a:cs typeface="Tahoma" pitchFamily="34" charset="0"/>
        </a:defRPr>
      </a:lvl1pPr>
    </p:titleStyle>
    <p:bodyStyle>
      <a:lvl1pPr marL="0" indent="0"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1pPr>
      <a:lvl2pPr marL="457146" indent="-228574"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2pPr>
      <a:lvl3pPr marL="685720" indent="-228574"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3pPr>
      <a:lvl4pPr marL="914294" indent="-228574"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4pPr>
      <a:lvl5pPr marL="1141280" indent="-226986" algn="l" defTabSz="1018705" rtl="0" eaLnBrk="1" latinLnBrk="0" hangingPunct="1">
        <a:lnSpc>
          <a:spcPct val="150000"/>
        </a:lnSpc>
        <a:spcBef>
          <a:spcPct val="20000"/>
        </a:spcBef>
        <a:buFont typeface="Arial" pitchFamily="34" charset="0"/>
        <a:buNone/>
        <a:defRPr sz="1000" kern="1200">
          <a:solidFill>
            <a:schemeClr val="tx1"/>
          </a:solidFill>
          <a:latin typeface="Tahoma" pitchFamily="34" charset="0"/>
          <a:ea typeface="Tahoma" pitchFamily="34" charset="0"/>
          <a:cs typeface="Tahoma" pitchFamily="34" charset="0"/>
        </a:defRPr>
      </a:lvl5pPr>
      <a:lvl6pPr marL="2801440"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0793"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145"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9498" indent="-254676" algn="l" defTabSz="101870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705" rtl="0" eaLnBrk="1" latinLnBrk="0" hangingPunct="1">
        <a:defRPr sz="2000" kern="1200">
          <a:solidFill>
            <a:schemeClr val="tx1"/>
          </a:solidFill>
          <a:latin typeface="+mn-lt"/>
          <a:ea typeface="+mn-ea"/>
          <a:cs typeface="+mn-cs"/>
        </a:defRPr>
      </a:lvl1pPr>
      <a:lvl2pPr marL="509352" algn="l" defTabSz="1018705" rtl="0" eaLnBrk="1" latinLnBrk="0" hangingPunct="1">
        <a:defRPr sz="2000" kern="1200">
          <a:solidFill>
            <a:schemeClr val="tx1"/>
          </a:solidFill>
          <a:latin typeface="+mn-lt"/>
          <a:ea typeface="+mn-ea"/>
          <a:cs typeface="+mn-cs"/>
        </a:defRPr>
      </a:lvl2pPr>
      <a:lvl3pPr marL="1018705" algn="l" defTabSz="1018705" rtl="0" eaLnBrk="1" latinLnBrk="0" hangingPunct="1">
        <a:defRPr sz="2000" kern="1200">
          <a:solidFill>
            <a:schemeClr val="tx1"/>
          </a:solidFill>
          <a:latin typeface="+mn-lt"/>
          <a:ea typeface="+mn-ea"/>
          <a:cs typeface="+mn-cs"/>
        </a:defRPr>
      </a:lvl3pPr>
      <a:lvl4pPr marL="1528058" algn="l" defTabSz="1018705" rtl="0" eaLnBrk="1" latinLnBrk="0" hangingPunct="1">
        <a:defRPr sz="2000" kern="1200">
          <a:solidFill>
            <a:schemeClr val="tx1"/>
          </a:solidFill>
          <a:latin typeface="+mn-lt"/>
          <a:ea typeface="+mn-ea"/>
          <a:cs typeface="+mn-cs"/>
        </a:defRPr>
      </a:lvl4pPr>
      <a:lvl5pPr marL="2037411" algn="l" defTabSz="1018705" rtl="0" eaLnBrk="1" latinLnBrk="0" hangingPunct="1">
        <a:defRPr sz="2000" kern="1200">
          <a:solidFill>
            <a:schemeClr val="tx1"/>
          </a:solidFill>
          <a:latin typeface="+mn-lt"/>
          <a:ea typeface="+mn-ea"/>
          <a:cs typeface="+mn-cs"/>
        </a:defRPr>
      </a:lvl5pPr>
      <a:lvl6pPr marL="2546764" algn="l" defTabSz="1018705" rtl="0" eaLnBrk="1" latinLnBrk="0" hangingPunct="1">
        <a:defRPr sz="2000" kern="1200">
          <a:solidFill>
            <a:schemeClr val="tx1"/>
          </a:solidFill>
          <a:latin typeface="+mn-lt"/>
          <a:ea typeface="+mn-ea"/>
          <a:cs typeface="+mn-cs"/>
        </a:defRPr>
      </a:lvl6pPr>
      <a:lvl7pPr marL="3056116" algn="l" defTabSz="1018705" rtl="0" eaLnBrk="1" latinLnBrk="0" hangingPunct="1">
        <a:defRPr sz="2000" kern="1200">
          <a:solidFill>
            <a:schemeClr val="tx1"/>
          </a:solidFill>
          <a:latin typeface="+mn-lt"/>
          <a:ea typeface="+mn-ea"/>
          <a:cs typeface="+mn-cs"/>
        </a:defRPr>
      </a:lvl7pPr>
      <a:lvl8pPr marL="3565469" algn="l" defTabSz="1018705" rtl="0" eaLnBrk="1" latinLnBrk="0" hangingPunct="1">
        <a:defRPr sz="2000" kern="1200">
          <a:solidFill>
            <a:schemeClr val="tx1"/>
          </a:solidFill>
          <a:latin typeface="+mn-lt"/>
          <a:ea typeface="+mn-ea"/>
          <a:cs typeface="+mn-cs"/>
        </a:defRPr>
      </a:lvl8pPr>
      <a:lvl9pPr marL="4074821" algn="l" defTabSz="101870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95DE74A-E69D-49D7-94C3-77DF3BF3DD67}" type="slidenum">
              <a:rPr lang="en-US" smtClean="0"/>
              <a:pPr/>
              <a:t>1</a:t>
            </a:fld>
            <a:endParaRPr lang="en-US" dirty="0"/>
          </a:p>
        </p:txBody>
      </p:sp>
      <p:sp>
        <p:nvSpPr>
          <p:cNvPr id="10" name="TextBox 9"/>
          <p:cNvSpPr txBox="1"/>
          <p:nvPr/>
        </p:nvSpPr>
        <p:spPr>
          <a:xfrm>
            <a:off x="2072640" y="3185161"/>
            <a:ext cx="3963989" cy="1077208"/>
          </a:xfrm>
          <a:prstGeom prst="rect">
            <a:avLst/>
          </a:prstGeom>
          <a:noFill/>
        </p:spPr>
        <p:txBody>
          <a:bodyPr wrap="square" lIns="91429" tIns="45715" rIns="91429" bIns="45715" rtlCol="0">
            <a:spAutoFit/>
          </a:bodyPr>
          <a:lstStyle/>
          <a:p>
            <a:pPr>
              <a:spcAft>
                <a:spcPts val="1200"/>
              </a:spcAft>
            </a:pPr>
            <a:r>
              <a:rPr lang="en-GB" sz="3200" b="1" cap="all" dirty="0" smtClean="0">
                <a:solidFill>
                  <a:srgbClr val="32859C"/>
                </a:solidFill>
                <a:latin typeface="Tahoma"/>
                <a:ea typeface="Times New Roman"/>
                <a:cs typeface="Times New Roman"/>
              </a:rPr>
              <a:t>COLlaboration time survey</a:t>
            </a:r>
          </a:p>
        </p:txBody>
      </p:sp>
      <p:sp>
        <p:nvSpPr>
          <p:cNvPr id="19" name="Rectangle 18"/>
          <p:cNvSpPr/>
          <p:nvPr/>
        </p:nvSpPr>
        <p:spPr>
          <a:xfrm>
            <a:off x="2179321" y="4356581"/>
            <a:ext cx="3684588" cy="1246485"/>
          </a:xfrm>
          <a:prstGeom prst="rect">
            <a:avLst/>
          </a:prstGeom>
        </p:spPr>
        <p:txBody>
          <a:bodyPr wrap="square" lIns="91429" tIns="45715" rIns="91429" bIns="45715">
            <a:spAutoFit/>
          </a:bodyPr>
          <a:lstStyle/>
          <a:p>
            <a:pPr>
              <a:spcAft>
                <a:spcPts val="1200"/>
              </a:spcAft>
            </a:pPr>
            <a:r>
              <a:rPr lang="en-US" sz="1800" dirty="0" smtClean="0">
                <a:solidFill>
                  <a:srgbClr val="32859C"/>
                </a:solidFill>
                <a:latin typeface="Tahoma"/>
                <a:ea typeface="Times New Roman"/>
                <a:cs typeface="Times New Roman"/>
              </a:rPr>
              <a:t>Everett Public Schools</a:t>
            </a:r>
            <a:r>
              <a:rPr lang="en-US" sz="1800" dirty="0" smtClean="0">
                <a:solidFill>
                  <a:schemeClr val="accent6">
                    <a:lumMod val="75000"/>
                  </a:schemeClr>
                </a:solidFill>
                <a:latin typeface="Tahoma"/>
                <a:ea typeface="Times New Roman"/>
                <a:cs typeface="Times New Roman"/>
              </a:rPr>
              <a:t/>
            </a:r>
            <a:br>
              <a:rPr lang="en-US" sz="1800" dirty="0" smtClean="0">
                <a:solidFill>
                  <a:schemeClr val="accent6">
                    <a:lumMod val="75000"/>
                  </a:schemeClr>
                </a:solidFill>
                <a:latin typeface="Tahoma"/>
                <a:ea typeface="Times New Roman"/>
                <a:cs typeface="Times New Roman"/>
              </a:rPr>
            </a:br>
            <a:r>
              <a:rPr lang="en-US" sz="1000" dirty="0" smtClean="0">
                <a:solidFill>
                  <a:srgbClr val="32859C"/>
                </a:solidFill>
                <a:latin typeface="Tahoma"/>
                <a:ea typeface="Times New Roman"/>
                <a:cs typeface="Times New Roman"/>
              </a:rPr>
              <a:t>V1.2</a:t>
            </a:r>
            <a:endParaRPr lang="en-US" sz="1600" dirty="0" smtClean="0">
              <a:solidFill>
                <a:srgbClr val="32859C"/>
              </a:solidFill>
              <a:latin typeface="Tahoma"/>
              <a:ea typeface="Times New Roman"/>
              <a:cs typeface="Times New Roman"/>
            </a:endParaRPr>
          </a:p>
          <a:p>
            <a:pPr>
              <a:spcAft>
                <a:spcPts val="599"/>
              </a:spcAft>
            </a:pPr>
            <a:r>
              <a:rPr lang="en-US" sz="1600" dirty="0" smtClean="0">
                <a:latin typeface="Tahoma"/>
                <a:ea typeface="Times New Roman"/>
                <a:cs typeface="Times New Roman"/>
              </a:rPr>
              <a:t>3-way Comparison Report</a:t>
            </a:r>
          </a:p>
          <a:p>
            <a:endParaRPr lang="en-US" sz="1600" dirty="0" smtClean="0">
              <a:latin typeface="Tahoma"/>
              <a:ea typeface="Times New Roman"/>
              <a:cs typeface="Times New Roman"/>
            </a:endParaRPr>
          </a:p>
        </p:txBody>
      </p:sp>
      <p:sp>
        <p:nvSpPr>
          <p:cNvPr id="21" name="Rounded Rectangle 20"/>
          <p:cNvSpPr/>
          <p:nvPr/>
        </p:nvSpPr>
        <p:spPr>
          <a:xfrm>
            <a:off x="1981200" y="6096000"/>
            <a:ext cx="3962400" cy="1473799"/>
          </a:xfrm>
          <a:prstGeom prst="roundRect">
            <a:avLst/>
          </a:prstGeom>
          <a:gradFill>
            <a:gsLst>
              <a:gs pos="81000">
                <a:schemeClr val="bg1"/>
              </a:gs>
              <a:gs pos="0">
                <a:srgbClr val="32859C"/>
              </a:gs>
            </a:gsLst>
          </a:gradFill>
          <a:ln>
            <a:noFill/>
          </a:ln>
        </p:spPr>
        <p:style>
          <a:lnRef idx="1">
            <a:schemeClr val="accent6"/>
          </a:lnRef>
          <a:fillRef idx="2">
            <a:schemeClr val="accent6"/>
          </a:fillRef>
          <a:effectRef idx="1">
            <a:schemeClr val="accent6"/>
          </a:effectRef>
          <a:fontRef idx="minor">
            <a:schemeClr val="dk1"/>
          </a:fontRef>
        </p:style>
        <p:txBody>
          <a:bodyPr lIns="91429" tIns="45715" rIns="91429" bIns="45715" rtlCol="0" anchor="ctr"/>
          <a:lstStyle/>
          <a:p>
            <a:pPr algn="ctr"/>
            <a:endParaRPr lang="en-US" dirty="0"/>
          </a:p>
        </p:txBody>
      </p:sp>
      <p:pic>
        <p:nvPicPr>
          <p:cNvPr id="16" name="Picture 15" descr="Triangle with Tagline.png"/>
          <p:cNvPicPr>
            <a:picLocks noChangeAspect="1"/>
          </p:cNvPicPr>
          <p:nvPr/>
        </p:nvPicPr>
        <p:blipFill>
          <a:blip r:embed="rId2" cstate="print"/>
          <a:stretch>
            <a:fillRect/>
          </a:stretch>
        </p:blipFill>
        <p:spPr>
          <a:xfrm>
            <a:off x="2849880" y="8382000"/>
            <a:ext cx="2368301" cy="1014987"/>
          </a:xfrm>
          <a:prstGeom prst="rect">
            <a:avLst/>
          </a:prstGeom>
        </p:spPr>
      </p:pic>
      <p:pic>
        <p:nvPicPr>
          <p:cNvPr id="17" name="Picture 16" descr="Collaborative Time Survey - No CEE-01.png"/>
          <p:cNvPicPr>
            <a:picLocks noChangeAspect="1"/>
          </p:cNvPicPr>
          <p:nvPr/>
        </p:nvPicPr>
        <p:blipFill>
          <a:blip r:embed="rId3" cstate="print"/>
          <a:stretch>
            <a:fillRect/>
          </a:stretch>
        </p:blipFill>
        <p:spPr>
          <a:xfrm>
            <a:off x="0" y="1"/>
            <a:ext cx="7772400" cy="3886200"/>
          </a:xfrm>
          <a:prstGeom prst="rect">
            <a:avLst/>
          </a:prstGeom>
        </p:spPr>
      </p:pic>
      <p:pic>
        <p:nvPicPr>
          <p:cNvPr id="18" name="Picture 17" descr="cee-logo.png"/>
          <p:cNvPicPr>
            <a:picLocks noChangeAspect="1"/>
          </p:cNvPicPr>
          <p:nvPr/>
        </p:nvPicPr>
        <p:blipFill>
          <a:blip r:embed="rId4" cstate="print"/>
          <a:stretch>
            <a:fillRect/>
          </a:stretch>
        </p:blipFill>
        <p:spPr>
          <a:xfrm>
            <a:off x="4641654" y="401826"/>
            <a:ext cx="2776734" cy="880875"/>
          </a:xfrm>
          <a:prstGeom prst="rect">
            <a:avLst/>
          </a:prstGeom>
        </p:spPr>
      </p:pic>
      <p:pic>
        <p:nvPicPr>
          <p:cNvPr id="11" name="Picture 8"/>
          <p:cNvPicPr>
            <a:picLocks noChangeAspect="1" noChangeArrowheads="1"/>
          </p:cNvPicPr>
          <p:nvPr/>
        </p:nvPicPr>
        <p:blipFill>
          <a:blip r:embed="rId5" cstate="print"/>
          <a:srcRect/>
          <a:stretch>
            <a:fillRect/>
          </a:stretch>
        </p:blipFill>
        <p:spPr bwMode="auto">
          <a:xfrm>
            <a:off x="2514600" y="6400800"/>
            <a:ext cx="3124200" cy="1143000"/>
          </a:xfrm>
          <a:prstGeom prst="rect">
            <a:avLst/>
          </a:prstGeom>
          <a:noFill/>
          <a:ln w="9525">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295DE74A-E69D-49D7-94C3-77DF3BF3DD67}" type="slidenum">
              <a:rPr lang="en-US" smtClean="0"/>
              <a:pPr/>
              <a:t>2</a:t>
            </a:fld>
            <a:endParaRPr lang="en-US" dirty="0"/>
          </a:p>
        </p:txBody>
      </p:sp>
      <p:sp>
        <p:nvSpPr>
          <p:cNvPr id="3" name="Content Placeholder 2"/>
          <p:cNvSpPr txBox="1">
            <a:spLocks/>
          </p:cNvSpPr>
          <p:nvPr/>
        </p:nvSpPr>
        <p:spPr>
          <a:xfrm>
            <a:off x="353292" y="4733365"/>
            <a:ext cx="7065818" cy="4831976"/>
          </a:xfrm>
          <a:prstGeom prst="rect">
            <a:avLst/>
          </a:prstGeom>
        </p:spPr>
        <p:txBody>
          <a:bodyPr lIns="91429" tIns="45715" rIns="91429" bIns="45715"/>
          <a:lstStyle/>
          <a:p>
            <a:pPr>
              <a:spcBef>
                <a:spcPct val="50000"/>
              </a:spcBef>
              <a:spcAft>
                <a:spcPts val="599"/>
              </a:spcAft>
              <a:defRPr/>
            </a:pPr>
            <a:r>
              <a:rPr lang="en-US" sz="900" dirty="0" smtClean="0">
                <a:latin typeface="Tahoma" pitchFamily="34" charset="0"/>
                <a:ea typeface="Tahoma" pitchFamily="34" charset="0"/>
                <a:cs typeface="Tahoma" pitchFamily="34" charset="0"/>
              </a:rPr>
              <a:t>The Center for Educational Effectiveness (CEE) is a service, consulting, and research organization dedicated to the mission of partnering with K-12 schools to improve student learning.</a:t>
            </a:r>
          </a:p>
          <a:p>
            <a:pPr>
              <a:spcBef>
                <a:spcPct val="50000"/>
              </a:spcBef>
              <a:spcAft>
                <a:spcPts val="599"/>
              </a:spcAft>
              <a:defRPr/>
            </a:pPr>
            <a:r>
              <a:rPr lang="en-US" sz="900" b="1" dirty="0" smtClean="0">
                <a:latin typeface="Tahoma" pitchFamily="34" charset="0"/>
                <a:ea typeface="Tahoma" pitchFamily="34" charset="0"/>
                <a:cs typeface="Tahoma" pitchFamily="34" charset="0"/>
              </a:rPr>
              <a:t>NOTICE</a:t>
            </a:r>
          </a:p>
          <a:p>
            <a:pPr>
              <a:spcBef>
                <a:spcPct val="50000"/>
              </a:spcBef>
              <a:spcAft>
                <a:spcPts val="599"/>
              </a:spcAft>
              <a:defRPr/>
            </a:pPr>
            <a:r>
              <a:rPr lang="en-US" sz="900" dirty="0" smtClean="0">
                <a:latin typeface="Tahoma" pitchFamily="34" charset="0"/>
                <a:ea typeface="Tahoma" pitchFamily="34" charset="0"/>
                <a:cs typeface="Tahoma" pitchFamily="34" charset="0"/>
              </a:rPr>
              <a:t>The Center for Educational Effectiveness, Inc. (CEE) makes substantial effort to ensure the accurate scoring, analysis, and reporting of the results of the Educational Effectiveness Survey. However, CEE makes no warranty of any kind with regard to this material, including, but not limited to, the implied warranties of merchantability and fitness for a particular purpose. CEE shall not be liable for errors contained herein or for incidental or consequential damages in connection with the furnishing, performance, or use of this material.</a:t>
            </a:r>
          </a:p>
          <a:p>
            <a:pPr>
              <a:spcAft>
                <a:spcPts val="599"/>
              </a:spcAft>
            </a:pPr>
            <a:r>
              <a:rPr lang="en-US" sz="900" dirty="0" smtClean="0">
                <a:latin typeface="Tahoma" pitchFamily="34" charset="0"/>
                <a:ea typeface="Tahoma" pitchFamily="34" charset="0"/>
                <a:cs typeface="Tahoma" pitchFamily="34" charset="0"/>
              </a:rPr>
              <a:t>No part of these materials may be copied, reproduced, republished, posted, modified, edited, transmitted, distributed, or used to create derivative works in any form or by any means without the prior written consent of Center for Educational Effectiveness, Inc.  These materials are copyright protected under U.S. and international copyright laws and treaties.  Violation of these laws will lead to prosecution.</a:t>
            </a:r>
            <a:r>
              <a:rPr lang="en-US" sz="900" u="sng" dirty="0" smtClean="0">
                <a:latin typeface="Tahoma" pitchFamily="34" charset="0"/>
                <a:ea typeface="Tahoma" pitchFamily="34" charset="0"/>
                <a:cs typeface="Tahoma" pitchFamily="34" charset="0"/>
              </a:rPr>
              <a:t> </a:t>
            </a:r>
            <a:endParaRPr lang="en-US" sz="900" dirty="0" smtClean="0">
              <a:latin typeface="Tahoma" pitchFamily="34" charset="0"/>
              <a:ea typeface="Tahoma" pitchFamily="34" charset="0"/>
              <a:cs typeface="Tahoma" pitchFamily="34" charset="0"/>
            </a:endParaRPr>
          </a:p>
          <a:p>
            <a:pPr>
              <a:spcAft>
                <a:spcPts val="599"/>
              </a:spcAft>
            </a:pPr>
            <a:r>
              <a:rPr lang="en-US" sz="900" dirty="0" smtClean="0"/>
              <a:t> </a:t>
            </a:r>
            <a:r>
              <a:rPr lang="en-US" sz="900" dirty="0" smtClean="0">
                <a:latin typeface="Tahoma" pitchFamily="34" charset="0"/>
                <a:ea typeface="Tahoma" pitchFamily="34" charset="0"/>
                <a:cs typeface="Tahoma" pitchFamily="34" charset="0"/>
              </a:rPr>
              <a:t>Trademark notice: </a:t>
            </a:r>
            <a:r>
              <a:rPr lang="en-US" sz="900" cap="small" dirty="0" smtClean="0">
                <a:latin typeface="Tahoma" pitchFamily="34" charset="0"/>
                <a:ea typeface="Tahoma" pitchFamily="34" charset="0"/>
                <a:cs typeface="Tahoma" pitchFamily="34" charset="0"/>
              </a:rPr>
              <a:t>Center for Educational Effectiveness</a:t>
            </a:r>
            <a:r>
              <a:rPr lang="en-US" sz="900" dirty="0" smtClean="0">
                <a:latin typeface="Tahoma" pitchFamily="34" charset="0"/>
                <a:ea typeface="Tahoma" pitchFamily="34" charset="0"/>
                <a:cs typeface="Tahoma" pitchFamily="34" charset="0"/>
              </a:rPr>
              <a:t>™ and affiliated logo, </a:t>
            </a:r>
            <a:r>
              <a:rPr lang="en-US" sz="900" cap="small" dirty="0" smtClean="0">
                <a:latin typeface="Tahoma" pitchFamily="34" charset="0"/>
                <a:ea typeface="Tahoma" pitchFamily="34" charset="0"/>
                <a:cs typeface="Tahoma" pitchFamily="34" charset="0"/>
              </a:rPr>
              <a:t>Better Data. Better Decisions. Better Schools.</a:t>
            </a:r>
            <a:r>
              <a:rPr lang="en-US" sz="900" dirty="0" smtClean="0">
                <a:latin typeface="Tahoma" pitchFamily="34" charset="0"/>
                <a:ea typeface="Tahoma" pitchFamily="34" charset="0"/>
                <a:cs typeface="Tahoma" pitchFamily="34" charset="0"/>
              </a:rPr>
              <a:t>™ and affiliated logo, </a:t>
            </a:r>
            <a:r>
              <a:rPr lang="en-US" sz="900" cap="small" dirty="0" smtClean="0">
                <a:latin typeface="Tahoma" pitchFamily="34" charset="0"/>
                <a:ea typeface="Tahoma" pitchFamily="34" charset="0"/>
                <a:cs typeface="Tahoma" pitchFamily="34" charset="0"/>
              </a:rPr>
              <a:t>Educational Effectiveness Survey</a:t>
            </a:r>
            <a:r>
              <a:rPr lang="en-US" sz="900" dirty="0" smtClean="0">
                <a:latin typeface="Tahoma" pitchFamily="34" charset="0"/>
                <a:ea typeface="Tahoma" pitchFamily="34" charset="0"/>
                <a:cs typeface="Tahoma" pitchFamily="34" charset="0"/>
              </a:rPr>
              <a:t>™</a:t>
            </a:r>
            <a:r>
              <a:rPr lang="en-US" sz="900" cap="small" dirty="0" smtClean="0">
                <a:latin typeface="Tahoma" pitchFamily="34" charset="0"/>
                <a:ea typeface="Tahoma" pitchFamily="34" charset="0"/>
                <a:cs typeface="Tahoma" pitchFamily="34" charset="0"/>
              </a:rPr>
              <a:t>, EES-Leadership 360</a:t>
            </a:r>
            <a:r>
              <a:rPr lang="en-US" sz="900" dirty="0" smtClean="0">
                <a:latin typeface="Tahoma" pitchFamily="34" charset="0"/>
                <a:ea typeface="Tahoma" pitchFamily="34" charset="0"/>
                <a:cs typeface="Tahoma" pitchFamily="34" charset="0"/>
              </a:rPr>
              <a:t>™ are all trademarks of Center for Educational Effectiveness, Inc.  All other trademarks cited here are the property of their respective owners.</a:t>
            </a:r>
          </a:p>
          <a:p>
            <a:pPr algn="ctr"/>
            <a:r>
              <a:rPr lang="en-US" sz="900" b="1" dirty="0" smtClean="0">
                <a:latin typeface="Tahoma" pitchFamily="34" charset="0"/>
              </a:rPr>
              <a:t>Published by:</a:t>
            </a:r>
          </a:p>
          <a:p>
            <a:pPr algn="ctr"/>
            <a:r>
              <a:rPr lang="en-US" sz="900" b="1" dirty="0" smtClean="0">
                <a:latin typeface="Tahoma" pitchFamily="34" charset="0"/>
              </a:rPr>
              <a:t>Center for Educational Effectiveness, Inc.</a:t>
            </a:r>
          </a:p>
          <a:p>
            <a:pPr algn="ctr"/>
            <a:r>
              <a:rPr lang="en-US" sz="900" b="1" dirty="0" smtClean="0">
                <a:latin typeface="Tahoma" pitchFamily="34" charset="0"/>
              </a:rPr>
              <a:t>© 2013 Center for Educational Effectiveness, Inc. All Rights Reserved. </a:t>
            </a:r>
          </a:p>
          <a:p>
            <a:pPr algn="ctr"/>
            <a:r>
              <a:rPr lang="en-US" sz="900" b="1" dirty="0" smtClean="0">
                <a:latin typeface="Tahoma" pitchFamily="34" charset="0"/>
              </a:rPr>
              <a:t>Printed in the U.S.A. </a:t>
            </a:r>
          </a:p>
          <a:p>
            <a:pPr algn="ctr">
              <a:spcBef>
                <a:spcPts val="599"/>
              </a:spcBef>
            </a:pPr>
            <a:r>
              <a:rPr lang="en-US" sz="900" b="1" dirty="0" smtClean="0">
                <a:latin typeface="Tahoma" pitchFamily="34" charset="0"/>
              </a:rPr>
              <a:t>    Contact Information:</a:t>
            </a:r>
            <a:br>
              <a:rPr lang="en-US" sz="900" b="1" dirty="0" smtClean="0">
                <a:latin typeface="Tahoma" pitchFamily="34" charset="0"/>
              </a:rPr>
            </a:br>
            <a:r>
              <a:rPr lang="en-US" sz="900" b="1" dirty="0" smtClean="0">
                <a:latin typeface="Tahoma" pitchFamily="34" charset="0"/>
              </a:rPr>
              <a:t>      Phone: 425-283-0384</a:t>
            </a:r>
          </a:p>
          <a:p>
            <a:pPr algn="ctr"/>
            <a:r>
              <a:rPr lang="en-US" sz="900" b="1" dirty="0" smtClean="0">
                <a:latin typeface="Tahoma" pitchFamily="34" charset="0"/>
              </a:rPr>
              <a:t> Fax: 425-947-0066</a:t>
            </a:r>
          </a:p>
          <a:p>
            <a:pPr algn="ctr"/>
            <a:r>
              <a:rPr lang="en-US" sz="900" b="1" dirty="0" smtClean="0">
                <a:latin typeface="Tahoma" pitchFamily="34" charset="0"/>
              </a:rPr>
              <a:t>info@effectiveness.org</a:t>
            </a:r>
            <a:br>
              <a:rPr lang="en-US" sz="900" b="1" dirty="0" smtClean="0">
                <a:latin typeface="Tahoma" pitchFamily="34" charset="0"/>
              </a:rPr>
            </a:br>
            <a:r>
              <a:rPr lang="en-US" sz="900" b="1" dirty="0" smtClean="0">
                <a:latin typeface="Tahoma" pitchFamily="34" charset="0"/>
              </a:rPr>
              <a:t> www.effectiveness.org</a:t>
            </a:r>
          </a:p>
          <a:p>
            <a:pPr marL="382015" indent="-382015">
              <a:lnSpc>
                <a:spcPct val="150000"/>
              </a:lnSpc>
              <a:spcBef>
                <a:spcPct val="20000"/>
              </a:spcBef>
              <a:defRPr/>
            </a:pPr>
            <a:endParaRPr lang="en-US" sz="1200" dirty="0">
              <a:latin typeface="Tahoma" pitchFamily="34" charset="0"/>
              <a:ea typeface="Tahoma" pitchFamily="34" charset="0"/>
              <a:cs typeface="Tahoma" pitchFamily="34" charset="0"/>
            </a:endParaRPr>
          </a:p>
        </p:txBody>
      </p:sp>
      <p:sp>
        <p:nvSpPr>
          <p:cNvPr id="7" name="Content Placeholder 2"/>
          <p:cNvSpPr txBox="1">
            <a:spLocks/>
          </p:cNvSpPr>
          <p:nvPr/>
        </p:nvSpPr>
        <p:spPr>
          <a:xfrm>
            <a:off x="353292" y="1812971"/>
            <a:ext cx="7065818" cy="2662518"/>
          </a:xfrm>
          <a:prstGeom prst="rect">
            <a:avLst/>
          </a:prstGeom>
          <a:noFill/>
        </p:spPr>
        <p:txBody>
          <a:bodyPr lIns="91429" tIns="45715" rIns="91429" bIns="45715"/>
          <a:lstStyle/>
          <a:p>
            <a:r>
              <a:rPr lang="en-US" sz="900" dirty="0" smtClean="0">
                <a:latin typeface="Tahoma" pitchFamily="34" charset="0"/>
                <a:ea typeface="Tahoma" pitchFamily="34" charset="0"/>
                <a:cs typeface="Tahoma" pitchFamily="34" charset="0"/>
              </a:rPr>
              <a:t>Since its founding nearly 125 years ago, Everett Public Schools has grown to serve 18,930 students living in the urban, suburban and rural neighborhoods of Everett and Mill Creek, Washington. The district educates students in 26 schools over a 39 square mile area that includes swaths of unincorporated Snohomish County. </a:t>
            </a:r>
          </a:p>
          <a:p>
            <a:endParaRPr lang="en-US" sz="900" dirty="0" smtClean="0">
              <a:latin typeface="Tahoma" pitchFamily="34" charset="0"/>
              <a:ea typeface="Tahoma" pitchFamily="34" charset="0"/>
              <a:cs typeface="Tahoma" pitchFamily="34" charset="0"/>
            </a:endParaRPr>
          </a:p>
          <a:p>
            <a:r>
              <a:rPr lang="en-US" sz="900" dirty="0" smtClean="0">
                <a:latin typeface="Tahoma" pitchFamily="34" charset="0"/>
                <a:ea typeface="Tahoma" pitchFamily="34" charset="0"/>
                <a:cs typeface="Tahoma" pitchFamily="34" charset="0"/>
              </a:rPr>
              <a:t>Most of the district’s schools are located in the city of Everett. Everett’s population of  103,100 is ethnically diverse, and its residents are both younger (median age of 32) and more educated (84% high school graduates) than the national average. The city of Mill Creek, incorporated in 1983, has a population estimated at 18,450 living in 2,365 acres. </a:t>
            </a:r>
          </a:p>
          <a:p>
            <a:endParaRPr lang="en-US" sz="900" dirty="0" smtClean="0">
              <a:latin typeface="Tahoma" pitchFamily="34" charset="0"/>
              <a:ea typeface="Tahoma" pitchFamily="34" charset="0"/>
              <a:cs typeface="Tahoma" pitchFamily="34" charset="0"/>
            </a:endParaRPr>
          </a:p>
          <a:p>
            <a:r>
              <a:rPr lang="en-US" sz="900" dirty="0" smtClean="0">
                <a:latin typeface="Tahoma" pitchFamily="34" charset="0"/>
                <a:ea typeface="Tahoma" pitchFamily="34" charset="0"/>
                <a:cs typeface="Tahoma" pitchFamily="34" charset="0"/>
              </a:rPr>
              <a:t>As of Oct. 1, 2013, 39.6% of the district’s students self-identified as non-white; 41.0% qualify for free or reduced lunch; 12.3% are enrolled in special education, and 10.2% qualify as transitional-bilingual (ELL) and speak 70 languages. The district employs more than 1,800 total staff; 924 are certificated teachers, of whom 61.4% hold a master’s degree or above.</a:t>
            </a:r>
            <a:endParaRPr lang="en-US" sz="900" dirty="0">
              <a:latin typeface="Tahoma" pitchFamily="34" charset="0"/>
              <a:ea typeface="Tahoma" pitchFamily="34" charset="0"/>
              <a:cs typeface="Tahoma" pitchFamily="34" charset="0"/>
            </a:endParaRPr>
          </a:p>
        </p:txBody>
      </p:sp>
      <p:pic>
        <p:nvPicPr>
          <p:cNvPr id="9" name="Picture 8" descr="cee-logo.png"/>
          <p:cNvPicPr>
            <a:picLocks noChangeAspect="1"/>
          </p:cNvPicPr>
          <p:nvPr/>
        </p:nvPicPr>
        <p:blipFill>
          <a:blip r:embed="rId2" cstate="print"/>
          <a:stretch>
            <a:fillRect/>
          </a:stretch>
        </p:blipFill>
        <p:spPr>
          <a:xfrm>
            <a:off x="2828924" y="3971925"/>
            <a:ext cx="2209801" cy="701023"/>
          </a:xfrm>
          <a:prstGeom prst="rect">
            <a:avLst/>
          </a:prstGeom>
        </p:spPr>
      </p:pic>
      <p:pic>
        <p:nvPicPr>
          <p:cNvPr id="10" name="Picture 9" descr="Everett-Primary-Logo-RGB.jpg"/>
          <p:cNvPicPr>
            <a:picLocks noChangeAspect="1"/>
          </p:cNvPicPr>
          <p:nvPr/>
        </p:nvPicPr>
        <p:blipFill>
          <a:blip r:embed="rId3" cstate="print"/>
          <a:stretch>
            <a:fillRect/>
          </a:stretch>
        </p:blipFill>
        <p:spPr>
          <a:xfrm>
            <a:off x="2971801" y="978837"/>
            <a:ext cx="1688514" cy="715132"/>
          </a:xfrm>
          <a:prstGeom prst="rect">
            <a:avLst/>
          </a:prstGeom>
        </p:spPr>
      </p:pic>
      <p:pic>
        <p:nvPicPr>
          <p:cNvPr id="11" name="Picture 10" descr="Triangle with Tagline.png"/>
          <p:cNvPicPr>
            <a:picLocks noChangeAspect="1"/>
          </p:cNvPicPr>
          <p:nvPr/>
        </p:nvPicPr>
        <p:blipFill>
          <a:blip r:embed="rId4" cstate="print"/>
          <a:stretch>
            <a:fillRect/>
          </a:stretch>
        </p:blipFill>
        <p:spPr>
          <a:xfrm>
            <a:off x="5181600" y="8549226"/>
            <a:ext cx="2368301" cy="101498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smtClean="0"/>
              <a:t>3-Way Comparison Report</a:t>
            </a:r>
            <a:endParaRPr lang="en-US" dirty="0"/>
          </a:p>
        </p:txBody>
      </p:sp>
      <p:sp>
        <p:nvSpPr>
          <p:cNvPr id="8" name="Content Placeholder 7"/>
          <p:cNvSpPr>
            <a:spLocks noGrp="1"/>
          </p:cNvSpPr>
          <p:nvPr>
            <p:ph idx="1"/>
          </p:nvPr>
        </p:nvSpPr>
        <p:spPr>
          <a:xfrm>
            <a:off x="353292" y="1183343"/>
            <a:ext cx="7065818" cy="6638079"/>
          </a:xfrm>
        </p:spPr>
        <p:txBody>
          <a:bodyPr>
            <a:noAutofit/>
          </a:bodyPr>
          <a:lstStyle/>
          <a:p>
            <a:pPr>
              <a:lnSpc>
                <a:spcPct val="100000"/>
              </a:lnSpc>
              <a:spcBef>
                <a:spcPts val="1200"/>
              </a:spcBef>
            </a:pPr>
            <a:r>
              <a:rPr lang="en-US" dirty="0" smtClean="0"/>
              <a:t>This </a:t>
            </a:r>
            <a:r>
              <a:rPr lang="en-US" dirty="0"/>
              <a:t>report supplements your main Collaboration Time Survey reports and provides a 3</a:t>
            </a:r>
            <a:r>
              <a:rPr lang="en-US" dirty="0" smtClean="0"/>
              <a:t>-way </a:t>
            </a:r>
            <a:r>
              <a:rPr lang="en-US" dirty="0"/>
              <a:t>comparison of results</a:t>
            </a:r>
            <a:r>
              <a:rPr lang="en-US" dirty="0" smtClean="0"/>
              <a:t>.</a:t>
            </a:r>
          </a:p>
          <a:p>
            <a:pPr>
              <a:lnSpc>
                <a:spcPct val="100000"/>
              </a:lnSpc>
              <a:spcBef>
                <a:spcPts val="2400"/>
              </a:spcBef>
            </a:pPr>
            <a:r>
              <a:rPr lang="en-US" sz="1800" dirty="0" smtClean="0">
                <a:solidFill>
                  <a:srgbClr val="32859C"/>
                </a:solidFill>
              </a:rPr>
              <a:t>Collaboration Time Survey</a:t>
            </a:r>
            <a:endParaRPr lang="en-US" sz="1800" dirty="0">
              <a:solidFill>
                <a:srgbClr val="32859C"/>
              </a:solidFill>
            </a:endParaRPr>
          </a:p>
          <a:p>
            <a:pPr>
              <a:lnSpc>
                <a:spcPct val="100000"/>
              </a:lnSpc>
              <a:spcBef>
                <a:spcPts val="600"/>
              </a:spcBef>
            </a:pPr>
            <a:r>
              <a:rPr lang="en-US" dirty="0" smtClean="0"/>
              <a:t>This </a:t>
            </a:r>
            <a:r>
              <a:rPr lang="en-US" dirty="0"/>
              <a:t>page summarizes your results on the Collaboration Time Survey for each of the scales.  </a:t>
            </a:r>
          </a:p>
          <a:p>
            <a:pPr>
              <a:lnSpc>
                <a:spcPct val="100000"/>
              </a:lnSpc>
              <a:spcBef>
                <a:spcPts val="1200"/>
              </a:spcBef>
            </a:pPr>
            <a:r>
              <a:rPr lang="en-US" dirty="0" smtClean="0"/>
              <a:t>As </a:t>
            </a:r>
            <a:r>
              <a:rPr lang="en-US" dirty="0"/>
              <a:t>you look at these categories do you see one or two that indicate real strength as represented in significant green?  Do you see one or two that lean more toward the negative values of orange and red?  To further understand the meaning of this data you will need to review the breakdown of the individual items which comprise each of these categories.  Those pages follow.</a:t>
            </a:r>
          </a:p>
          <a:p>
            <a:pPr>
              <a:lnSpc>
                <a:spcPct val="100000"/>
              </a:lnSpc>
              <a:spcBef>
                <a:spcPts val="1200"/>
              </a:spcBef>
            </a:pPr>
            <a:endParaRPr lang="en-US" dirty="0"/>
          </a:p>
          <a:p>
            <a:pPr>
              <a:lnSpc>
                <a:spcPct val="100000"/>
              </a:lnSpc>
              <a:spcBef>
                <a:spcPts val="1200"/>
              </a:spcBef>
            </a:pPr>
            <a:endParaRPr lang="en-US" dirty="0"/>
          </a:p>
          <a:p>
            <a:pPr>
              <a:lnSpc>
                <a:spcPct val="100000"/>
              </a:lnSpc>
              <a:spcBef>
                <a:spcPts val="1200"/>
              </a:spcBef>
            </a:pPr>
            <a:endParaRPr lang="en-US" dirty="0" smtClean="0"/>
          </a:p>
        </p:txBody>
      </p:sp>
      <p:sp>
        <p:nvSpPr>
          <p:cNvPr id="4" name="Slide Number Placeholder 3"/>
          <p:cNvSpPr>
            <a:spLocks noGrp="1"/>
          </p:cNvSpPr>
          <p:nvPr>
            <p:ph type="sldNum" sz="quarter" idx="4"/>
          </p:nvPr>
        </p:nvSpPr>
        <p:spPr/>
        <p:txBody>
          <a:bodyPr/>
          <a:lstStyle/>
          <a:p>
            <a:fld id="{295DE74A-E69D-49D7-94C3-77DF3BF3DD67}" type="slidenum">
              <a:rPr lang="en-US" smtClean="0"/>
              <a:pPr/>
              <a:t>3</a:t>
            </a:fld>
            <a:endParaRPr lang="en-US" dirty="0"/>
          </a:p>
        </p:txBody>
      </p:sp>
      <p:pic>
        <p:nvPicPr>
          <p:cNvPr id="6" name="Picture 3"/>
          <p:cNvPicPr>
            <a:picLocks noChangeAspect="1" noChangeArrowheads="1"/>
          </p:cNvPicPr>
          <p:nvPr/>
        </p:nvPicPr>
        <p:blipFill>
          <a:blip r:embed="rId2" cstate="print"/>
          <a:srcRect/>
          <a:stretch>
            <a:fillRect/>
          </a:stretch>
        </p:blipFill>
        <p:spPr bwMode="auto">
          <a:xfrm>
            <a:off x="881063" y="3505200"/>
            <a:ext cx="6010275" cy="4581525"/>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smtClean="0"/>
              <a:t>Summary View—Percent Positive Responses</a:t>
            </a:r>
            <a:endParaRPr lang="en-US" dirty="0"/>
          </a:p>
        </p:txBody>
      </p:sp>
      <p:sp>
        <p:nvSpPr>
          <p:cNvPr id="8" name="Content Placeholder 7"/>
          <p:cNvSpPr>
            <a:spLocks noGrp="1"/>
          </p:cNvSpPr>
          <p:nvPr>
            <p:ph idx="1"/>
          </p:nvPr>
        </p:nvSpPr>
        <p:spPr>
          <a:xfrm>
            <a:off x="353292" y="1183343"/>
            <a:ext cx="7065818" cy="645457"/>
          </a:xfrm>
        </p:spPr>
        <p:txBody>
          <a:bodyPr>
            <a:noAutofit/>
          </a:bodyPr>
          <a:lstStyle/>
          <a:p>
            <a:pPr>
              <a:lnSpc>
                <a:spcPct val="100000"/>
              </a:lnSpc>
              <a:spcBef>
                <a:spcPts val="1200"/>
              </a:spcBef>
            </a:pPr>
            <a:r>
              <a:rPr lang="en-US" dirty="0"/>
              <a:t>This simple radar graph provides you with an overall comparison of positive </a:t>
            </a:r>
            <a:r>
              <a:rPr lang="en-US" dirty="0" smtClean="0"/>
              <a:t>responses. Recall </a:t>
            </a:r>
            <a:r>
              <a:rPr lang="en-US" dirty="0"/>
              <a:t>that positive responses are the sum of “Almost Always True” and “Often True”.</a:t>
            </a:r>
          </a:p>
          <a:p>
            <a:pPr>
              <a:lnSpc>
                <a:spcPct val="100000"/>
              </a:lnSpc>
              <a:spcBef>
                <a:spcPts val="1200"/>
              </a:spcBef>
            </a:pPr>
            <a:endParaRPr lang="en-US" dirty="0" smtClean="0"/>
          </a:p>
        </p:txBody>
      </p:sp>
      <p:sp>
        <p:nvSpPr>
          <p:cNvPr id="4" name="Slide Number Placeholder 3"/>
          <p:cNvSpPr>
            <a:spLocks noGrp="1"/>
          </p:cNvSpPr>
          <p:nvPr>
            <p:ph type="sldNum" sz="quarter" idx="4"/>
          </p:nvPr>
        </p:nvSpPr>
        <p:spPr/>
        <p:txBody>
          <a:bodyPr/>
          <a:lstStyle/>
          <a:p>
            <a:fld id="{295DE74A-E69D-49D7-94C3-77DF3BF3DD67}" type="slidenum">
              <a:rPr lang="en-US" smtClean="0"/>
              <a:pPr/>
              <a:t>4</a:t>
            </a:fld>
            <a:endParaRPr lang="en-US" dirty="0"/>
          </a:p>
        </p:txBody>
      </p:sp>
      <p:pic>
        <p:nvPicPr>
          <p:cNvPr id="6" name="Picture 7"/>
          <p:cNvPicPr>
            <a:picLocks noChangeAspect="1" noChangeArrowheads="1"/>
          </p:cNvPicPr>
          <p:nvPr/>
        </p:nvPicPr>
        <p:blipFill>
          <a:blip r:embed="rId2" cstate="print"/>
          <a:srcRect/>
          <a:stretch>
            <a:fillRect/>
          </a:stretch>
        </p:blipFill>
        <p:spPr bwMode="auto">
          <a:xfrm>
            <a:off x="857250" y="1981200"/>
            <a:ext cx="6057900" cy="4762500"/>
          </a:xfrm>
          <a:prstGeom prst="rect">
            <a:avLst/>
          </a:prstGeom>
          <a:noFill/>
          <a:ln w="9525">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95DE74A-E69D-49D7-94C3-77DF3BF3DD67}" type="slidenum">
              <a:rPr lang="en-US" smtClean="0"/>
              <a:pPr/>
              <a:t>5</a:t>
            </a:fld>
            <a:endParaRPr lang="en-US" dirty="0"/>
          </a:p>
        </p:txBody>
      </p:sp>
      <p:sp>
        <p:nvSpPr>
          <p:cNvPr id="5" name="Title 6"/>
          <p:cNvSpPr txBox="1">
            <a:spLocks/>
          </p:cNvSpPr>
          <p:nvPr/>
        </p:nvSpPr>
        <p:spPr>
          <a:xfrm>
            <a:off x="381000" y="493713"/>
            <a:ext cx="7065818" cy="603038"/>
          </a:xfrm>
          <a:prstGeom prst="rect">
            <a:avLst/>
          </a:prstGeom>
        </p:spPr>
        <p:txBody>
          <a:bodyPr vert="horz" lIns="101870" tIns="50935" rIns="101870" bIns="50935" rtlCol="0" anchor="ctr">
            <a:noAutofit/>
          </a:bodyPr>
          <a:lstStyle/>
          <a:p>
            <a:pPr marL="0" marR="0" lvl="0" indent="0" algn="l" defTabSz="1018705" rtl="0" eaLnBrk="1" fontAlgn="auto" latinLnBrk="0" hangingPunct="1">
              <a:lnSpc>
                <a:spcPct val="100000"/>
              </a:lnSpc>
              <a:spcBef>
                <a:spcPct val="0"/>
              </a:spcBef>
              <a:spcAft>
                <a:spcPts val="0"/>
              </a:spcAft>
              <a:buClrTx/>
              <a:buSzTx/>
              <a:buFontTx/>
              <a:buNone/>
              <a:tabLst/>
              <a:defRPr/>
            </a:pPr>
            <a:r>
              <a:rPr kumimoji="0" lang="en-US" sz="1800" b="0" i="0" u="none" strike="noStrike" kern="1200" cap="none" spc="0" normalizeH="0" baseline="0" noProof="0" dirty="0" smtClean="0">
                <a:ln>
                  <a:noFill/>
                </a:ln>
                <a:solidFill>
                  <a:srgbClr val="32859C"/>
                </a:solidFill>
                <a:effectLst/>
                <a:uLnTx/>
                <a:uFillTx/>
                <a:latin typeface="Tahoma" pitchFamily="34" charset="0"/>
                <a:ea typeface="Tahoma" pitchFamily="34" charset="0"/>
                <a:cs typeface="Tahoma" pitchFamily="34" charset="0"/>
              </a:rPr>
              <a:t>Summary View—Mean</a:t>
            </a:r>
            <a:r>
              <a:rPr kumimoji="0" lang="en-US" sz="1800" b="0" i="0" u="none" strike="noStrike" kern="1200" cap="none" spc="0" normalizeH="0" noProof="0" dirty="0" smtClean="0">
                <a:ln>
                  <a:noFill/>
                </a:ln>
                <a:solidFill>
                  <a:srgbClr val="32859C"/>
                </a:solidFill>
                <a:effectLst/>
                <a:uLnTx/>
                <a:uFillTx/>
                <a:latin typeface="Tahoma" pitchFamily="34" charset="0"/>
                <a:ea typeface="Tahoma" pitchFamily="34" charset="0"/>
                <a:cs typeface="Tahoma" pitchFamily="34" charset="0"/>
              </a:rPr>
              <a:t> Scores</a:t>
            </a:r>
            <a:endParaRPr kumimoji="0" lang="en-US" sz="1800" b="0" i="0" u="none" strike="noStrike" kern="1200" cap="none" spc="0" normalizeH="0" baseline="0" noProof="0" dirty="0">
              <a:ln>
                <a:noFill/>
              </a:ln>
              <a:solidFill>
                <a:srgbClr val="32859C"/>
              </a:solidFill>
              <a:effectLst/>
              <a:uLnTx/>
              <a:uFillTx/>
              <a:latin typeface="Tahoma" pitchFamily="34" charset="0"/>
              <a:ea typeface="Tahoma" pitchFamily="34" charset="0"/>
              <a:cs typeface="Tahoma" pitchFamily="34" charset="0"/>
            </a:endParaRPr>
          </a:p>
        </p:txBody>
      </p:sp>
      <p:sp>
        <p:nvSpPr>
          <p:cNvPr id="6" name="Content Placeholder 7"/>
          <p:cNvSpPr txBox="1">
            <a:spLocks/>
          </p:cNvSpPr>
          <p:nvPr/>
        </p:nvSpPr>
        <p:spPr>
          <a:xfrm>
            <a:off x="381000" y="1183997"/>
            <a:ext cx="7065818" cy="645457"/>
          </a:xfrm>
          <a:prstGeom prst="rect">
            <a:avLst/>
          </a:prstGeom>
        </p:spPr>
        <p:txBody>
          <a:bodyPr vert="horz" lIns="101870" tIns="50935" rIns="101870" bIns="50935" rtlCol="0">
            <a:noAutofit/>
          </a:bodyPr>
          <a:lstStyle/>
          <a:p>
            <a:pPr lvl="0">
              <a:spcBef>
                <a:spcPts val="1200"/>
              </a:spcBef>
            </a:pPr>
            <a:r>
              <a:rPr lang="en-US" sz="1000" dirty="0" smtClean="0">
                <a:latin typeface="Tahoma" pitchFamily="34" charset="0"/>
                <a:ea typeface="Tahoma" pitchFamily="34" charset="0"/>
                <a:cs typeface="Tahoma" pitchFamily="34" charset="0"/>
              </a:rPr>
              <a:t>While the overall summary view is important to consider, researchers often use mean scores – particularly when viewing results over time.</a:t>
            </a:r>
            <a:endParaRPr kumimoji="0" lang="en-US" sz="1000" b="0" i="0" u="none" strike="noStrike" kern="1200" cap="none" spc="0" normalizeH="0" baseline="0" noProof="0" dirty="0" smtClean="0">
              <a:ln>
                <a:noFill/>
              </a:ln>
              <a:solidFill>
                <a:schemeClr val="tx1"/>
              </a:solidFill>
              <a:effectLst/>
              <a:uLnTx/>
              <a:uFillTx/>
              <a:latin typeface="Tahoma" pitchFamily="34" charset="0"/>
              <a:ea typeface="Tahoma" pitchFamily="34" charset="0"/>
              <a:cs typeface="Tahoma" pitchFamily="34" charset="0"/>
            </a:endParaRPr>
          </a:p>
        </p:txBody>
      </p:sp>
      <p:pic>
        <p:nvPicPr>
          <p:cNvPr id="7" name="Picture 3"/>
          <p:cNvPicPr>
            <a:picLocks noChangeAspect="1" noChangeArrowheads="1"/>
          </p:cNvPicPr>
          <p:nvPr/>
        </p:nvPicPr>
        <p:blipFill>
          <a:blip r:embed="rId2" cstate="print"/>
          <a:srcRect/>
          <a:stretch>
            <a:fillRect/>
          </a:stretch>
        </p:blipFill>
        <p:spPr bwMode="auto">
          <a:xfrm>
            <a:off x="876300" y="1905000"/>
            <a:ext cx="6019800" cy="4191000"/>
          </a:xfrm>
          <a:prstGeom prst="rect">
            <a:avLst/>
          </a:prstGeom>
          <a:noFill/>
          <a:ln w="9525">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95DE74A-E69D-49D7-94C3-77DF3BF3DD67}" type="slidenum">
              <a:rPr lang="en-US" smtClean="0"/>
              <a:pPr/>
              <a:t>6</a:t>
            </a:fld>
            <a:endParaRPr lang="en-US" dirty="0"/>
          </a:p>
        </p:txBody>
      </p:sp>
      <p:sp>
        <p:nvSpPr>
          <p:cNvPr id="5" name="Title 6"/>
          <p:cNvSpPr txBox="1">
            <a:spLocks/>
          </p:cNvSpPr>
          <p:nvPr/>
        </p:nvSpPr>
        <p:spPr>
          <a:xfrm>
            <a:off x="381000" y="493713"/>
            <a:ext cx="7065818" cy="603038"/>
          </a:xfrm>
          <a:prstGeom prst="rect">
            <a:avLst/>
          </a:prstGeom>
        </p:spPr>
        <p:txBody>
          <a:bodyPr vert="horz" lIns="101870" tIns="50935" rIns="101870" bIns="50935" rtlCol="0" anchor="ctr">
            <a:noAutofit/>
          </a:bodyPr>
          <a:lstStyle/>
          <a:p>
            <a:pPr marL="0" marR="0" lvl="0" indent="0" algn="l" defTabSz="1018705" rtl="0" eaLnBrk="1" fontAlgn="auto" latinLnBrk="0" hangingPunct="1">
              <a:lnSpc>
                <a:spcPct val="100000"/>
              </a:lnSpc>
              <a:spcBef>
                <a:spcPct val="0"/>
              </a:spcBef>
              <a:spcAft>
                <a:spcPts val="0"/>
              </a:spcAft>
              <a:buClrTx/>
              <a:buSzTx/>
              <a:buFontTx/>
              <a:buNone/>
              <a:tabLst/>
              <a:defRPr/>
            </a:pPr>
            <a:r>
              <a:rPr lang="en-US" sz="1800" noProof="0" dirty="0" smtClean="0">
                <a:solidFill>
                  <a:srgbClr val="32859C"/>
                </a:solidFill>
                <a:latin typeface="Tahoma" pitchFamily="34" charset="0"/>
                <a:ea typeface="Tahoma" pitchFamily="34" charset="0"/>
                <a:cs typeface="Tahoma" pitchFamily="34" charset="0"/>
              </a:rPr>
              <a:t>Focus on Collaboration</a:t>
            </a:r>
            <a:endParaRPr kumimoji="0" lang="en-US" sz="1800" b="0" i="0" u="none" strike="noStrike" kern="1200" cap="none" spc="0" normalizeH="0" baseline="0" noProof="0" dirty="0">
              <a:ln>
                <a:noFill/>
              </a:ln>
              <a:solidFill>
                <a:srgbClr val="32859C"/>
              </a:solidFill>
              <a:effectLst/>
              <a:uLnTx/>
              <a:uFillTx/>
              <a:latin typeface="Tahoma" pitchFamily="34" charset="0"/>
              <a:ea typeface="Tahoma" pitchFamily="34" charset="0"/>
              <a:cs typeface="Tahoma" pitchFamily="34" charset="0"/>
            </a:endParaRPr>
          </a:p>
        </p:txBody>
      </p:sp>
      <p:pic>
        <p:nvPicPr>
          <p:cNvPr id="6" name="Picture 4"/>
          <p:cNvPicPr>
            <a:picLocks noChangeAspect="1" noChangeArrowheads="1"/>
          </p:cNvPicPr>
          <p:nvPr/>
        </p:nvPicPr>
        <p:blipFill>
          <a:blip r:embed="rId2" cstate="print"/>
          <a:srcRect/>
          <a:stretch>
            <a:fillRect/>
          </a:stretch>
        </p:blipFill>
        <p:spPr bwMode="auto">
          <a:xfrm>
            <a:off x="876300" y="1447800"/>
            <a:ext cx="6019800" cy="7629525"/>
          </a:xfrm>
          <a:prstGeom prst="rect">
            <a:avLst/>
          </a:prstGeom>
          <a:noFill/>
          <a:ln w="9525">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95DE74A-E69D-49D7-94C3-77DF3BF3DD67}" type="slidenum">
              <a:rPr lang="en-US" smtClean="0"/>
              <a:pPr/>
              <a:t>7</a:t>
            </a:fld>
            <a:endParaRPr lang="en-US" dirty="0"/>
          </a:p>
        </p:txBody>
      </p:sp>
      <p:sp>
        <p:nvSpPr>
          <p:cNvPr id="5" name="Title 6"/>
          <p:cNvSpPr txBox="1">
            <a:spLocks/>
          </p:cNvSpPr>
          <p:nvPr/>
        </p:nvSpPr>
        <p:spPr>
          <a:xfrm>
            <a:off x="381000" y="493713"/>
            <a:ext cx="7065818" cy="603038"/>
          </a:xfrm>
          <a:prstGeom prst="rect">
            <a:avLst/>
          </a:prstGeom>
        </p:spPr>
        <p:txBody>
          <a:bodyPr vert="horz" lIns="101870" tIns="50935" rIns="101870" bIns="50935" rtlCol="0" anchor="ctr">
            <a:noAutofit/>
          </a:bodyPr>
          <a:lstStyle/>
          <a:p>
            <a:pPr marL="0" marR="0" lvl="0" indent="0" algn="l" defTabSz="1018705" rtl="0" eaLnBrk="1" fontAlgn="auto" latinLnBrk="0" hangingPunct="1">
              <a:lnSpc>
                <a:spcPct val="100000"/>
              </a:lnSpc>
              <a:spcBef>
                <a:spcPct val="0"/>
              </a:spcBef>
              <a:spcAft>
                <a:spcPts val="0"/>
              </a:spcAft>
              <a:buClrTx/>
              <a:buSzTx/>
              <a:buFontTx/>
              <a:buNone/>
              <a:tabLst/>
              <a:defRPr/>
            </a:pPr>
            <a:r>
              <a:rPr lang="en-US" sz="1800" noProof="0" dirty="0" smtClean="0">
                <a:solidFill>
                  <a:srgbClr val="32859C"/>
                </a:solidFill>
                <a:latin typeface="Tahoma" pitchFamily="34" charset="0"/>
                <a:ea typeface="Tahoma" pitchFamily="34" charset="0"/>
                <a:cs typeface="Tahoma" pitchFamily="34" charset="0"/>
              </a:rPr>
              <a:t>Focus on Learning</a:t>
            </a:r>
            <a:endParaRPr kumimoji="0" lang="en-US" sz="1800" b="0" i="0" u="none" strike="noStrike" kern="1200" cap="none" spc="0" normalizeH="0" baseline="0" noProof="0" dirty="0">
              <a:ln>
                <a:noFill/>
              </a:ln>
              <a:solidFill>
                <a:srgbClr val="32859C"/>
              </a:solidFill>
              <a:effectLst/>
              <a:uLnTx/>
              <a:uFillTx/>
              <a:latin typeface="Tahoma" pitchFamily="34" charset="0"/>
              <a:ea typeface="Tahoma" pitchFamily="34" charset="0"/>
              <a:cs typeface="Tahoma" pitchFamily="34" charset="0"/>
            </a:endParaRPr>
          </a:p>
        </p:txBody>
      </p:sp>
      <p:pic>
        <p:nvPicPr>
          <p:cNvPr id="6" name="Picture 4"/>
          <p:cNvPicPr>
            <a:picLocks noChangeAspect="1" noChangeArrowheads="1"/>
          </p:cNvPicPr>
          <p:nvPr/>
        </p:nvPicPr>
        <p:blipFill>
          <a:blip r:embed="rId2" cstate="print"/>
          <a:srcRect/>
          <a:stretch>
            <a:fillRect/>
          </a:stretch>
        </p:blipFill>
        <p:spPr bwMode="auto">
          <a:xfrm>
            <a:off x="876300" y="1676400"/>
            <a:ext cx="6019800" cy="5648325"/>
          </a:xfrm>
          <a:prstGeom prst="rect">
            <a:avLst/>
          </a:prstGeom>
          <a:noFill/>
          <a:ln w="9525">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295DE74A-E69D-49D7-94C3-77DF3BF3DD67}" type="slidenum">
              <a:rPr lang="en-US" smtClean="0"/>
              <a:pPr/>
              <a:t>8</a:t>
            </a:fld>
            <a:endParaRPr lang="en-US" dirty="0"/>
          </a:p>
        </p:txBody>
      </p:sp>
      <p:sp>
        <p:nvSpPr>
          <p:cNvPr id="5" name="Title 6"/>
          <p:cNvSpPr txBox="1">
            <a:spLocks/>
          </p:cNvSpPr>
          <p:nvPr/>
        </p:nvSpPr>
        <p:spPr>
          <a:xfrm>
            <a:off x="381000" y="493713"/>
            <a:ext cx="7065818" cy="603038"/>
          </a:xfrm>
          <a:prstGeom prst="rect">
            <a:avLst/>
          </a:prstGeom>
        </p:spPr>
        <p:txBody>
          <a:bodyPr vert="horz" lIns="101870" tIns="50935" rIns="101870" bIns="50935" rtlCol="0" anchor="ctr">
            <a:noAutofit/>
          </a:bodyPr>
          <a:lstStyle/>
          <a:p>
            <a:pPr marL="0" marR="0" lvl="0" indent="0" algn="l" defTabSz="1018705" rtl="0" eaLnBrk="1" fontAlgn="auto" latinLnBrk="0" hangingPunct="1">
              <a:lnSpc>
                <a:spcPct val="100000"/>
              </a:lnSpc>
              <a:spcBef>
                <a:spcPct val="0"/>
              </a:spcBef>
              <a:spcAft>
                <a:spcPts val="0"/>
              </a:spcAft>
              <a:buClrTx/>
              <a:buSzTx/>
              <a:buFontTx/>
              <a:buNone/>
              <a:tabLst/>
              <a:defRPr/>
            </a:pPr>
            <a:r>
              <a:rPr lang="en-US" sz="1800" noProof="0" dirty="0" smtClean="0">
                <a:solidFill>
                  <a:srgbClr val="32859C"/>
                </a:solidFill>
                <a:latin typeface="Tahoma" pitchFamily="34" charset="0"/>
                <a:ea typeface="Tahoma" pitchFamily="34" charset="0"/>
                <a:cs typeface="Tahoma" pitchFamily="34" charset="0"/>
              </a:rPr>
              <a:t>Focus on Results</a:t>
            </a:r>
            <a:endParaRPr kumimoji="0" lang="en-US" sz="1800" b="0" i="0" u="none" strike="noStrike" kern="1200" cap="none" spc="0" normalizeH="0" baseline="0" noProof="0" dirty="0">
              <a:ln>
                <a:noFill/>
              </a:ln>
              <a:solidFill>
                <a:srgbClr val="32859C"/>
              </a:solidFill>
              <a:effectLst/>
              <a:uLnTx/>
              <a:uFillTx/>
              <a:latin typeface="Tahoma" pitchFamily="34" charset="0"/>
              <a:ea typeface="Tahoma" pitchFamily="34" charset="0"/>
              <a:cs typeface="Tahoma" pitchFamily="34" charset="0"/>
            </a:endParaRPr>
          </a:p>
        </p:txBody>
      </p:sp>
      <p:pic>
        <p:nvPicPr>
          <p:cNvPr id="6" name="Picture 4"/>
          <p:cNvPicPr>
            <a:picLocks noChangeAspect="1" noChangeArrowheads="1"/>
          </p:cNvPicPr>
          <p:nvPr/>
        </p:nvPicPr>
        <p:blipFill>
          <a:blip r:embed="rId2" cstate="print"/>
          <a:srcRect/>
          <a:stretch>
            <a:fillRect/>
          </a:stretch>
        </p:blipFill>
        <p:spPr bwMode="auto">
          <a:xfrm>
            <a:off x="876300" y="1962150"/>
            <a:ext cx="6019800" cy="4067175"/>
          </a:xfrm>
          <a:prstGeom prst="rect">
            <a:avLst/>
          </a:prstGeom>
          <a:noFill/>
          <a:ln w="9525">
            <a:miter lim="800000"/>
            <a:headEnd/>
            <a:tailEnd/>
          </a:ln>
          <a:effectLst/>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002&quot;&gt;&lt;object type=&quot;3&quot; unique_id=&quot;10029&quot;&gt;&lt;property id=&quot;20148&quot; value=&quot;5&quot;/&gt;&lt;property id=&quot;20300&quot; value=&quot;Slide 1&quot;/&gt;&lt;property id=&quot;20307&quot; value=&quot;365&quot;/&gt;&lt;/object&gt;&lt;object type=&quot;3&quot; unique_id=&quot;10030&quot;&gt;&lt;property id=&quot;20148&quot; value=&quot;5&quot;/&gt;&lt;property id=&quot;20300&quot; value=&quot;Slide 2&quot;/&gt;&lt;property id=&quot;20307&quot; value=&quot;258&quot;/&gt;&lt;/object&gt;&lt;object type=&quot;3&quot; unique_id=&quot;10031&quot;&gt;&lt;property id=&quot;20148&quot; value=&quot;5&quot;/&gt;&lt;property id=&quot;20300&quot; value=&quot;Slide 3 - &amp;quot;Introduction&amp;quot;&quot;/&gt;&lt;property id=&quot;20307&quot; value=&quot;366&quot;/&gt;&lt;/object&gt;&lt;object type=&quot;3&quot; unique_id=&quot;10032&quot;&gt;&lt;property id=&quot;20148&quot; value=&quot;5&quot;/&gt;&lt;property id=&quot;20300&quot; value=&quot;Slide 4 - &amp;quot;Demographic Charts—Who Took the Survey?&amp;quot;&quot;/&gt;&lt;property id=&quot;20307&quot; value=&quot;322&quot;/&gt;&lt;/object&gt;&lt;object type=&quot;3&quot; unique_id=&quot;10033&quot;&gt;&lt;property id=&quot;20148&quot; value=&quot;5&quot;/&gt;&lt;property id=&quot;20300&quot; value=&quot;Slide 5&quot;/&gt;&lt;property id=&quot;20307&quot; value=&quot;354&quot;/&gt;&lt;/object&gt;&lt;object type=&quot;3&quot; unique_id=&quot;10034&quot;&gt;&lt;property id=&quot;20148&quot; value=&quot;5&quot;/&gt;&lt;property id=&quot;20300&quot; value=&quot;Slide 6&quot;/&gt;&lt;property id=&quot;20307&quot; value=&quot;369&quot;/&gt;&lt;/object&gt;&lt;object type=&quot;3&quot; unique_id=&quot;10035&quot;&gt;&lt;property id=&quot;20148&quot; value=&quot;5&quot;/&gt;&lt;property id=&quot;20300&quot; value=&quot;Slide 7 - &amp;quot;Willingness to Work At Change&amp;quot;&quot;/&gt;&lt;property id=&quot;20307&quot; value=&quot;368&quot;/&gt;&lt;/object&gt;&lt;object type=&quot;3&quot; unique_id=&quot;10036&quot;&gt;&lt;property id=&quot;20148&quot; value=&quot;5&quot;/&gt;&lt;property id=&quot;20300&quot; value=&quot;Slide 8 - &amp;quot;Willingness to Be Held Accountable&amp;quot;&quot;/&gt;&lt;property id=&quot;20307&quot; value=&quot;370&quot;/&gt;&lt;/object&gt;&lt;object type=&quot;3&quot; unique_id=&quot;10037&quot;&gt;&lt;property id=&quot;20148&quot; value=&quot;5&quot;/&gt;&lt;property id=&quot;20300&quot; value=&quot;Slide 9&quot;/&gt;&lt;property id=&quot;20307&quot; value=&quot;372&quot;/&gt;&lt;/object&gt;&lt;object type=&quot;3&quot; unique_id=&quot;10038&quot;&gt;&lt;property id=&quot;20148&quot; value=&quot;5&quot;/&gt;&lt;property id=&quot;20300&quot; value=&quot;Slide 10 - &amp;quot;Comparison View: High Improving Schools  Combined Positive Values&amp;quot;&quot;/&gt;&lt;property id=&quot;20307&quot; value=&quot;373&quot;/&gt;&lt;/object&gt;&lt;object type=&quot;3&quot; unique_id=&quot;10039&quot;&gt;&lt;property id=&quot;20148&quot; value=&quot;5&quot;/&gt;&lt;property id=&quot;20300&quot; value=&quot;Slide 11&quot;/&gt;&lt;property id=&quot;20307&quot; value=&quot;397&quot;/&gt;&lt;/object&gt;&lt;object type=&quot;3&quot; unique_id=&quot;10040&quot;&gt;&lt;property id=&quot;20148&quot; value=&quot;5&quot;/&gt;&lt;property id=&quot;20300&quot; value=&quot;Slide 12 - &amp;quot;High Levels of Collaboration and Communication&amp;quot;&quot;/&gt;&lt;property id=&quot;20307&quot; value=&quot;374&quot;/&gt;&lt;/object&gt;&lt;object type=&quot;3&quot; unique_id=&quot;10041&quot;&gt;&lt;property id=&quot;20148&quot; value=&quot;5&quot;/&gt;&lt;property id=&quot;20300&quot; value=&quot;Slide 13 - &amp;quot;Clear and Shared Focus&amp;quot;&quot;/&gt;&lt;property id=&quot;20307&quot; value=&quot;375&quot;/&gt;&lt;/object&gt;&lt;object type=&quot;3&quot; unique_id=&quot;10042&quot;&gt;&lt;property id=&quot;20148&quot; value=&quot;5&quot;/&gt;&lt;property id=&quot;20300&quot; value=&quot;Slide 14 - &amp;quot;High Standards and Expectations&amp;quot;&quot;/&gt;&lt;property id=&quot;20307&quot; value=&quot;376&quot;/&gt;&lt;/object&gt;&lt;object type=&quot;3&quot; unique_id=&quot;10043&quot;&gt;&lt;property id=&quot;20148&quot; value=&quot;5&quot;/&gt;&lt;property id=&quot;20300&quot; value=&quot;Slide 15 - &amp;quot;Effective Leadership&amp;quot;&quot;/&gt;&lt;property id=&quot;20307&quot; value=&quot;377&quot;/&gt;&lt;/object&gt;&lt;object type=&quot;3&quot; unique_id=&quot;10044&quot;&gt;&lt;property id=&quot;20148&quot; value=&quot;5&quot;/&gt;&lt;property id=&quot;20300&quot; value=&quot;Slide 16 - &amp;quot;Supportive Learning Environment&amp;quot;&quot;/&gt;&lt;property id=&quot;20307&quot; value=&quot;378&quot;/&gt;&lt;/object&gt;&lt;object type=&quot;3&quot; unique_id=&quot;10045&quot;&gt;&lt;property id=&quot;20148&quot; value=&quot;5&quot;/&gt;&lt;property id=&quot;20300&quot; value=&quot;Slide 17 - &amp;quot;Parent and Community Involvement&amp;quot;&quot;/&gt;&lt;property id=&quot;20307&quot; value=&quot;379&quot;/&gt;&lt;/object&gt;&lt;object type=&quot;3&quot; unique_id=&quot;10046&quot;&gt;&lt;property id=&quot;20148&quot; value=&quot;5&quot;/&gt;&lt;property id=&quot;20300&quot; value=&quot;Slide 18 - &amp;quot;High Quality Curriculum, Instruction, and Assessment&amp;quot;&quot;/&gt;&lt;property id=&quot;20307&quot; value=&quot;380&quot;/&gt;&lt;/object&gt;&lt;object type=&quot;3&quot; unique_id=&quot;10047&quot;&gt;&lt;property id=&quot;20148&quot; value=&quot;5&quot;/&gt;&lt;property id=&quot;20300&quot; value=&quot;Slide 19 - &amp;quot;Observation of Practice&amp;quot;&quot;/&gt;&lt;property id=&quot;20307&quot; value=&quot;381&quot;/&gt;&lt;/object&gt;&lt;object type=&quot;3&quot; unique_id=&quot;10048&quot;&gt;&lt;property id=&quot;20148&quot; value=&quot;5&quot;/&gt;&lt;property id=&quot;20300&quot; value=&quot;Slide 20 - &amp;quot;Frequent Monitoring of Teaching and Learning&amp;quot;&quot;/&gt;&lt;property id=&quot;20307&quot; value=&quot;382&quot;/&gt;&lt;/object&gt;&lt;object type=&quot;3&quot; unique_id=&quot;10049&quot;&gt;&lt;property id=&quot;20148&quot; value=&quot;5&quot;/&gt;&lt;property id=&quot;20300&quot; value=&quot;Slide 21 - &amp;quot;Observation of Practice&amp;quot;&quot;/&gt;&lt;property id=&quot;20307&quot; value=&quot;383&quot;/&gt;&lt;/object&gt;&lt;object type=&quot;3&quot; unique_id=&quot;10050&quot;&gt;&lt;property id=&quot;20148&quot; value=&quot;5&quot;/&gt;&lt;property id=&quot;20300&quot; value=&quot;Slide 22 - &amp;quot;Focused Professional Development&amp;quot;&quot;/&gt;&lt;property id=&quot;20307&quot; value=&quot;384&quot;/&gt;&lt;/object&gt;&lt;object type=&quot;3&quot; unique_id=&quot;10051&quot;&gt;&lt;property id=&quot;20148&quot; value=&quot;5&quot;/&gt;&lt;property id=&quot;20300&quot; value=&quot;Slide 23 - &amp;quot;Cultural Responsiveness&amp;quot;&quot;/&gt;&lt;property id=&quot;20307&quot; value=&quot;385&quot;/&gt;&lt;/object&gt;&lt;object type=&quot;3&quot; unique_id=&quot;10052&quot;&gt;&lt;property id=&quot;20148&quot; value=&quot;5&quot;/&gt;&lt;property id=&quot;20300&quot; value=&quot;Slide 24 - &amp;quot;District Support for Improvement&amp;quot;&quot;/&gt;&lt;property id=&quot;20307&quot; value=&quot;386&quot;/&gt;&lt;/object&gt;&lt;object type=&quot;3&quot; unique_id=&quot;10053&quot;&gt;&lt;property id=&quot;20148&quot; value=&quot;5&quot;/&gt;&lt;property id=&quot;20300&quot; value=&quot;Slide 25 - &amp;quot;Increasing Capacity for Improvement&amp;quot;&quot;/&gt;&lt;property id=&quot;20307&quot; value=&quot;387&quot;/&gt;&lt;/object&gt;&lt;object type=&quot;3&quot; unique_id=&quot;10054&quot;&gt;&lt;property id=&quot;20148&quot; value=&quot;5&quot;/&gt;&lt;property id=&quot;20300&quot; value=&quot;Slide 26&quot;/&gt;&lt;property id=&quot;20307&quot; value=&quot;388&quot;/&gt;&lt;/object&gt;&lt;object type=&quot;3&quot; unique_id=&quot;10055&quot;&gt;&lt;property id=&quot;20148&quot; value=&quot;5&quot;/&gt;&lt;property id=&quot;20300&quot; value=&quot;Slide 27&quot;/&gt;&lt;property id=&quot;20307&quot; value=&quot;389&quot;/&gt;&lt;/object&gt;&lt;object type=&quot;3&quot; unique_id=&quot;10056&quot;&gt;&lt;property id=&quot;20148&quot; value=&quot;5&quot;/&gt;&lt;property id=&quot;20300&quot; value=&quot;Slide 28&quot;/&gt;&lt;property id=&quot;20307&quot; value=&quot;390&quot;/&gt;&lt;/object&gt;&lt;object type=&quot;3&quot; unique_id=&quot;10057&quot;&gt;&lt;property id=&quot;20148&quot; value=&quot;5&quot;/&gt;&lt;property id=&quot;20300&quot; value=&quot;Slide 29&quot;/&gt;&lt;property id=&quot;20307&quot; value=&quot;391&quot;/&gt;&lt;/object&gt;&lt;object type=&quot;3&quot; unique_id=&quot;10058&quot;&gt;&lt;property id=&quot;20148&quot; value=&quot;5&quot;/&gt;&lt;property id=&quot;20300&quot; value=&quot;Slide 30&quot;/&gt;&lt;property id=&quot;20307&quot; value=&quot;392&quot;/&gt;&lt;/object&gt;&lt;object type=&quot;3&quot; unique_id=&quot;10059&quot;&gt;&lt;property id=&quot;20148&quot; value=&quot;5&quot;/&gt;&lt;property id=&quot;20300&quot; value=&quot;Slide 31&quot;/&gt;&lt;property id=&quot;20307&quot; value=&quot;393&quot;/&gt;&lt;/object&gt;&lt;object type=&quot;3&quot; unique_id=&quot;10060&quot;&gt;&lt;property id=&quot;20148&quot; value=&quot;5&quot;/&gt;&lt;property id=&quot;20300&quot; value=&quot;Slide 32&quot;/&gt;&lt;property id=&quot;20307&quot; value=&quot;394&quot;/&gt;&lt;/object&gt;&lt;object type=&quot;3&quot; unique_id=&quot;10061&quot;&gt;&lt;property id=&quot;20148&quot; value=&quot;5&quot;/&gt;&lt;property id=&quot;20300&quot; value=&quot;Slide 33&quot;/&gt;&lt;property id=&quot;20307&quot; value=&quot;395&quot;/&gt;&lt;/object&gt;&lt;object type=&quot;3&quot; unique_id=&quot;10062&quot;&gt;&lt;property id=&quot;20148&quot; value=&quot;5&quot;/&gt;&lt;property id=&quot;20300&quot; value=&quot;Slide 34&quot;/&gt;&lt;property id=&quot;20307&quot; value=&quot;396&quot;/&gt;&lt;/object&gt;&lt;/object&gt;&lt;object type=&quot;8&quot; unique_id=&quot;10028&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3092</TotalTime>
  <Words>569</Words>
  <Application>Microsoft Office PowerPoint</Application>
  <PresentationFormat>Custom</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3-Way Comparison Report</vt:lpstr>
      <vt:lpstr>Summary View—Percent Positive Responses</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Center for Educational Effectiveness, Inc.</dc:creator>
  <cp:lastModifiedBy>Sarah Smolar</cp:lastModifiedBy>
  <cp:revision>451</cp:revision>
  <dcterms:created xsi:type="dcterms:W3CDTF">2011-01-31T21:38:59Z</dcterms:created>
  <dcterms:modified xsi:type="dcterms:W3CDTF">2016-06-15T21:07:33Z</dcterms:modified>
</cp:coreProperties>
</file>