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1F71E7-DAC3-4344-A203-BEFB1A054DA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6"/>
      </p:cViewPr>
      <p:guideLst>
        <p:guide orient="horz" pos="20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492760"/>
            <a:ext cx="8686800" cy="1828800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38455" y="2639060"/>
            <a:ext cx="846709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91160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4444365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4918710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539305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49145" y="492760"/>
            <a:ext cx="5045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6350" y="492760"/>
            <a:ext cx="4050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48485" y="492760"/>
            <a:ext cx="5446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7895" y="492760"/>
            <a:ext cx="4728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97075" y="492760"/>
            <a:ext cx="51498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3235" y="492760"/>
            <a:ext cx="5637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0595" y="492760"/>
            <a:ext cx="47021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33270" y="492760"/>
            <a:ext cx="507682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492760"/>
            <a:ext cx="56330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3155" y="492760"/>
            <a:ext cx="43770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3735" y="36576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86280" y="1089025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338455" y="1757045"/>
            <a:ext cx="846709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4427855" y="3283585"/>
            <a:ext cx="288290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211455" y="4070350"/>
            <a:ext cx="6351905" cy="938530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4145" y="492760"/>
            <a:ext cx="37757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11655" y="492760"/>
            <a:ext cx="552069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1610" y="492760"/>
            <a:ext cx="6240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940" y="492760"/>
            <a:ext cx="50234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1950" y="492760"/>
            <a:ext cx="588010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8975" y="492760"/>
            <a:ext cx="522541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485" y="492760"/>
            <a:ext cx="4684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81430" y="492760"/>
            <a:ext cx="6580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9315" y="492760"/>
            <a:ext cx="486537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235" y="492760"/>
            <a:ext cx="4874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24430" y="492760"/>
            <a:ext cx="4294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1555" y="492760"/>
            <a:ext cx="4580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2645" y="492760"/>
            <a:ext cx="4918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915" y="492760"/>
            <a:ext cx="77095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492760"/>
            <a:ext cx="65144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16430" y="492760"/>
            <a:ext cx="531114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04795" y="492760"/>
            <a:ext cx="35337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6510" y="492760"/>
            <a:ext cx="40303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52295" y="492760"/>
            <a:ext cx="54394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860" y="492760"/>
            <a:ext cx="5288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90900" y="492760"/>
            <a:ext cx="236156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675" y="492760"/>
            <a:ext cx="77406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6235" y="492760"/>
            <a:ext cx="5890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7055" y="492760"/>
            <a:ext cx="5469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0850" y="492760"/>
            <a:ext cx="5701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4735" y="492760"/>
            <a:ext cx="7033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79550" y="492760"/>
            <a:ext cx="61842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205" y="492760"/>
            <a:ext cx="63709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0005" y="492760"/>
            <a:ext cx="6523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2280" y="492760"/>
            <a:ext cx="8219440" cy="5422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5255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505" y="492760"/>
            <a:ext cx="4364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4560" y="492760"/>
            <a:ext cx="47542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9960" y="492760"/>
            <a:ext cx="47034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4685" y="492760"/>
            <a:ext cx="5294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3995" y="492760"/>
            <a:ext cx="61760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492760"/>
            <a:ext cx="563372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74750" y="492760"/>
            <a:ext cx="67938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1895" y="492760"/>
            <a:ext cx="4220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28825" y="492760"/>
            <a:ext cx="50863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9610" y="492760"/>
            <a:ext cx="5224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97860" y="492760"/>
            <a:ext cx="274764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7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8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87754-2BC1-4E21-BD61-F7830DCCCC21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289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7706F-25B5-4ABC-BCBC-09AA99C93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lid19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492760"/>
            <a:ext cx="8686800" cy="1828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38455" y="2639060"/>
            <a:ext cx="846709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Eisenhower Middle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91160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444365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918710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(March 1, 2017)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539305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8"/>
          <p:cNvSpPr txBox="1"/>
          <p:nvPr/>
        </p:nvSpPr>
        <p:spPr>
          <a:xfrm>
            <a:off x="2049145" y="492760"/>
            <a:ext cx="5045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used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53" name="gch102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9"/>
          <p:cNvSpPr txBox="1"/>
          <p:nvPr/>
        </p:nvSpPr>
        <p:spPr>
          <a:xfrm>
            <a:off x="2546350" y="492760"/>
            <a:ext cx="4050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58" name="gch102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20"/>
          <p:cNvSpPr txBox="1"/>
          <p:nvPr/>
        </p:nvSpPr>
        <p:spPr>
          <a:xfrm>
            <a:off x="1848485" y="492760"/>
            <a:ext cx="5446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Illegal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illegal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 (not including alcohol, tobacco or marijuana)</a:t>
            </a:r>
            <a:endParaRPr lang="en-US" dirty="0"/>
          </a:p>
        </p:txBody>
      </p:sp>
      <p:pic>
        <p:nvPicPr>
          <p:cNvPr id="63" name="gch102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1"/>
          <p:cNvSpPr txBox="1"/>
          <p:nvPr/>
        </p:nvSpPr>
        <p:spPr>
          <a:xfrm>
            <a:off x="2207895" y="492760"/>
            <a:ext cx="4728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Prescription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prescription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not prescribed to them in the past 30 days</a:t>
            </a:r>
            <a:endParaRPr lang="en-US" dirty="0"/>
          </a:p>
        </p:txBody>
      </p:sp>
      <p:pic>
        <p:nvPicPr>
          <p:cNvPr id="68" name="gch102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2"/>
          <p:cNvSpPr txBox="1"/>
          <p:nvPr/>
        </p:nvSpPr>
        <p:spPr>
          <a:xfrm>
            <a:off x="1997075" y="492760"/>
            <a:ext cx="51498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Substance Use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drunk or high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73" name="gch102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3"/>
          <p:cNvSpPr txBox="1"/>
          <p:nvPr/>
        </p:nvSpPr>
        <p:spPr>
          <a:xfrm>
            <a:off x="1753235" y="492760"/>
            <a:ext cx="5637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Alcohol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at least one drink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8" name="gch102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4"/>
          <p:cNvSpPr txBox="1"/>
          <p:nvPr/>
        </p:nvSpPr>
        <p:spPr>
          <a:xfrm>
            <a:off x="2220595" y="492760"/>
            <a:ext cx="47021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Marijuana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83" name="gch102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25"/>
          <p:cNvSpPr txBox="1"/>
          <p:nvPr/>
        </p:nvSpPr>
        <p:spPr>
          <a:xfrm>
            <a:off x="2033270" y="492760"/>
            <a:ext cx="507682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E-Cigarette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88" name="gch102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26"/>
          <p:cNvSpPr txBox="1"/>
          <p:nvPr/>
        </p:nvSpPr>
        <p:spPr>
          <a:xfrm>
            <a:off x="1755140" y="492760"/>
            <a:ext cx="56330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Enjoyment of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"often" or "almost always" enjoying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being at school in the past year</a:t>
            </a:r>
            <a:endParaRPr lang="en-US" dirty="0"/>
          </a:p>
        </p:txBody>
      </p:sp>
      <p:pic>
        <p:nvPicPr>
          <p:cNvPr id="93" name="gch102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7"/>
          <p:cNvSpPr txBox="1"/>
          <p:nvPr/>
        </p:nvSpPr>
        <p:spPr>
          <a:xfrm>
            <a:off x="2383155" y="492760"/>
            <a:ext cx="43770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Skipping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skipping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1 or more whole days of school in the past 4 weeks</a:t>
            </a:r>
            <a:endParaRPr lang="en-US" dirty="0"/>
          </a:p>
        </p:txBody>
      </p:sp>
      <p:pic>
        <p:nvPicPr>
          <p:cNvPr id="98" name="gch1027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/>
          <p:nvPr/>
        </p:nvSpPr>
        <p:spPr>
          <a:xfrm>
            <a:off x="4483735" y="36576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11" name="Textbox 7"/>
          <p:cNvSpPr txBox="1"/>
          <p:nvPr/>
        </p:nvSpPr>
        <p:spPr>
          <a:xfrm>
            <a:off x="1986280" y="1089025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338455" y="1757045"/>
            <a:ext cx="846709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Eisenhower Middle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4427855" y="3283585"/>
            <a:ext cx="288290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  </a:t>
            </a:r>
            <a:endParaRPr lang="en-US" dirty="0"/>
          </a:p>
        </p:txBody>
      </p:sp>
      <p:sp>
        <p:nvSpPr>
          <p:cNvPr id="14" name="Textbox 10"/>
          <p:cNvSpPr txBox="1"/>
          <p:nvPr/>
        </p:nvSpPr>
        <p:spPr>
          <a:xfrm>
            <a:off x="211455" y="4070350"/>
            <a:ext cx="6351905" cy="93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horndale AMT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278 (90%) of Grade 6 students</a:t>
            </a:r>
          </a:p>
          <a:p>
            <a:pPr marL="685800" lvl="1" indent="-342900">
              <a:buClr>
                <a:schemeClr val="tx1"/>
              </a:buClr>
              <a:buFont typeface="Thorndale AMT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228 (83%) of Grade 8 students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8"/>
          <p:cNvSpPr txBox="1"/>
          <p:nvPr/>
        </p:nvSpPr>
        <p:spPr>
          <a:xfrm>
            <a:off x="2684145" y="492760"/>
            <a:ext cx="37757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bullied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03" name="gch1027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9"/>
          <p:cNvSpPr txBox="1"/>
          <p:nvPr/>
        </p:nvSpPr>
        <p:spPr>
          <a:xfrm>
            <a:off x="1811655" y="492760"/>
            <a:ext cx="552069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School Tries to Stop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teachers or other adults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“almost always” or “often” try to stop bullying</a:t>
            </a:r>
            <a:endParaRPr lang="en-US" dirty="0"/>
          </a:p>
        </p:txBody>
      </p:sp>
      <p:pic>
        <p:nvPicPr>
          <p:cNvPr id="108" name="gch1027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30"/>
          <p:cNvSpPr txBox="1"/>
          <p:nvPr/>
        </p:nvSpPr>
        <p:spPr>
          <a:xfrm>
            <a:off x="1451610" y="492760"/>
            <a:ext cx="6240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Know How to Report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know how to report bullying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13" name="gch1027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1"/>
          <p:cNvSpPr txBox="1"/>
          <p:nvPr/>
        </p:nvSpPr>
        <p:spPr>
          <a:xfrm>
            <a:off x="2059940" y="492760"/>
            <a:ext cx="50234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Feeling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feel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18" name="gch1028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2"/>
          <p:cNvSpPr txBox="1"/>
          <p:nvPr/>
        </p:nvSpPr>
        <p:spPr>
          <a:xfrm>
            <a:off x="1631950" y="492760"/>
            <a:ext cx="588010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Weapon Carrying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carrying a weapon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23" name="gch1028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3"/>
          <p:cNvSpPr txBox="1"/>
          <p:nvPr/>
        </p:nvSpPr>
        <p:spPr>
          <a:xfrm>
            <a:off x="1958975" y="492760"/>
            <a:ext cx="522541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Opportunities for School Involvement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have lots of chances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for involvement in school activities</a:t>
            </a:r>
            <a:endParaRPr lang="en-US" dirty="0"/>
          </a:p>
        </p:txBody>
      </p:sp>
      <p:pic>
        <p:nvPicPr>
          <p:cNvPr id="128" name="gch1028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4"/>
          <p:cNvSpPr txBox="1"/>
          <p:nvPr/>
        </p:nvSpPr>
        <p:spPr>
          <a:xfrm>
            <a:off x="2229485" y="492760"/>
            <a:ext cx="4684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Physical Fighting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in a physical fight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33" name="gch1028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5"/>
          <p:cNvSpPr txBox="1"/>
          <p:nvPr/>
        </p:nvSpPr>
        <p:spPr>
          <a:xfrm>
            <a:off x="1281430" y="492760"/>
            <a:ext cx="6580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Social Emotional Skills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know how to handle disagreements, solve problems,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consider effects of decisions, and be empathetic</a:t>
            </a:r>
            <a:endParaRPr lang="en-US" dirty="0"/>
          </a:p>
        </p:txBody>
      </p:sp>
      <p:pic>
        <p:nvPicPr>
          <p:cNvPr id="138" name="gch1028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6"/>
          <p:cNvSpPr txBox="1"/>
          <p:nvPr/>
        </p:nvSpPr>
        <p:spPr>
          <a:xfrm>
            <a:off x="2139315" y="492760"/>
            <a:ext cx="486537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Gang Membership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members of a gang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43" name="gch1028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7"/>
          <p:cNvSpPr txBox="1"/>
          <p:nvPr/>
        </p:nvSpPr>
        <p:spPr>
          <a:xfrm>
            <a:off x="2134235" y="492760"/>
            <a:ext cx="4874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Walking/Biking To or From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walking or riding a bicycle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to or from school during an average week</a:t>
            </a:r>
            <a:endParaRPr lang="en-US" dirty="0"/>
          </a:p>
        </p:txBody>
      </p:sp>
      <p:pic>
        <p:nvPicPr>
          <p:cNvPr id="148" name="gch1028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1"/>
          <p:cNvSpPr txBox="1"/>
          <p:nvPr/>
        </p:nvSpPr>
        <p:spPr>
          <a:xfrm>
            <a:off x="2424430" y="492760"/>
            <a:ext cx="4294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smoking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8" name="gch1026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38"/>
          <p:cNvSpPr txBox="1"/>
          <p:nvPr/>
        </p:nvSpPr>
        <p:spPr>
          <a:xfrm>
            <a:off x="2281555" y="492760"/>
            <a:ext cx="4580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Eating Breakfast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eating breakfast today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53" name="gch1028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9"/>
          <p:cNvSpPr txBox="1"/>
          <p:nvPr/>
        </p:nvSpPr>
        <p:spPr>
          <a:xfrm>
            <a:off x="2112645" y="492760"/>
            <a:ext cx="4918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Sleep on a School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sleeping less than 8 hours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an average school night</a:t>
            </a:r>
            <a:endParaRPr lang="en-US" dirty="0"/>
          </a:p>
        </p:txBody>
      </p:sp>
      <p:pic>
        <p:nvPicPr>
          <p:cNvPr id="158" name="gch1028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40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Drinking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drinking alcohol</a:t>
            </a:r>
            <a:endParaRPr lang="en-US" dirty="0"/>
          </a:p>
        </p:txBody>
      </p:sp>
      <p:pic>
        <p:nvPicPr>
          <p:cNvPr id="163" name="gch1028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41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Texting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was texting or emailing</a:t>
            </a:r>
            <a:endParaRPr lang="en-US" dirty="0"/>
          </a:p>
        </p:txBody>
      </p:sp>
      <p:pic>
        <p:nvPicPr>
          <p:cNvPr id="168" name="gch1029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42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Recent Marijuana User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using marijuana</a:t>
            </a:r>
            <a:endParaRPr lang="en-US" dirty="0"/>
          </a:p>
        </p:txBody>
      </p:sp>
      <p:pic>
        <p:nvPicPr>
          <p:cNvPr id="173" name="gch1029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3"/>
          <p:cNvSpPr txBox="1"/>
          <p:nvPr/>
        </p:nvSpPr>
        <p:spPr>
          <a:xfrm>
            <a:off x="716915" y="492760"/>
            <a:ext cx="77095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Sugar Sweetened Beverages Consumption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drinking sugar sweetened beverages 2 or more times a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78" name="gch1029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44"/>
          <p:cNvSpPr txBox="1"/>
          <p:nvPr/>
        </p:nvSpPr>
        <p:spPr>
          <a:xfrm>
            <a:off x="1314450" y="492760"/>
            <a:ext cx="65144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Television/Video Game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3 or more hours watching television,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playing video games or using the computer for fun on an average school day</a:t>
            </a:r>
            <a:endParaRPr lang="en-US" dirty="0"/>
          </a:p>
        </p:txBody>
      </p:sp>
      <p:pic>
        <p:nvPicPr>
          <p:cNvPr id="183" name="gch1029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45"/>
          <p:cNvSpPr txBox="1"/>
          <p:nvPr/>
        </p:nvSpPr>
        <p:spPr>
          <a:xfrm>
            <a:off x="1916430" y="492760"/>
            <a:ext cx="531114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60 Minutes of Physical Activity per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physically active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60 minutes per day, 7 days a week</a:t>
            </a:r>
            <a:endParaRPr lang="en-US" dirty="0"/>
          </a:p>
        </p:txBody>
      </p:sp>
      <p:pic>
        <p:nvPicPr>
          <p:cNvPr id="188" name="gch1029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46"/>
          <p:cNvSpPr txBox="1"/>
          <p:nvPr/>
        </p:nvSpPr>
        <p:spPr>
          <a:xfrm>
            <a:off x="2804795" y="492760"/>
            <a:ext cx="35337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Obesity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are obese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(according to reported height and weight)</a:t>
            </a:r>
            <a:endParaRPr lang="en-US" dirty="0"/>
          </a:p>
        </p:txBody>
      </p:sp>
      <p:pic>
        <p:nvPicPr>
          <p:cNvPr id="193" name="gch1029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47"/>
          <p:cNvSpPr txBox="1"/>
          <p:nvPr/>
        </p:nvSpPr>
        <p:spPr>
          <a:xfrm>
            <a:off x="2556510" y="492760"/>
            <a:ext cx="40303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currently have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98" name="gch1029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2"/>
          <p:cNvSpPr txBox="1"/>
          <p:nvPr/>
        </p:nvSpPr>
        <p:spPr>
          <a:xfrm>
            <a:off x="1852295" y="492760"/>
            <a:ext cx="54394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e-cig or vape pen in the past 30 days</a:t>
            </a:r>
            <a:endParaRPr lang="en-US" dirty="0"/>
          </a:p>
        </p:txBody>
      </p:sp>
      <p:pic>
        <p:nvPicPr>
          <p:cNvPr id="23" name="gch1026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8"/>
          <p:cNvSpPr txBox="1"/>
          <p:nvPr/>
        </p:nvSpPr>
        <p:spPr>
          <a:xfrm>
            <a:off x="1927860" y="492760"/>
            <a:ext cx="5288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Activity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ever having sexual intercourse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their lifetime</a:t>
            </a:r>
            <a:endParaRPr lang="en-US" dirty="0"/>
          </a:p>
        </p:txBody>
      </p:sp>
      <p:pic>
        <p:nvPicPr>
          <p:cNvPr id="203" name="gch1029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9"/>
          <p:cNvSpPr txBox="1"/>
          <p:nvPr/>
        </p:nvSpPr>
        <p:spPr>
          <a:xfrm>
            <a:off x="3390900" y="492760"/>
            <a:ext cx="236156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208" name="gch1029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297680"/>
          </a:xfrm>
          <a:prstGeom prst="rect">
            <a:avLst/>
          </a:prstGeom>
        </p:spPr>
      </p:pic>
      <p:sp>
        <p:nvSpPr>
          <p:cNvPr id="2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50"/>
          <p:cNvSpPr txBox="1"/>
          <p:nvPr/>
        </p:nvSpPr>
        <p:spPr>
          <a:xfrm>
            <a:off x="701675" y="492760"/>
            <a:ext cx="77406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Abuse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been in a in a situation where someone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made them engage in kissing, sexual touch or sexual intercourse when they did not want to</a:t>
            </a:r>
            <a:endParaRPr lang="en-US" dirty="0"/>
          </a:p>
        </p:txBody>
      </p:sp>
      <p:pic>
        <p:nvPicPr>
          <p:cNvPr id="213" name="gch1029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1"/>
          <p:cNvSpPr txBox="1"/>
          <p:nvPr/>
        </p:nvSpPr>
        <p:spPr>
          <a:xfrm>
            <a:off x="1626235" y="492760"/>
            <a:ext cx="5890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Access to Dental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visiting a dentist for a routine checkup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8" name="gch1030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52"/>
          <p:cNvSpPr txBox="1"/>
          <p:nvPr/>
        </p:nvSpPr>
        <p:spPr>
          <a:xfrm>
            <a:off x="1837055" y="492760"/>
            <a:ext cx="5469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Depression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experiencing depressive feelings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23" name="gch1030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53"/>
          <p:cNvSpPr txBox="1"/>
          <p:nvPr/>
        </p:nvSpPr>
        <p:spPr>
          <a:xfrm>
            <a:off x="1720850" y="492760"/>
            <a:ext cx="5701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Contemplation of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seriously considered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28" name="gch1030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54"/>
          <p:cNvSpPr txBox="1"/>
          <p:nvPr/>
        </p:nvSpPr>
        <p:spPr>
          <a:xfrm>
            <a:off x="1054735" y="492760"/>
            <a:ext cx="7033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Someone in Community to Talk To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an adult in their neighborhood or community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they can talk to about something important</a:t>
            </a:r>
            <a:endParaRPr lang="en-US" dirty="0"/>
          </a:p>
        </p:txBody>
      </p:sp>
      <p:pic>
        <p:nvPicPr>
          <p:cNvPr id="233" name="gch1030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55"/>
          <p:cNvSpPr txBox="1"/>
          <p:nvPr/>
        </p:nvSpPr>
        <p:spPr>
          <a:xfrm>
            <a:off x="1479550" y="492760"/>
            <a:ext cx="61842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drinking is "very wrong"</a:t>
            </a:r>
            <a:endParaRPr lang="en-US" dirty="0"/>
          </a:p>
        </p:txBody>
      </p:sp>
      <p:pic>
        <p:nvPicPr>
          <p:cNvPr id="238" name="gch1030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6"/>
          <p:cNvSpPr txBox="1"/>
          <p:nvPr/>
        </p:nvSpPr>
        <p:spPr>
          <a:xfrm>
            <a:off x="1386205" y="492760"/>
            <a:ext cx="63709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smoking is "very wrong"</a:t>
            </a:r>
            <a:endParaRPr lang="en-US" dirty="0"/>
          </a:p>
        </p:txBody>
      </p:sp>
      <p:pic>
        <p:nvPicPr>
          <p:cNvPr id="243" name="gch1030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7"/>
          <p:cNvSpPr txBox="1"/>
          <p:nvPr/>
        </p:nvSpPr>
        <p:spPr>
          <a:xfrm>
            <a:off x="1310005" y="492760"/>
            <a:ext cx="6523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marijuana use is "very wrong"</a:t>
            </a:r>
            <a:endParaRPr lang="en-US" dirty="0"/>
          </a:p>
        </p:txBody>
      </p:sp>
      <p:pic>
        <p:nvPicPr>
          <p:cNvPr id="248" name="gch1030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462280" y="492760"/>
            <a:ext cx="8219440" cy="542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Type of Substance Used in E-Cigarette or Vaped in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Percentages are of students who used e-cigarettes in the past 30 days</a:t>
            </a:r>
            <a:endParaRPr lang="en-US" dirty="0"/>
          </a:p>
        </p:txBody>
      </p:sp>
      <p:pic>
        <p:nvPicPr>
          <p:cNvPr id="28" name="gch1026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52550"/>
            <a:ext cx="8686800" cy="4297680"/>
          </a:xfrm>
          <a:prstGeom prst="rect">
            <a:avLst/>
          </a:prstGeom>
        </p:spPr>
      </p:pic>
      <p:sp>
        <p:nvSpPr>
          <p:cNvPr id="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58"/>
          <p:cNvSpPr txBox="1"/>
          <p:nvPr/>
        </p:nvSpPr>
        <p:spPr>
          <a:xfrm>
            <a:off x="2389505" y="492760"/>
            <a:ext cx="4364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3" name="gch1030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59"/>
          <p:cNvSpPr txBox="1"/>
          <p:nvPr/>
        </p:nvSpPr>
        <p:spPr>
          <a:xfrm>
            <a:off x="2194560" y="492760"/>
            <a:ext cx="47542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8" name="gch1030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60"/>
          <p:cNvSpPr txBox="1"/>
          <p:nvPr/>
        </p:nvSpPr>
        <p:spPr>
          <a:xfrm>
            <a:off x="2219960" y="492760"/>
            <a:ext cx="47034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63" name="gch1030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1"/>
          <p:cNvSpPr txBox="1"/>
          <p:nvPr/>
        </p:nvSpPr>
        <p:spPr>
          <a:xfrm>
            <a:off x="1924685" y="492760"/>
            <a:ext cx="5294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drinking alcohol daily</a:t>
            </a:r>
            <a:endParaRPr lang="en-US" dirty="0"/>
          </a:p>
        </p:txBody>
      </p:sp>
      <p:pic>
        <p:nvPicPr>
          <p:cNvPr id="268" name="gch1031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box 62"/>
          <p:cNvSpPr txBox="1"/>
          <p:nvPr/>
        </p:nvSpPr>
        <p:spPr>
          <a:xfrm>
            <a:off x="1483995" y="492760"/>
            <a:ext cx="61760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smoking a pack or more a day</a:t>
            </a:r>
            <a:endParaRPr lang="en-US" dirty="0"/>
          </a:p>
        </p:txBody>
      </p:sp>
      <p:pic>
        <p:nvPicPr>
          <p:cNvPr id="273" name="gch1031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box 63"/>
          <p:cNvSpPr txBox="1"/>
          <p:nvPr/>
        </p:nvSpPr>
        <p:spPr>
          <a:xfrm>
            <a:off x="1755140" y="492760"/>
            <a:ext cx="563372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using marijuana at least once or twice a week</a:t>
            </a:r>
            <a:endParaRPr lang="en-US" dirty="0"/>
          </a:p>
        </p:txBody>
      </p:sp>
      <p:pic>
        <p:nvPicPr>
          <p:cNvPr id="278" name="gch1031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box 64"/>
          <p:cNvSpPr txBox="1"/>
          <p:nvPr/>
        </p:nvSpPr>
        <p:spPr>
          <a:xfrm>
            <a:off x="1174750" y="492760"/>
            <a:ext cx="67938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 from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using e-cigarette or vape pen regularly (almost daily)</a:t>
            </a:r>
            <a:endParaRPr lang="en-US" dirty="0"/>
          </a:p>
        </p:txBody>
      </p:sp>
      <p:pic>
        <p:nvPicPr>
          <p:cNvPr id="283" name="gch1031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4"/>
          <p:cNvSpPr txBox="1"/>
          <p:nvPr/>
        </p:nvSpPr>
        <p:spPr>
          <a:xfrm>
            <a:off x="2461895" y="492760"/>
            <a:ext cx="4220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drunk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more than a sip of alcohol</a:t>
            </a:r>
            <a:endParaRPr lang="en-US" dirty="0"/>
          </a:p>
        </p:txBody>
      </p:sp>
      <p:pic>
        <p:nvPicPr>
          <p:cNvPr id="33" name="gch1026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5"/>
          <p:cNvSpPr txBox="1"/>
          <p:nvPr/>
        </p:nvSpPr>
        <p:spPr>
          <a:xfrm>
            <a:off x="2028825" y="492760"/>
            <a:ext cx="50863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a glass, can or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bottle of alcohol in the past 30 days</a:t>
            </a:r>
            <a:endParaRPr lang="en-US" dirty="0"/>
          </a:p>
        </p:txBody>
      </p:sp>
      <p:pic>
        <p:nvPicPr>
          <p:cNvPr id="38" name="gch102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6"/>
          <p:cNvSpPr txBox="1"/>
          <p:nvPr/>
        </p:nvSpPr>
        <p:spPr>
          <a:xfrm>
            <a:off x="1959610" y="492760"/>
            <a:ext cx="5224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Binge Drinking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5 or more drinks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a row in the past 2 weeks</a:t>
            </a:r>
            <a:endParaRPr lang="en-US" dirty="0"/>
          </a:p>
        </p:txBody>
      </p:sp>
      <p:pic>
        <p:nvPicPr>
          <p:cNvPr id="43" name="gch102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7"/>
          <p:cNvSpPr txBox="1"/>
          <p:nvPr/>
        </p:nvSpPr>
        <p:spPr>
          <a:xfrm>
            <a:off x="3197860" y="492760"/>
            <a:ext cx="274764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48" name="gch102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297680"/>
          </a:xfrm>
          <a:prstGeom prst="rect">
            <a:avLst/>
          </a:prstGeom>
        </p:spPr>
      </p:pic>
      <p:sp>
        <p:nvSpPr>
          <p:cNvPr id="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5B7706F-25B5-4ABC-BCBC-09AA99C93412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Custom</PresentationFormat>
  <Paragraphs>175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ODS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pete</dc:creator>
  <cp:lastModifiedBy>Polk, Robert</cp:lastModifiedBy>
  <cp:revision>1</cp:revision>
  <dcterms:created xsi:type="dcterms:W3CDTF">2017-03-12T09:48:42Z</dcterms:created>
  <dcterms:modified xsi:type="dcterms:W3CDTF">2017-04-01T03:03:19Z</dcterms:modified>
</cp:coreProperties>
</file>